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752" r:id="rId1"/>
  </p:sldMasterIdLst>
  <p:notesMasterIdLst>
    <p:notesMasterId r:id="rId104"/>
  </p:notesMasterIdLst>
  <p:handoutMasterIdLst>
    <p:handoutMasterId r:id="rId105"/>
  </p:handoutMasterIdLst>
  <p:sldIdLst>
    <p:sldId id="2142533614" r:id="rId2"/>
    <p:sldId id="2142533615" r:id="rId3"/>
    <p:sldId id="2142533616" r:id="rId4"/>
    <p:sldId id="2142533617" r:id="rId5"/>
    <p:sldId id="2142533618" r:id="rId6"/>
    <p:sldId id="2142533619" r:id="rId7"/>
    <p:sldId id="2142533620" r:id="rId8"/>
    <p:sldId id="2142533621" r:id="rId9"/>
    <p:sldId id="2142533622" r:id="rId10"/>
    <p:sldId id="2142533623" r:id="rId11"/>
    <p:sldId id="2142533667" r:id="rId12"/>
    <p:sldId id="2134805523" r:id="rId13"/>
    <p:sldId id="2134805432" r:id="rId14"/>
    <p:sldId id="2134805433" r:id="rId15"/>
    <p:sldId id="2134805502" r:id="rId16"/>
    <p:sldId id="2134805503" r:id="rId17"/>
    <p:sldId id="2134805504" r:id="rId18"/>
    <p:sldId id="2134805505" r:id="rId19"/>
    <p:sldId id="2134805506" r:id="rId20"/>
    <p:sldId id="2134805507" r:id="rId21"/>
    <p:sldId id="2134805508" r:id="rId22"/>
    <p:sldId id="2134805509" r:id="rId23"/>
    <p:sldId id="2134805434" r:id="rId24"/>
    <p:sldId id="2134805554" r:id="rId25"/>
    <p:sldId id="2134805501" r:id="rId26"/>
    <p:sldId id="2134805499" r:id="rId27"/>
    <p:sldId id="2134805500" r:id="rId28"/>
    <p:sldId id="2134805525" r:id="rId29"/>
    <p:sldId id="1861" r:id="rId30"/>
    <p:sldId id="2134805435" r:id="rId31"/>
    <p:sldId id="2134805436" r:id="rId32"/>
    <p:sldId id="2134805437" r:id="rId33"/>
    <p:sldId id="2134805438" r:id="rId34"/>
    <p:sldId id="2134805439" r:id="rId35"/>
    <p:sldId id="2134805440" r:id="rId36"/>
    <p:sldId id="2134805441" r:id="rId37"/>
    <p:sldId id="2134805285" r:id="rId38"/>
    <p:sldId id="2134805284" r:id="rId39"/>
    <p:sldId id="2134805442" r:id="rId40"/>
    <p:sldId id="2134805406" r:id="rId41"/>
    <p:sldId id="2134805298" r:id="rId42"/>
    <p:sldId id="2134805418" r:id="rId43"/>
    <p:sldId id="2134805445" r:id="rId44"/>
    <p:sldId id="2134805300" r:id="rId45"/>
    <p:sldId id="2134805446" r:id="rId46"/>
    <p:sldId id="2134805294" r:id="rId47"/>
    <p:sldId id="2134805295" r:id="rId48"/>
    <p:sldId id="2134805447" r:id="rId49"/>
    <p:sldId id="2134805448" r:id="rId50"/>
    <p:sldId id="2134805449" r:id="rId51"/>
    <p:sldId id="2134805450" r:id="rId52"/>
    <p:sldId id="2134805451" r:id="rId53"/>
    <p:sldId id="2134805296" r:id="rId54"/>
    <p:sldId id="2134805452" r:id="rId55"/>
    <p:sldId id="2134805453" r:id="rId56"/>
    <p:sldId id="2134805456" r:id="rId57"/>
    <p:sldId id="2134805510" r:id="rId58"/>
    <p:sldId id="2134805417" r:id="rId59"/>
    <p:sldId id="2134805457" r:id="rId60"/>
    <p:sldId id="2134805460" r:id="rId61"/>
    <p:sldId id="2142533666" r:id="rId62"/>
    <p:sldId id="2142533641" r:id="rId63"/>
    <p:sldId id="2142533642" r:id="rId64"/>
    <p:sldId id="2142533643" r:id="rId65"/>
    <p:sldId id="2142533644" r:id="rId66"/>
    <p:sldId id="2142533645" r:id="rId67"/>
    <p:sldId id="2142533646" r:id="rId68"/>
    <p:sldId id="2142533647" r:id="rId69"/>
    <p:sldId id="2142533648" r:id="rId70"/>
    <p:sldId id="2142533649" r:id="rId71"/>
    <p:sldId id="2142533650" r:id="rId72"/>
    <p:sldId id="2142533651" r:id="rId73"/>
    <p:sldId id="2142533652" r:id="rId74"/>
    <p:sldId id="2142533653" r:id="rId75"/>
    <p:sldId id="2142533654" r:id="rId76"/>
    <p:sldId id="2142533655" r:id="rId77"/>
    <p:sldId id="2142533656" r:id="rId78"/>
    <p:sldId id="2142533657" r:id="rId79"/>
    <p:sldId id="2142533658" r:id="rId80"/>
    <p:sldId id="2142533659" r:id="rId81"/>
    <p:sldId id="2142533660" r:id="rId82"/>
    <p:sldId id="2142533661" r:id="rId83"/>
    <p:sldId id="2142533662" r:id="rId84"/>
    <p:sldId id="2142533663" r:id="rId85"/>
    <p:sldId id="2142533664" r:id="rId86"/>
    <p:sldId id="2142533665" r:id="rId87"/>
    <p:sldId id="2142533624" r:id="rId88"/>
    <p:sldId id="2142533625" r:id="rId89"/>
    <p:sldId id="2142533626" r:id="rId90"/>
    <p:sldId id="2142533627" r:id="rId91"/>
    <p:sldId id="2142533628" r:id="rId92"/>
    <p:sldId id="2142533629" r:id="rId93"/>
    <p:sldId id="2142533630" r:id="rId94"/>
    <p:sldId id="2142533631" r:id="rId95"/>
    <p:sldId id="2142533632" r:id="rId96"/>
    <p:sldId id="2142533633" r:id="rId97"/>
    <p:sldId id="2142533634" r:id="rId98"/>
    <p:sldId id="2142533635" r:id="rId99"/>
    <p:sldId id="2142533636" r:id="rId100"/>
    <p:sldId id="2142533638" r:id="rId101"/>
    <p:sldId id="2142533639" r:id="rId102"/>
    <p:sldId id="2142533640" r:id="rId103"/>
  </p:sldIdLst>
  <p:sldSz cx="12192000" cy="6858000"/>
  <p:notesSz cx="6858000" cy="9144000"/>
  <p:custDataLst>
    <p:tags r:id="rId106"/>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956614A-7365-45E2-BC54-135D03B09909}">
          <p14:sldIdLst>
            <p14:sldId id="2142533614"/>
            <p14:sldId id="2142533615"/>
          </p14:sldIdLst>
        </p14:section>
        <p14:section name="Lesson1" id="{5F295DD9-2E09-4F1B-B9FF-E0AAF16C5841}">
          <p14:sldIdLst>
            <p14:sldId id="2142533616"/>
            <p14:sldId id="2142533617"/>
            <p14:sldId id="2142533618"/>
          </p14:sldIdLst>
        </p14:section>
        <p14:section name="Lesson 2" id="{3C1E3B6E-890D-436E-B666-55DB73B50C5B}">
          <p14:sldIdLst>
            <p14:sldId id="2142533619"/>
            <p14:sldId id="2142533620"/>
            <p14:sldId id="2142533621"/>
            <p14:sldId id="2142533622"/>
            <p14:sldId id="2142533623"/>
            <p14:sldId id="2142533667"/>
            <p14:sldId id="2134805523"/>
            <p14:sldId id="2134805432"/>
            <p14:sldId id="2134805433"/>
            <p14:sldId id="2134805502"/>
            <p14:sldId id="2134805503"/>
            <p14:sldId id="2134805504"/>
            <p14:sldId id="2134805505"/>
            <p14:sldId id="2134805506"/>
            <p14:sldId id="2134805507"/>
            <p14:sldId id="2134805508"/>
            <p14:sldId id="2134805509"/>
            <p14:sldId id="2134805434"/>
            <p14:sldId id="2134805554"/>
            <p14:sldId id="2134805501"/>
            <p14:sldId id="2134805499"/>
            <p14:sldId id="2134805500"/>
            <p14:sldId id="2134805525"/>
            <p14:sldId id="1861"/>
            <p14:sldId id="2134805435"/>
            <p14:sldId id="2134805436"/>
            <p14:sldId id="2134805437"/>
            <p14:sldId id="2134805438"/>
            <p14:sldId id="2134805439"/>
            <p14:sldId id="2134805440"/>
            <p14:sldId id="2134805441"/>
            <p14:sldId id="2134805285"/>
            <p14:sldId id="2134805284"/>
            <p14:sldId id="2134805442"/>
            <p14:sldId id="2134805406"/>
            <p14:sldId id="2134805298"/>
            <p14:sldId id="2134805418"/>
            <p14:sldId id="2134805445"/>
            <p14:sldId id="2134805300"/>
            <p14:sldId id="2134805446"/>
            <p14:sldId id="2134805294"/>
            <p14:sldId id="2134805295"/>
            <p14:sldId id="2134805447"/>
            <p14:sldId id="2134805448"/>
            <p14:sldId id="2134805449"/>
            <p14:sldId id="2134805450"/>
            <p14:sldId id="2134805451"/>
            <p14:sldId id="2134805296"/>
            <p14:sldId id="2134805452"/>
            <p14:sldId id="2134805453"/>
            <p14:sldId id="2134805456"/>
            <p14:sldId id="2134805510"/>
            <p14:sldId id="2134805417"/>
            <p14:sldId id="2134805457"/>
            <p14:sldId id="2134805460"/>
            <p14:sldId id="2142533666"/>
          </p14:sldIdLst>
        </p14:section>
        <p14:section name="Lesson 3" id="{49A50BBF-445D-4200-A9CB-781C4351C625}">
          <p14:sldIdLst>
            <p14:sldId id="2142533641"/>
            <p14:sldId id="2142533642"/>
            <p14:sldId id="2142533643"/>
            <p14:sldId id="2142533644"/>
            <p14:sldId id="2142533645"/>
            <p14:sldId id="2142533646"/>
            <p14:sldId id="2142533647"/>
            <p14:sldId id="2142533648"/>
            <p14:sldId id="2142533649"/>
            <p14:sldId id="2142533650"/>
            <p14:sldId id="2142533651"/>
            <p14:sldId id="2142533652"/>
            <p14:sldId id="2142533653"/>
            <p14:sldId id="2142533654"/>
            <p14:sldId id="2142533655"/>
            <p14:sldId id="2142533656"/>
            <p14:sldId id="2142533657"/>
            <p14:sldId id="2142533658"/>
            <p14:sldId id="2142533659"/>
            <p14:sldId id="2142533660"/>
            <p14:sldId id="2142533661"/>
            <p14:sldId id="2142533662"/>
            <p14:sldId id="2142533663"/>
            <p14:sldId id="2142533664"/>
            <p14:sldId id="2142533665"/>
            <p14:sldId id="2142533624"/>
            <p14:sldId id="2142533625"/>
            <p14:sldId id="2142533626"/>
            <p14:sldId id="2142533627"/>
            <p14:sldId id="2142533628"/>
            <p14:sldId id="2142533629"/>
            <p14:sldId id="2142533630"/>
            <p14:sldId id="2142533631"/>
            <p14:sldId id="2142533632"/>
            <p14:sldId id="2142533633"/>
            <p14:sldId id="2142533634"/>
            <p14:sldId id="2142533635"/>
            <p14:sldId id="2142533636"/>
            <p14:sldId id="2142533638"/>
            <p14:sldId id="2142533639"/>
            <p14:sldId id="21425336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3ECC"/>
    <a:srgbClr val="8DC8EB"/>
    <a:srgbClr val="0078D4"/>
    <a:srgbClr val="FFA388"/>
    <a:srgbClr val="93C8E4"/>
    <a:srgbClr val="2E2E2E"/>
    <a:srgbClr val="D988DC"/>
    <a:srgbClr val="FE9D88"/>
    <a:srgbClr val="D78EDA"/>
    <a:srgbClr val="F9B5BC"/>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042006-40AD-406D-B277-34298D2B1079}" v="6" dt="2023-10-20T07:32:57.6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56" autoAdjust="0"/>
    <p:restoredTop sz="66372" autoAdjust="0"/>
  </p:normalViewPr>
  <p:slideViewPr>
    <p:cSldViewPr snapToGrid="0">
      <p:cViewPr>
        <p:scale>
          <a:sx n="75" d="100"/>
          <a:sy n="75" d="100"/>
        </p:scale>
        <p:origin x="1854" y="672"/>
      </p:cViewPr>
      <p:guideLst/>
    </p:cSldViewPr>
  </p:slideViewPr>
  <p:notesTextViewPr>
    <p:cViewPr>
      <p:scale>
        <a:sx n="125" d="100"/>
        <a:sy n="125" d="100"/>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commentAuthors" Target="commentAuthor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customXml" Target="../customXml/item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115" Type="http://schemas.openxmlformats.org/officeDocument/2006/relationships/customXml" Target="../customXml/item3.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customXml" Target="../customXml/item4.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DD4ABA-CEAE-4B26-AC7B-C725DB0FC70F}"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IN"/>
        </a:p>
      </dgm:t>
    </dgm:pt>
    <dgm:pt modelId="{66A9623C-FEDD-4A2C-9F0C-2F9CFCFD1271}">
      <dgm:prSet custT="1"/>
      <dgm:spPr>
        <a:solidFill>
          <a:schemeClr val="accent2"/>
        </a:solidFill>
      </dgm:spPr>
      <dgm:t>
        <a:bodyPr vert="horz" lIns="91440" tIns="0" rIns="0" bIns="0" rtlCol="0" anchor="ctr"/>
        <a:lstStyle/>
        <a:p>
          <a:pPr marL="0" marR="0" indent="0" algn="ctr"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sz="2200" kern="1200" spc="0" baseline="0" dirty="0">
              <a:solidFill>
                <a:schemeClr val="bg1"/>
              </a:solidFill>
              <a:latin typeface="+mj-lt"/>
              <a:ea typeface="+mn-ea"/>
              <a:cs typeface="+mn-cs"/>
            </a:rPr>
            <a:t>Settings menu</a:t>
          </a:r>
          <a:endParaRPr lang="en-IN" sz="2200" kern="1200" spc="0" baseline="0" dirty="0">
            <a:solidFill>
              <a:schemeClr val="bg1"/>
            </a:solidFill>
            <a:latin typeface="+mj-lt"/>
            <a:ea typeface="+mn-ea"/>
            <a:cs typeface="+mn-cs"/>
          </a:endParaRPr>
        </a:p>
      </dgm:t>
    </dgm:pt>
    <dgm:pt modelId="{9DEC6A87-C102-4745-99ED-89896B4E57BC}" type="parTrans" cxnId="{FF6EAA55-29DB-4485-B273-CFB148DDE0E3}">
      <dgm:prSet/>
      <dgm:spPr/>
      <dgm:t>
        <a:bodyPr/>
        <a:lstStyle/>
        <a:p>
          <a:endParaRPr lang="en-IN"/>
        </a:p>
      </dgm:t>
    </dgm:pt>
    <dgm:pt modelId="{FC367262-1109-4927-8A88-5E9052445BCD}" type="sibTrans" cxnId="{FF6EAA55-29DB-4485-B273-CFB148DDE0E3}">
      <dgm:prSet custT="1">
        <dgm:style>
          <a:lnRef idx="1">
            <a:schemeClr val="accent2"/>
          </a:lnRef>
          <a:fillRef idx="3">
            <a:schemeClr val="accent2"/>
          </a:fillRef>
          <a:effectRef idx="2">
            <a:schemeClr val="accent2"/>
          </a:effectRef>
          <a:fontRef idx="minor">
            <a:schemeClr val="lt1"/>
          </a:fontRef>
        </dgm:style>
      </dgm:prSet>
      <dgm:spPr>
        <a:solidFill>
          <a:schemeClr val="bg1">
            <a:lumMod val="50000"/>
          </a:schemeClr>
        </a:solidFill>
        <a:ln w="6350">
          <a:noFill/>
          <a:headEnd type="none" w="med" len="med"/>
          <a:tailEnd type="none" w="med" len="med"/>
        </a:ln>
        <a:effectLst/>
      </dgm:spPr>
      <dgm:t>
        <a:bodyPr rot="0" spcFirstLastPara="0" vertOverflow="overflow" horzOverflow="overflow" vert="horz" wrap="square" lIns="91440" tIns="91440" rIns="91440" bIns="91440" numCol="1" spcCol="0" rtlCol="0" fromWordArt="0" anchor="t" anchorCtr="0" forceAA="0" compatLnSpc="1">
          <a:prstTxWarp prst="textNoShape">
            <a:avLst/>
          </a:prstTxWarp>
        </a:bodyPr>
        <a:lstStyle/>
        <a:p>
          <a:pPr marL="0" algn="l" defTabSz="932472" rtl="0" eaLnBrk="1" fontAlgn="base" latinLnBrk="0" hangingPunct="1">
            <a:spcBef>
              <a:spcPct val="0"/>
            </a:spcBef>
            <a:spcAft>
              <a:spcPts val="100"/>
            </a:spcAft>
          </a:pPr>
          <a:endParaRPr lang="en-IN" sz="1000" kern="1200" dirty="0">
            <a:solidFill>
              <a:schemeClr val="bg1"/>
            </a:solidFill>
            <a:latin typeface="+mn-lt"/>
            <a:ea typeface="Segoe UI" pitchFamily="34" charset="0"/>
            <a:cs typeface="Segoe UI" pitchFamily="34" charset="0"/>
          </a:endParaRPr>
        </a:p>
      </dgm:t>
    </dgm:pt>
    <dgm:pt modelId="{F31116C2-02CA-4023-A30F-5A953DC1092E}">
      <dgm:prSet custT="1"/>
      <dgm:spPr>
        <a:solidFill>
          <a:schemeClr val="accent2"/>
        </a:solidFill>
        <a:ln>
          <a:noFill/>
        </a:ln>
        <a:effectLst/>
      </dgm:spPr>
      <dgm:t>
        <a:bodyPr spcFirstLastPara="0" vert="horz" wrap="square" lIns="91440" tIns="0" rIns="0" bIns="0" numCol="1" spcCol="1270" rtlCol="0" anchor="ctr" anchorCtr="0"/>
        <a:lstStyle/>
        <a:p>
          <a:pPr marL="0" marR="0" lvl="0" indent="0" algn="ctr" defTabSz="914367" rtl="0" eaLnBrk="1" fontAlgn="auto" latinLnBrk="0" hangingPunct="1">
            <a:lnSpc>
              <a:spcPct val="100000"/>
            </a:lnSpc>
            <a:spcBef>
              <a:spcPct val="0"/>
            </a:spcBef>
            <a:spcAft>
              <a:spcPts val="400"/>
            </a:spcAft>
            <a:buClrTx/>
            <a:buSzPct val="90000"/>
            <a:buFont typeface="Wingdings" panose="05000000000000000000" pitchFamily="2" charset="2"/>
            <a:buNone/>
            <a:tabLst/>
          </a:pPr>
          <a:r>
            <a:rPr lang="en-US" sz="2200" kern="1200" spc="0" baseline="0" dirty="0">
              <a:solidFill>
                <a:srgbClr val="FFFFFF"/>
              </a:solidFill>
              <a:latin typeface="+mj-lt"/>
              <a:ea typeface="+mn-ea"/>
              <a:cs typeface="+mn-cs"/>
            </a:rPr>
            <a:t>User options</a:t>
          </a:r>
          <a:endParaRPr lang="en-IN" sz="2200" kern="1200" spc="0" baseline="0" dirty="0">
            <a:solidFill>
              <a:srgbClr val="FFFFFF"/>
            </a:solidFill>
            <a:latin typeface="+mj-lt"/>
            <a:ea typeface="+mn-ea"/>
            <a:cs typeface="+mn-cs"/>
          </a:endParaRPr>
        </a:p>
      </dgm:t>
    </dgm:pt>
    <dgm:pt modelId="{7A25AAFD-6229-4CF0-B9A1-AFF8DA8F411B}" type="parTrans" cxnId="{8AF4F82C-EBE8-4BC5-856F-83B82B6502AA}">
      <dgm:prSet/>
      <dgm:spPr/>
      <dgm:t>
        <a:bodyPr/>
        <a:lstStyle/>
        <a:p>
          <a:endParaRPr lang="en-US"/>
        </a:p>
      </dgm:t>
    </dgm:pt>
    <dgm:pt modelId="{3792F6F9-FF37-4787-B111-A488AA658629}" type="sibTrans" cxnId="{8AF4F82C-EBE8-4BC5-856F-83B82B6502AA}">
      <dgm:prSet/>
      <dgm:spPr/>
      <dgm:t>
        <a:bodyPr/>
        <a:lstStyle/>
        <a:p>
          <a:endParaRPr lang="en-US"/>
        </a:p>
      </dgm:t>
    </dgm:pt>
    <dgm:pt modelId="{F88FB931-E05C-4D15-9D3E-1E45B46A16AC}" type="pres">
      <dgm:prSet presAssocID="{55DD4ABA-CEAE-4B26-AC7B-C725DB0FC70F}" presName="Name0" presStyleCnt="0">
        <dgm:presLayoutVars>
          <dgm:dir/>
          <dgm:resizeHandles val="exact"/>
        </dgm:presLayoutVars>
      </dgm:prSet>
      <dgm:spPr/>
    </dgm:pt>
    <dgm:pt modelId="{DBB2EF86-BDE0-45ED-BC68-219F885F5B29}" type="pres">
      <dgm:prSet presAssocID="{66A9623C-FEDD-4A2C-9F0C-2F9CFCFD1271}" presName="node" presStyleLbl="node1" presStyleIdx="0" presStyleCnt="2">
        <dgm:presLayoutVars>
          <dgm:bulletEnabled val="1"/>
        </dgm:presLayoutVars>
      </dgm:prSet>
      <dgm:spPr>
        <a:xfrm>
          <a:off x="1381" y="0"/>
          <a:ext cx="2946146" cy="822963"/>
        </a:xfrm>
        <a:prstGeom prst="roundRect">
          <a:avLst>
            <a:gd name="adj" fmla="val 10000"/>
          </a:avLst>
        </a:prstGeom>
      </dgm:spPr>
    </dgm:pt>
    <dgm:pt modelId="{89B6A307-BC8D-4217-9F8B-AFE7ED854866}" type="pres">
      <dgm:prSet presAssocID="{FC367262-1109-4927-8A88-5E9052445BCD}" presName="sibTrans" presStyleLbl="sibTrans2D1" presStyleIdx="0" presStyleCnt="1"/>
      <dgm:spPr>
        <a:xfrm>
          <a:off x="3242142" y="46159"/>
          <a:ext cx="624583" cy="730644"/>
        </a:xfrm>
        <a:prstGeom prst="rightArrow">
          <a:avLst>
            <a:gd name="adj1" fmla="val 60000"/>
            <a:gd name="adj2" fmla="val 50000"/>
          </a:avLst>
        </a:prstGeom>
      </dgm:spPr>
    </dgm:pt>
    <dgm:pt modelId="{D4AD1A43-1E17-4FB4-B9CB-FC1BF6E4A347}" type="pres">
      <dgm:prSet presAssocID="{FC367262-1109-4927-8A88-5E9052445BCD}" presName="connectorText" presStyleLbl="sibTrans2D1" presStyleIdx="0" presStyleCnt="1"/>
      <dgm:spPr/>
    </dgm:pt>
    <dgm:pt modelId="{690A5CAC-D8AF-4B0C-B002-883AFDCD3377}" type="pres">
      <dgm:prSet presAssocID="{F31116C2-02CA-4023-A30F-5A953DC1092E}" presName="node" presStyleLbl="node1" presStyleIdx="1" presStyleCnt="2">
        <dgm:presLayoutVars>
          <dgm:bulletEnabled val="1"/>
        </dgm:presLayoutVars>
      </dgm:prSet>
      <dgm:spPr>
        <a:xfrm>
          <a:off x="4125986" y="0"/>
          <a:ext cx="2946146" cy="822963"/>
        </a:xfrm>
        <a:prstGeom prst="roundRect">
          <a:avLst>
            <a:gd name="adj" fmla="val 10000"/>
          </a:avLst>
        </a:prstGeom>
      </dgm:spPr>
    </dgm:pt>
  </dgm:ptLst>
  <dgm:cxnLst>
    <dgm:cxn modelId="{8AF4F82C-EBE8-4BC5-856F-83B82B6502AA}" srcId="{55DD4ABA-CEAE-4B26-AC7B-C725DB0FC70F}" destId="{F31116C2-02CA-4023-A30F-5A953DC1092E}" srcOrd="1" destOrd="0" parTransId="{7A25AAFD-6229-4CF0-B9A1-AFF8DA8F411B}" sibTransId="{3792F6F9-FF37-4787-B111-A488AA658629}"/>
    <dgm:cxn modelId="{D7DC7A3B-4BCA-4BB3-B1C9-15AB9027D148}" type="presOf" srcId="{66A9623C-FEDD-4A2C-9F0C-2F9CFCFD1271}" destId="{DBB2EF86-BDE0-45ED-BC68-219F885F5B29}" srcOrd="0" destOrd="0" presId="urn:microsoft.com/office/officeart/2005/8/layout/process1"/>
    <dgm:cxn modelId="{FF6EAA55-29DB-4485-B273-CFB148DDE0E3}" srcId="{55DD4ABA-CEAE-4B26-AC7B-C725DB0FC70F}" destId="{66A9623C-FEDD-4A2C-9F0C-2F9CFCFD1271}" srcOrd="0" destOrd="0" parTransId="{9DEC6A87-C102-4745-99ED-89896B4E57BC}" sibTransId="{FC367262-1109-4927-8A88-5E9052445BCD}"/>
    <dgm:cxn modelId="{6F1CA48B-749C-414A-94E9-F7CEB6AD839A}" type="presOf" srcId="{F31116C2-02CA-4023-A30F-5A953DC1092E}" destId="{690A5CAC-D8AF-4B0C-B002-883AFDCD3377}" srcOrd="0" destOrd="0" presId="urn:microsoft.com/office/officeart/2005/8/layout/process1"/>
    <dgm:cxn modelId="{F0A803BF-BA2E-4303-9C30-7840DBCDFC98}" type="presOf" srcId="{55DD4ABA-CEAE-4B26-AC7B-C725DB0FC70F}" destId="{F88FB931-E05C-4D15-9D3E-1E45B46A16AC}" srcOrd="0" destOrd="0" presId="urn:microsoft.com/office/officeart/2005/8/layout/process1"/>
    <dgm:cxn modelId="{8B0483DC-94F2-4AA9-B8E6-BAB03EB5504E}" type="presOf" srcId="{FC367262-1109-4927-8A88-5E9052445BCD}" destId="{89B6A307-BC8D-4217-9F8B-AFE7ED854866}" srcOrd="0" destOrd="0" presId="urn:microsoft.com/office/officeart/2005/8/layout/process1"/>
    <dgm:cxn modelId="{58DA1EED-6D17-4AF0-A3B0-3332D2673381}" type="presOf" srcId="{FC367262-1109-4927-8A88-5E9052445BCD}" destId="{D4AD1A43-1E17-4FB4-B9CB-FC1BF6E4A347}" srcOrd="1" destOrd="0" presId="urn:microsoft.com/office/officeart/2005/8/layout/process1"/>
    <dgm:cxn modelId="{738263A4-BC02-412F-A7AB-092FB1A024D1}" type="presParOf" srcId="{F88FB931-E05C-4D15-9D3E-1E45B46A16AC}" destId="{DBB2EF86-BDE0-45ED-BC68-219F885F5B29}" srcOrd="0" destOrd="0" presId="urn:microsoft.com/office/officeart/2005/8/layout/process1"/>
    <dgm:cxn modelId="{3A3204FB-814F-4951-AE7A-488CDB142F9B}" type="presParOf" srcId="{F88FB931-E05C-4D15-9D3E-1E45B46A16AC}" destId="{89B6A307-BC8D-4217-9F8B-AFE7ED854866}" srcOrd="1" destOrd="0" presId="urn:microsoft.com/office/officeart/2005/8/layout/process1"/>
    <dgm:cxn modelId="{9843862C-740B-444A-BD78-95A0B2410865}" type="presParOf" srcId="{89B6A307-BC8D-4217-9F8B-AFE7ED854866}" destId="{D4AD1A43-1E17-4FB4-B9CB-FC1BF6E4A347}" srcOrd="0" destOrd="0" presId="urn:microsoft.com/office/officeart/2005/8/layout/process1"/>
    <dgm:cxn modelId="{BA58EDDC-FEA5-49BF-AD48-7EC2DC960059}" type="presParOf" srcId="{F88FB931-E05C-4D15-9D3E-1E45B46A16AC}" destId="{690A5CAC-D8AF-4B0C-B002-883AFDCD3377}"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B2EF86-BDE0-45ED-BC68-219F885F5B29}">
      <dsp:nvSpPr>
        <dsp:cNvPr id="0" name=""/>
        <dsp:cNvSpPr/>
      </dsp:nvSpPr>
      <dsp:spPr>
        <a:xfrm>
          <a:off x="1381" y="0"/>
          <a:ext cx="2946146" cy="822963"/>
        </a:xfrm>
        <a:prstGeom prst="roundRect">
          <a:avLst>
            <a:gd name="adj" fmla="val 10000"/>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0" rIns="0" bIns="0" numCol="1" spcCol="1270" rtlCol="0" anchor="ctr" anchorCtr="0">
          <a:noAutofit/>
        </a:bodyPr>
        <a:lstStyle/>
        <a:p>
          <a:pPr marL="0" marR="0" lvl="0" indent="0" algn="ctr" defTabSz="914367" rtl="0" eaLnBrk="1" fontAlgn="auto" latinLnBrk="0" hangingPunct="1">
            <a:lnSpc>
              <a:spcPct val="100000"/>
            </a:lnSpc>
            <a:spcBef>
              <a:spcPct val="0"/>
            </a:spcBef>
            <a:spcAft>
              <a:spcPts val="400"/>
            </a:spcAft>
            <a:buClrTx/>
            <a:buSzPct val="90000"/>
            <a:buFont typeface="Wingdings" panose="05000000000000000000" pitchFamily="2" charset="2"/>
            <a:buNone/>
            <a:tabLst/>
          </a:pPr>
          <a:r>
            <a:rPr lang="en-US" sz="2200" kern="1200" spc="0" baseline="0" dirty="0">
              <a:solidFill>
                <a:schemeClr val="bg1"/>
              </a:solidFill>
              <a:latin typeface="+mj-lt"/>
              <a:ea typeface="+mn-ea"/>
              <a:cs typeface="+mn-cs"/>
            </a:rPr>
            <a:t>Settings menu</a:t>
          </a:r>
          <a:endParaRPr lang="en-IN" sz="2200" kern="1200" spc="0" baseline="0" dirty="0">
            <a:solidFill>
              <a:schemeClr val="bg1"/>
            </a:solidFill>
            <a:latin typeface="+mj-lt"/>
            <a:ea typeface="+mn-ea"/>
            <a:cs typeface="+mn-cs"/>
          </a:endParaRPr>
        </a:p>
      </dsp:txBody>
      <dsp:txXfrm>
        <a:off x="25485" y="24104"/>
        <a:ext cx="2897938" cy="774755"/>
      </dsp:txXfrm>
    </dsp:sp>
    <dsp:sp modelId="{89B6A307-BC8D-4217-9F8B-AFE7ED854866}">
      <dsp:nvSpPr>
        <dsp:cNvPr id="0" name=""/>
        <dsp:cNvSpPr/>
      </dsp:nvSpPr>
      <dsp:spPr>
        <a:xfrm>
          <a:off x="3242142" y="46159"/>
          <a:ext cx="624583" cy="730644"/>
        </a:xfrm>
        <a:prstGeom prst="rightArrow">
          <a:avLst>
            <a:gd name="adj1" fmla="val 60000"/>
            <a:gd name="adj2" fmla="val 50000"/>
          </a:avLst>
        </a:prstGeom>
        <a:solidFill>
          <a:schemeClr val="bg1">
            <a:lumMod val="50000"/>
          </a:schemeClr>
        </a:solidFill>
        <a:ln w="6350" cap="flat" cmpd="sng" algn="ctr">
          <a:noFill/>
          <a:prstDash val="solid"/>
          <a:headEnd type="none" w="med" len="med"/>
          <a:tailEnd type="none" w="med" len="med"/>
        </a:ln>
        <a:effectLst/>
      </dsp:spPr>
      <dsp:style>
        <a:lnRef idx="1">
          <a:schemeClr val="accent2"/>
        </a:lnRef>
        <a:fillRef idx="3">
          <a:schemeClr val="accent2"/>
        </a:fillRef>
        <a:effectRef idx="2">
          <a:schemeClr val="accent2"/>
        </a:effectRef>
        <a:fontRef idx="minor">
          <a:schemeClr val="lt1"/>
        </a:fontRef>
      </dsp:style>
      <dsp:txBody>
        <a:bodyPr rot="0" spcFirstLastPara="0" vertOverflow="overflow" horzOverflow="overflow" vert="horz" wrap="square" lIns="91440" tIns="91440" rIns="91440" bIns="91440" numCol="1" spcCol="1270" rtlCol="0" fromWordArt="0" anchor="t" anchorCtr="0" forceAA="0" compatLnSpc="1">
          <a:prstTxWarp prst="textNoShape">
            <a:avLst/>
          </a:prstTxWarp>
          <a:noAutofit/>
        </a:bodyPr>
        <a:lstStyle/>
        <a:p>
          <a:pPr marL="0" lvl="0" indent="0" algn="l" defTabSz="932472" rtl="0" eaLnBrk="1" fontAlgn="base" latinLnBrk="0" hangingPunct="1">
            <a:lnSpc>
              <a:spcPct val="90000"/>
            </a:lnSpc>
            <a:spcBef>
              <a:spcPct val="0"/>
            </a:spcBef>
            <a:spcAft>
              <a:spcPts val="100"/>
            </a:spcAft>
            <a:buNone/>
          </a:pPr>
          <a:endParaRPr lang="en-IN" sz="1000" kern="1200" dirty="0">
            <a:solidFill>
              <a:schemeClr val="bg1"/>
            </a:solidFill>
            <a:latin typeface="+mn-lt"/>
            <a:ea typeface="Segoe UI" pitchFamily="34" charset="0"/>
            <a:cs typeface="Segoe UI" pitchFamily="34" charset="0"/>
          </a:endParaRPr>
        </a:p>
      </dsp:txBody>
      <dsp:txXfrm>
        <a:off x="3242142" y="192288"/>
        <a:ext cx="437208" cy="438386"/>
      </dsp:txXfrm>
    </dsp:sp>
    <dsp:sp modelId="{690A5CAC-D8AF-4B0C-B002-883AFDCD3377}">
      <dsp:nvSpPr>
        <dsp:cNvPr id="0" name=""/>
        <dsp:cNvSpPr/>
      </dsp:nvSpPr>
      <dsp:spPr>
        <a:xfrm>
          <a:off x="4125986" y="0"/>
          <a:ext cx="2946146" cy="822963"/>
        </a:xfrm>
        <a:prstGeom prst="roundRect">
          <a:avLst>
            <a:gd name="adj" fmla="val 10000"/>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0" rIns="0" bIns="0" numCol="1" spcCol="1270" rtlCol="0" anchor="ctr" anchorCtr="0">
          <a:noAutofit/>
        </a:bodyPr>
        <a:lstStyle/>
        <a:p>
          <a:pPr marL="0" marR="0" lvl="0" indent="0" algn="ctr" defTabSz="914367" rtl="0" eaLnBrk="1" fontAlgn="auto" latinLnBrk="0" hangingPunct="1">
            <a:lnSpc>
              <a:spcPct val="100000"/>
            </a:lnSpc>
            <a:spcBef>
              <a:spcPct val="0"/>
            </a:spcBef>
            <a:spcAft>
              <a:spcPts val="400"/>
            </a:spcAft>
            <a:buClrTx/>
            <a:buSzPct val="90000"/>
            <a:buFont typeface="Wingdings" panose="05000000000000000000" pitchFamily="2" charset="2"/>
            <a:buNone/>
            <a:tabLst/>
          </a:pPr>
          <a:r>
            <a:rPr lang="en-US" sz="2200" kern="1200" spc="0" baseline="0" dirty="0">
              <a:solidFill>
                <a:srgbClr val="FFFFFF"/>
              </a:solidFill>
              <a:latin typeface="+mj-lt"/>
              <a:ea typeface="+mn-ea"/>
              <a:cs typeface="+mn-cs"/>
            </a:rPr>
            <a:t>User options</a:t>
          </a:r>
          <a:endParaRPr lang="en-IN" sz="2200" kern="1200" spc="0" baseline="0" dirty="0">
            <a:solidFill>
              <a:srgbClr val="FFFFFF"/>
            </a:solidFill>
            <a:latin typeface="+mj-lt"/>
            <a:ea typeface="+mn-ea"/>
            <a:cs typeface="+mn-cs"/>
          </a:endParaRPr>
        </a:p>
      </dsp:txBody>
      <dsp:txXfrm>
        <a:off x="4150090" y="24104"/>
        <a:ext cx="2897938" cy="77475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10/20/2023 1:00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10/20/2023 1:00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dynamics365/fin-ops-core/fin-ops/get-started/saved-view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dynamics365/fin-ops-core/fin-ops/get-started/grid-capabilitie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dynamics365/fin-ops-core/fin-ops/get-started/saved-view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dynamics365/fin-ops-core/fin-ops/get-started/saved-view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dynamics365/fin-ops-core/fin-ops/get-started/user-defined-fields"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docs.microsoft.com/en-us/dynamics365/fin-ops-core/fin-ops/get-started/saved-views" TargetMode="External"/><Relationship Id="rId4" Type="http://schemas.openxmlformats.org/officeDocument/2006/relationships/hyperlink" Target="https://docs.microsoft.com/en-us/dynamics365/fin-ops-core/fin-ops/get-started/embed-power-app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dynamics365/fin-ops-core/fin-ops/get-started/saved-views"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ocs.microsoft.com/en-us/dynamics365/fin-ops-core/fin-ops/get-started/embed-website" TargetMode="External"/><Relationship Id="rId5" Type="http://schemas.openxmlformats.org/officeDocument/2006/relationships/hyperlink" Target="https://docs.microsoft.com/en-us/dynamics365/fin-ops-core/fin-ops/get-started/embed-power-apps" TargetMode="External"/><Relationship Id="rId4" Type="http://schemas.openxmlformats.org/officeDocument/2006/relationships/hyperlink" Target="https://docs.microsoft.com/en-us/dynamics365/fin-ops-core/fin-ops/get-started/personalize-user-experience#adding-tiles-lists-and-links-to-a-workspace"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dynamics365/fin-ops-core/fin-ops/get-started/saved-view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dynamics365/fin-ops-core/dev-itpro/user-interface/filterin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dynamics365/fin-ops-core/fin-ops/get-started/saved-views" TargetMode="External"/><Relationship Id="rId2" Type="http://schemas.openxmlformats.org/officeDocument/2006/relationships/slide" Target="../slides/slide57.xml"/><Relationship Id="rId1" Type="http://schemas.openxmlformats.org/officeDocument/2006/relationships/notesMaster" Target="../notesMasters/notesMaster1.xml"/><Relationship Id="rId5" Type="http://schemas.openxmlformats.org/officeDocument/2006/relationships/hyperlink" Target="https://docs.microsoft.com/en-us/dynamics365/fin-ops-core/fin-ops/get-started/personalize-user-experience#personalization-toolbar" TargetMode="External"/><Relationship Id="rId4" Type="http://schemas.openxmlformats.org/officeDocument/2006/relationships/hyperlink" Target="https://docs.microsoft.com/en-us/dynamics365/fin-ops-core/fin-ops/get-started/saved-views#publishing-views"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aka.ms/dynamics_365_international_availability_deck"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servicetrust.microsoft.com/ViewPage/TrustDocuments?command=Download&amp;downloadType=Document&amp;downloadId=3eb7fdb1-b343-433d-9141-50d5394f17b5&amp;docTab=6d000410-c9e9-11e7-9a91-892aae8839ad_FAQ%20and%20White%20Papers"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486312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A workspace is a one stop-shop for specific activities. Here are some of the ways a workspace can help drive productivity:</a:t>
            </a:r>
          </a:p>
          <a:p>
            <a:pPr algn="l">
              <a:buFont typeface="Arial" panose="020B0604020202020204" pitchFamily="34" charset="0"/>
              <a:buChar char="•"/>
            </a:pPr>
            <a:r>
              <a:rPr lang="en-US" b="1" i="0">
                <a:solidFill>
                  <a:srgbClr val="171717"/>
                </a:solidFill>
                <a:effectLst/>
                <a:latin typeface="Segoe UI" panose="020B0502040204020203" pitchFamily="34" charset="0"/>
              </a:rPr>
              <a:t>360-degree view of activities</a:t>
            </a:r>
            <a:r>
              <a:rPr lang="en-US" b="0" i="0">
                <a:solidFill>
                  <a:srgbClr val="171717"/>
                </a:solidFill>
                <a:effectLst/>
                <a:latin typeface="Segoe UI" panose="020B0502040204020203" pitchFamily="34" charset="0"/>
              </a:rPr>
              <a:t> - No need to navigate to multiple lists.</a:t>
            </a:r>
          </a:p>
          <a:p>
            <a:pPr algn="l">
              <a:buFont typeface="Arial" panose="020B0604020202020204" pitchFamily="34" charset="0"/>
              <a:buChar char="•"/>
            </a:pPr>
            <a:r>
              <a:rPr lang="en-US" b="1" i="0">
                <a:solidFill>
                  <a:srgbClr val="171717"/>
                </a:solidFill>
                <a:effectLst/>
                <a:latin typeface="Segoe UI" panose="020B0502040204020203" pitchFamily="34" charset="0"/>
              </a:rPr>
              <a:t>Answers specific questions</a:t>
            </a:r>
            <a:r>
              <a:rPr lang="en-US" b="0" i="0">
                <a:solidFill>
                  <a:srgbClr val="171717"/>
                </a:solidFill>
                <a:effectLst/>
                <a:latin typeface="Segoe UI" panose="020B0502040204020203" pitchFamily="34" charset="0"/>
              </a:rPr>
              <a:t> - Questions such as:</a:t>
            </a:r>
          </a:p>
          <a:p>
            <a:pPr marL="742950" lvl="1" indent="-285750" algn="l">
              <a:buFont typeface="Arial" panose="020B0604020202020204" pitchFamily="34" charset="0"/>
              <a:buChar char="•"/>
            </a:pPr>
            <a:r>
              <a:rPr lang="en-US" b="0" i="0">
                <a:solidFill>
                  <a:srgbClr val="171717"/>
                </a:solidFill>
                <a:effectLst/>
                <a:latin typeface="Segoe UI" panose="020B0502040204020203" pitchFamily="34" charset="0"/>
              </a:rPr>
              <a:t>Are there urgent cases that need to be attended</a:t>
            </a:r>
          </a:p>
          <a:p>
            <a:pPr marL="742950" lvl="1" indent="-285750" algn="l">
              <a:buFont typeface="Arial" panose="020B0604020202020204" pitchFamily="34" charset="0"/>
              <a:buChar char="•"/>
            </a:pPr>
            <a:r>
              <a:rPr lang="en-US" b="0" i="0">
                <a:solidFill>
                  <a:srgbClr val="171717"/>
                </a:solidFill>
                <a:effectLst/>
                <a:latin typeface="Segoe UI" panose="020B0502040204020203" pitchFamily="34" charset="0"/>
              </a:rPr>
              <a:t>How difficult will my workload be?</a:t>
            </a:r>
          </a:p>
          <a:p>
            <a:pPr marL="742950" lvl="1" indent="-285750" algn="l">
              <a:buFont typeface="Arial" panose="020B0604020202020204" pitchFamily="34" charset="0"/>
              <a:buChar char="•"/>
            </a:pPr>
            <a:r>
              <a:rPr lang="en-US" b="0" i="0">
                <a:solidFill>
                  <a:srgbClr val="171717"/>
                </a:solidFill>
                <a:effectLst/>
                <a:latin typeface="Segoe UI" panose="020B0502040204020203" pitchFamily="34" charset="0"/>
              </a:rPr>
              <a:t>Are cases easy or difficult to solve?</a:t>
            </a:r>
          </a:p>
          <a:p>
            <a:pPr algn="l">
              <a:buFont typeface="Arial" panose="020B0604020202020204" pitchFamily="34" charset="0"/>
              <a:buChar char="•"/>
            </a:pPr>
            <a:r>
              <a:rPr lang="en-US" b="1" i="0">
                <a:solidFill>
                  <a:srgbClr val="171717"/>
                </a:solidFill>
                <a:effectLst/>
                <a:latin typeface="Segoe UI" panose="020B0502040204020203" pitchFamily="34" charset="0"/>
              </a:rPr>
              <a:t>Provides insight</a:t>
            </a:r>
            <a:r>
              <a:rPr lang="en-US" b="0" i="0">
                <a:solidFill>
                  <a:srgbClr val="171717"/>
                </a:solidFill>
                <a:effectLst/>
                <a:latin typeface="Segoe UI" panose="020B0502040204020203" pitchFamily="34" charset="0"/>
              </a:rPr>
              <a:t> - Compare multiple sources of data. Provide a big picture view that might be difficult to achieve when only looking at lists in specific modules.</a:t>
            </a:r>
          </a:p>
          <a:p>
            <a:pPr algn="l">
              <a:buFont typeface="Arial" panose="020B0604020202020204" pitchFamily="34" charset="0"/>
              <a:buChar char="•"/>
            </a:pPr>
            <a:r>
              <a:rPr lang="en-US" b="1" i="0">
                <a:solidFill>
                  <a:srgbClr val="171717"/>
                </a:solidFill>
                <a:effectLst/>
                <a:latin typeface="Segoe UI" panose="020B0502040204020203" pitchFamily="34" charset="0"/>
              </a:rPr>
              <a:t>Navigates by data</a:t>
            </a:r>
            <a:r>
              <a:rPr lang="en-US" b="0" i="0">
                <a:solidFill>
                  <a:srgbClr val="171717"/>
                </a:solidFill>
                <a:effectLst/>
                <a:latin typeface="Segoe UI" panose="020B0502040204020203" pitchFamily="34" charset="0"/>
              </a:rPr>
              <a:t> - Less time spent filtering to find results</a:t>
            </a:r>
          </a:p>
          <a:p>
            <a:pPr algn="l">
              <a:buFont typeface="Arial" panose="020B0604020202020204" pitchFamily="34" charset="0"/>
              <a:buChar char="•"/>
            </a:pPr>
            <a:r>
              <a:rPr lang="en-US" b="1" i="0">
                <a:solidFill>
                  <a:srgbClr val="171717"/>
                </a:solidFill>
                <a:effectLst/>
                <a:latin typeface="Segoe UI" panose="020B0502040204020203" pitchFamily="34" charset="0"/>
              </a:rPr>
              <a:t>Direct access to tasks</a:t>
            </a:r>
            <a:r>
              <a:rPr lang="en-US" b="0" i="0">
                <a:solidFill>
                  <a:srgbClr val="171717"/>
                </a:solidFill>
                <a:effectLst/>
                <a:latin typeface="Segoe UI" panose="020B0502040204020203" pitchFamily="34" charset="0"/>
              </a:rPr>
              <a:t> - Tasks can be performed directly from the workspace.</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Let’s take a look at some key areas of the </a:t>
            </a:r>
            <a:r>
              <a:rPr lang="en-US" b="1" i="0">
                <a:solidFill>
                  <a:srgbClr val="171717"/>
                </a:solidFill>
                <a:effectLst/>
                <a:latin typeface="Segoe UI" panose="020B0502040204020203" pitchFamily="34" charset="0"/>
              </a:rPr>
              <a:t>Customer invoicing</a:t>
            </a:r>
            <a:r>
              <a:rPr lang="en-US" b="0" i="0">
                <a:solidFill>
                  <a:srgbClr val="171717"/>
                </a:solidFill>
                <a:effectLst/>
                <a:latin typeface="Segoe UI" panose="020B0502040204020203" pitchFamily="34" charset="0"/>
              </a:rPr>
              <a:t> workspace.</a:t>
            </a:r>
          </a:p>
          <a:p>
            <a:pPr algn="l"/>
            <a:r>
              <a:rPr lang="en-US" b="1" i="0">
                <a:solidFill>
                  <a:srgbClr val="171717"/>
                </a:solidFill>
                <a:effectLst/>
                <a:latin typeface="Segoe UI" panose="020B0502040204020203" pitchFamily="34" charset="0"/>
              </a:rPr>
              <a:t>Summary</a:t>
            </a:r>
            <a:r>
              <a:rPr lang="en-US" b="0" i="0">
                <a:solidFill>
                  <a:srgbClr val="171717"/>
                </a:solidFill>
                <a:effectLst/>
                <a:latin typeface="Segoe UI" panose="020B0502040204020203" pitchFamily="34" charset="0"/>
              </a:rPr>
              <a:t> - This section contains tiles for various types of orders and invoices. Each tile will also display how many orders belong to each category. You can click a tile to open a relating list page. For example, the </a:t>
            </a:r>
            <a:r>
              <a:rPr lang="en-US" b="1" i="0">
                <a:solidFill>
                  <a:srgbClr val="171717"/>
                </a:solidFill>
                <a:effectLst/>
                <a:latin typeface="Segoe UI" panose="020B0502040204020203" pitchFamily="34" charset="0"/>
              </a:rPr>
              <a:t>Shipped but not invoiced sales orders</a:t>
            </a:r>
            <a:r>
              <a:rPr lang="en-US" b="0" i="0">
                <a:solidFill>
                  <a:srgbClr val="171717"/>
                </a:solidFill>
                <a:effectLst/>
                <a:latin typeface="Segoe UI" panose="020B0502040204020203" pitchFamily="34" charset="0"/>
              </a:rPr>
              <a:t> tile shows there are three orders on hold. You can click the tile to see the three orders on hold.</a:t>
            </a:r>
          </a:p>
          <a:p>
            <a:pPr algn="l"/>
            <a:r>
              <a:rPr lang="en-US" b="1" i="0">
                <a:solidFill>
                  <a:srgbClr val="171717"/>
                </a:solidFill>
                <a:effectLst/>
                <a:latin typeface="Segoe UI" panose="020B0502040204020203" pitchFamily="34" charset="0"/>
              </a:rPr>
              <a:t>Filter</a:t>
            </a:r>
            <a:r>
              <a:rPr lang="en-US" b="0" i="0">
                <a:solidFill>
                  <a:srgbClr val="171717"/>
                </a:solidFill>
                <a:effectLst/>
                <a:latin typeface="Segoe UI" panose="020B0502040204020203" pitchFamily="34" charset="0"/>
              </a:rPr>
              <a:t> - The </a:t>
            </a:r>
            <a:r>
              <a:rPr lang="en-US" b="1" i="0">
                <a:solidFill>
                  <a:srgbClr val="171717"/>
                </a:solidFill>
                <a:effectLst/>
                <a:latin typeface="Segoe UI" panose="020B0502040204020203" pitchFamily="34" charset="0"/>
              </a:rPr>
              <a:t>Filter</a:t>
            </a:r>
            <a:r>
              <a:rPr lang="en-US" b="0" i="0">
                <a:solidFill>
                  <a:srgbClr val="171717"/>
                </a:solidFill>
                <a:effectLst/>
                <a:latin typeface="Segoe UI" panose="020B0502040204020203" pitchFamily="34" charset="0"/>
              </a:rPr>
              <a:t> search box allows you to easily find orders and invoices.</a:t>
            </a:r>
          </a:p>
          <a:p>
            <a:pPr algn="l"/>
            <a:r>
              <a:rPr lang="en-US" b="1" i="0">
                <a:solidFill>
                  <a:srgbClr val="171717"/>
                </a:solidFill>
                <a:effectLst/>
                <a:latin typeface="Segoe UI" panose="020B0502040204020203" pitchFamily="34" charset="0"/>
              </a:rPr>
              <a:t>Orders and invoices</a:t>
            </a:r>
            <a:r>
              <a:rPr lang="en-US" b="0" i="0">
                <a:solidFill>
                  <a:srgbClr val="171717"/>
                </a:solidFill>
                <a:effectLst/>
                <a:latin typeface="Segoe UI" panose="020B0502040204020203" pitchFamily="34" charset="0"/>
              </a:rPr>
              <a:t> - Various tabs provide access to various sections of the workbench. Each tab contains any sales orders or invoices relating to the tab. The first tab includes shipped but not invoiced sales orders.</a:t>
            </a:r>
          </a:p>
          <a:p>
            <a:pPr algn="l"/>
            <a:r>
              <a:rPr lang="en-US" b="1" i="0">
                <a:solidFill>
                  <a:srgbClr val="171717"/>
                </a:solidFill>
                <a:effectLst/>
                <a:latin typeface="Segoe UI" panose="020B0502040204020203" pitchFamily="34" charset="0"/>
              </a:rPr>
              <a:t>Links</a:t>
            </a:r>
            <a:r>
              <a:rPr lang="en-US" b="0" i="0">
                <a:solidFill>
                  <a:srgbClr val="171717"/>
                </a:solidFill>
                <a:effectLst/>
                <a:latin typeface="Segoe UI" panose="020B0502040204020203" pitchFamily="34" charset="0"/>
              </a:rPr>
              <a:t> - The </a:t>
            </a:r>
            <a:r>
              <a:rPr lang="en-US" b="1" i="0">
                <a:solidFill>
                  <a:srgbClr val="171717"/>
                </a:solidFill>
                <a:effectLst/>
                <a:latin typeface="Segoe UI" panose="020B0502040204020203" pitchFamily="34" charset="0"/>
              </a:rPr>
              <a:t>Links</a:t>
            </a:r>
            <a:r>
              <a:rPr lang="en-US" b="0" i="0">
                <a:solidFill>
                  <a:srgbClr val="171717"/>
                </a:solidFill>
                <a:effectLst/>
                <a:latin typeface="Segoe UI" panose="020B0502040204020203" pitchFamily="34" charset="0"/>
              </a:rPr>
              <a:t> section is broken into two sections: links relating to invoices and links relating to reports.</a:t>
            </a:r>
          </a:p>
          <a:p>
            <a:pPr algn="l"/>
            <a:r>
              <a:rPr lang="en-US" b="1" i="0">
                <a:solidFill>
                  <a:srgbClr val="171717"/>
                </a:solidFill>
                <a:effectLst/>
                <a:latin typeface="Segoe UI" panose="020B0502040204020203" pitchFamily="34" charset="0"/>
              </a:rPr>
              <a:t>New free text invoice</a:t>
            </a:r>
            <a:r>
              <a:rPr lang="en-US" b="0" i="0">
                <a:solidFill>
                  <a:srgbClr val="171717"/>
                </a:solidFill>
                <a:effectLst/>
                <a:latin typeface="Segoe UI" panose="020B0502040204020203" pitchFamily="34" charset="0"/>
              </a:rPr>
              <a:t> - New free text invoices can be created directly on the </a:t>
            </a:r>
            <a:r>
              <a:rPr lang="en-US" b="1" i="0">
                <a:solidFill>
                  <a:srgbClr val="171717"/>
                </a:solidFill>
                <a:effectLst/>
                <a:latin typeface="Segoe UI" panose="020B0502040204020203" pitchFamily="34" charset="0"/>
              </a:rPr>
              <a:t>Customer invoicing</a:t>
            </a:r>
            <a:r>
              <a:rPr lang="en-US" b="0" i="0">
                <a:solidFill>
                  <a:srgbClr val="171717"/>
                </a:solidFill>
                <a:effectLst/>
                <a:latin typeface="Segoe UI" panose="020B0502040204020203" pitchFamily="34" charset="0"/>
              </a:rPr>
              <a:t> workspace page by clicking the </a:t>
            </a:r>
            <a:r>
              <a:rPr lang="en-US" b="1" i="0">
                <a:solidFill>
                  <a:srgbClr val="171717"/>
                </a:solidFill>
                <a:effectLst/>
                <a:latin typeface="Segoe UI" panose="020B0502040204020203" pitchFamily="34" charset="0"/>
              </a:rPr>
              <a:t>New free text invoice</a:t>
            </a:r>
            <a:r>
              <a:rPr lang="en-US" b="0" i="0">
                <a:solidFill>
                  <a:srgbClr val="171717"/>
                </a:solidFill>
                <a:effectLst/>
                <a:latin typeface="Segoe UI" panose="020B0502040204020203" pitchFamily="34" charset="0"/>
              </a:rPr>
              <a:t> button on the Action Pane.</a:t>
            </a:r>
          </a:p>
          <a:p>
            <a:pPr algn="l"/>
            <a:endParaRPr lang="en-US" b="0" i="0">
              <a:solidFill>
                <a:srgbClr val="171717"/>
              </a:solidFill>
              <a:effectLst/>
              <a:latin typeface="Segoe UI" panose="020B0502040204020203" pitchFamily="34" charset="0"/>
            </a:endParaRP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Ref: https://docs.microsoft.com/en-us/learn/modules/navigate-finance-operations/3-workspaces-driving-productivity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612428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5000"/>
              </a:lnSpc>
              <a:spcBef>
                <a:spcPts val="0"/>
              </a:spcBef>
              <a:spcAft>
                <a:spcPts val="545"/>
              </a:spcAft>
            </a:pPr>
            <a:r>
              <a:rPr lang="en-US" sz="1800">
                <a:solidFill>
                  <a:srgbClr val="181717"/>
                </a:solidFill>
                <a:effectLst/>
                <a:latin typeface="Segoe UI" panose="020B0502040204020203" pitchFamily="34" charset="0"/>
              </a:rPr>
              <a:t>Show about workspaces </a:t>
            </a:r>
            <a:r>
              <a:rPr lang="en-US" sz="1800"/>
              <a:t>from</a:t>
            </a:r>
          </a:p>
          <a:p>
            <a:pPr marL="0" marR="0" indent="0">
              <a:lnSpc>
                <a:spcPct val="105000"/>
              </a:lnSpc>
              <a:spcBef>
                <a:spcPts val="0"/>
              </a:spcBef>
              <a:spcAft>
                <a:spcPts val="545"/>
              </a:spcAft>
            </a:pPr>
            <a:r>
              <a:rPr lang="en-US" sz="1800">
                <a:solidFill>
                  <a:srgbClr val="181717"/>
                </a:solidFill>
                <a:effectLst/>
                <a:latin typeface="Segoe UI" panose="020B0502040204020203" pitchFamily="34" charset="0"/>
                <a:ea typeface="Segoe UI" panose="020B0502040204020203" pitchFamily="34" charset="0"/>
              </a:rPr>
              <a:t>https://www.microsoft.com/en-us/videoplayer/embed/RE450W7?postJsllMsg=true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962000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71717"/>
                </a:solidFill>
                <a:effectLst/>
                <a:latin typeface="Segoe UI" panose="020B0502040204020203" pitchFamily="34" charset="0"/>
              </a:rPr>
              <a:t>For some pages that include lists, an additional personalization feature is available. The </a:t>
            </a:r>
            <a:r>
              <a:rPr lang="en-US" b="1" i="0">
                <a:solidFill>
                  <a:srgbClr val="171717"/>
                </a:solidFill>
                <a:effectLst/>
                <a:latin typeface="Segoe UI" panose="020B0502040204020203" pitchFamily="34" charset="0"/>
              </a:rPr>
              <a:t>Add to workspace</a:t>
            </a:r>
            <a:r>
              <a:rPr lang="en-US" b="0" i="0">
                <a:solidFill>
                  <a:srgbClr val="171717"/>
                </a:solidFill>
                <a:effectLst/>
                <a:latin typeface="Segoe UI" panose="020B0502040204020203" pitchFamily="34" charset="0"/>
              </a:rPr>
              <a:t> button in the </a:t>
            </a:r>
            <a:r>
              <a:rPr lang="en-US" b="1" i="0">
                <a:solidFill>
                  <a:srgbClr val="171717"/>
                </a:solidFill>
                <a:effectLst/>
                <a:latin typeface="Segoe UI" panose="020B0502040204020203" pitchFamily="34" charset="0"/>
              </a:rPr>
              <a:t>Personalize</a:t>
            </a:r>
            <a:r>
              <a:rPr lang="en-US" b="0" i="0">
                <a:solidFill>
                  <a:srgbClr val="171717"/>
                </a:solidFill>
                <a:effectLst/>
                <a:latin typeface="Segoe UI" panose="020B0502040204020203" pitchFamily="34" charset="0"/>
              </a:rPr>
              <a:t> group on the </a:t>
            </a:r>
            <a:r>
              <a:rPr lang="en-US" b="1" i="0">
                <a:solidFill>
                  <a:srgbClr val="171717"/>
                </a:solidFill>
                <a:effectLst/>
                <a:latin typeface="Segoe UI" panose="020B0502040204020203" pitchFamily="34" charset="0"/>
              </a:rPr>
              <a:t>Options</a:t>
            </a:r>
            <a:r>
              <a:rPr lang="en-US" b="0" i="0">
                <a:solidFill>
                  <a:srgbClr val="171717"/>
                </a:solidFill>
                <a:effectLst/>
                <a:latin typeface="Segoe UI" panose="020B0502040204020203" pitchFamily="34" charset="0"/>
              </a:rPr>
              <a:t> tab of the Action Pane lets you show the information from the current list in a specific workspace.</a:t>
            </a:r>
          </a:p>
          <a:p>
            <a:pPr algn="l"/>
            <a:r>
              <a:rPr lang="en-US" b="0" i="0">
                <a:solidFill>
                  <a:srgbClr val="171717"/>
                </a:solidFill>
                <a:effectLst/>
                <a:latin typeface="Segoe UI" panose="020B0502040204020203" pitchFamily="34" charset="0"/>
              </a:rPr>
              <a:t>You can show a filtered and sorted view of the information in the workspace, or you can show the default view. You can also specify whether the information appears in the workspace as a list, as a summary tile that can show the number of items in the list, or as a link.</a:t>
            </a:r>
          </a:p>
          <a:p>
            <a:pPr algn="l"/>
            <a:r>
              <a:rPr lang="en-US" b="1" i="0">
                <a:solidFill>
                  <a:srgbClr val="171717"/>
                </a:solidFill>
                <a:effectLst/>
                <a:latin typeface="Segoe UI" panose="020B0502040204020203" pitchFamily="34" charset="0"/>
              </a:rPr>
              <a:t>Add a list to a workspace</a:t>
            </a:r>
          </a:p>
          <a:p>
            <a:pPr algn="l"/>
            <a:r>
              <a:rPr lang="en-US" b="0" i="0">
                <a:solidFill>
                  <a:srgbClr val="171717"/>
                </a:solidFill>
                <a:effectLst/>
                <a:latin typeface="Segoe UI" panose="020B0502040204020203" pitchFamily="34" charset="0"/>
              </a:rPr>
              <a:t>To add a list to a workspace, first sort or filter the list on the page so that it shows the information as you want it to appear in the workspace. Then select </a:t>
            </a:r>
            <a:r>
              <a:rPr lang="en-US" b="1" i="0">
                <a:solidFill>
                  <a:srgbClr val="171717"/>
                </a:solidFill>
                <a:effectLst/>
                <a:latin typeface="Segoe UI" panose="020B0502040204020203" pitchFamily="34" charset="0"/>
              </a:rPr>
              <a:t>Add to workspace</a:t>
            </a:r>
            <a:r>
              <a:rPr lang="en-US" b="0" i="0">
                <a:solidFill>
                  <a:srgbClr val="171717"/>
                </a:solidFill>
                <a:effectLst/>
                <a:latin typeface="Segoe UI" panose="020B0502040204020203" pitchFamily="34" charset="0"/>
              </a:rPr>
              <a:t>. Select a workspace, and then, in the </a:t>
            </a:r>
            <a:r>
              <a:rPr lang="en-US" b="1" i="0">
                <a:solidFill>
                  <a:srgbClr val="171717"/>
                </a:solidFill>
                <a:effectLst/>
                <a:latin typeface="Segoe UI" panose="020B0502040204020203" pitchFamily="34" charset="0"/>
              </a:rPr>
              <a:t>Presentation</a:t>
            </a:r>
            <a:r>
              <a:rPr lang="en-US" b="0" i="0">
                <a:solidFill>
                  <a:srgbClr val="171717"/>
                </a:solidFill>
                <a:effectLst/>
                <a:latin typeface="Segoe UI" panose="020B0502040204020203" pitchFamily="34" charset="0"/>
              </a:rPr>
              <a:t> field, select </a:t>
            </a:r>
            <a:r>
              <a:rPr lang="en-US" b="1" i="0">
                <a:solidFill>
                  <a:srgbClr val="171717"/>
                </a:solidFill>
                <a:effectLst/>
                <a:latin typeface="Segoe UI" panose="020B0502040204020203" pitchFamily="34" charset="0"/>
              </a:rPr>
              <a:t>List</a:t>
            </a:r>
            <a:r>
              <a:rPr lang="en-US" b="0" i="0">
                <a:solidFill>
                  <a:srgbClr val="171717"/>
                </a:solidFill>
                <a:effectLst/>
                <a:latin typeface="Segoe UI" panose="020B0502040204020203" pitchFamily="34" charset="0"/>
              </a:rPr>
              <a:t>. After you select </a:t>
            </a:r>
            <a:r>
              <a:rPr lang="en-US" b="1" i="0">
                <a:solidFill>
                  <a:srgbClr val="171717"/>
                </a:solidFill>
                <a:effectLst/>
                <a:latin typeface="Segoe UI" panose="020B0502040204020203" pitchFamily="34" charset="0"/>
              </a:rPr>
              <a:t>Configure</a:t>
            </a:r>
            <a:r>
              <a:rPr lang="en-US" b="0" i="0">
                <a:solidFill>
                  <a:srgbClr val="171717"/>
                </a:solidFill>
                <a:effectLst/>
                <a:latin typeface="Segoe UI" panose="020B0502040204020203" pitchFamily="34" charset="0"/>
              </a:rPr>
              <a:t>, a dialog box appears, where you can select the columns that should appear in the list in the workspace. You can also specify the label to use for the list in the workspace.</a:t>
            </a:r>
          </a:p>
          <a:p>
            <a:pPr algn="l"/>
            <a:r>
              <a:rPr lang="en-US" b="1" i="0">
                <a:solidFill>
                  <a:srgbClr val="171717"/>
                </a:solidFill>
                <a:effectLst/>
                <a:latin typeface="Segoe UI" panose="020B0502040204020203" pitchFamily="34" charset="0"/>
              </a:rPr>
              <a:t>Add a tile to a workspace</a:t>
            </a:r>
          </a:p>
          <a:p>
            <a:pPr algn="l"/>
            <a:r>
              <a:rPr lang="en-US" b="0" i="0">
                <a:solidFill>
                  <a:srgbClr val="171717"/>
                </a:solidFill>
                <a:effectLst/>
                <a:latin typeface="Segoe UI" panose="020B0502040204020203" pitchFamily="34" charset="0"/>
              </a:rPr>
              <a:t>To add a tile to a workspace, first filter the list on the page so that it shows the data that you want to be summarized or that want quick access to. Then select </a:t>
            </a:r>
            <a:r>
              <a:rPr lang="en-US" b="1" i="0">
                <a:solidFill>
                  <a:srgbClr val="171717"/>
                </a:solidFill>
                <a:effectLst/>
                <a:latin typeface="Segoe UI" panose="020B0502040204020203" pitchFamily="34" charset="0"/>
              </a:rPr>
              <a:t>Add to workspace</a:t>
            </a:r>
            <a:r>
              <a:rPr lang="en-US" b="0" i="0">
                <a:solidFill>
                  <a:srgbClr val="171717"/>
                </a:solidFill>
                <a:effectLst/>
                <a:latin typeface="Segoe UI" panose="020B0502040204020203" pitchFamily="34" charset="0"/>
              </a:rPr>
              <a:t>. Select a workspace, and then, in the </a:t>
            </a:r>
            <a:r>
              <a:rPr lang="en-US" b="1" i="0">
                <a:solidFill>
                  <a:srgbClr val="171717"/>
                </a:solidFill>
                <a:effectLst/>
                <a:latin typeface="Segoe UI" panose="020B0502040204020203" pitchFamily="34" charset="0"/>
              </a:rPr>
              <a:t>Presentation</a:t>
            </a:r>
            <a:r>
              <a:rPr lang="en-US" b="0" i="0">
                <a:solidFill>
                  <a:srgbClr val="171717"/>
                </a:solidFill>
                <a:effectLst/>
                <a:latin typeface="Segoe UI" panose="020B0502040204020203" pitchFamily="34" charset="0"/>
              </a:rPr>
              <a:t> field, select </a:t>
            </a:r>
            <a:r>
              <a:rPr lang="en-US" b="1" i="0">
                <a:solidFill>
                  <a:srgbClr val="171717"/>
                </a:solidFill>
                <a:effectLst/>
                <a:latin typeface="Segoe UI" panose="020B0502040204020203" pitchFamily="34" charset="0"/>
              </a:rPr>
              <a:t>Tile</a:t>
            </a:r>
            <a:r>
              <a:rPr lang="en-US" b="0" i="0">
                <a:solidFill>
                  <a:srgbClr val="171717"/>
                </a:solidFill>
                <a:effectLst/>
                <a:latin typeface="Segoe UI" panose="020B0502040204020203" pitchFamily="34" charset="0"/>
              </a:rPr>
              <a:t>. After you select </a:t>
            </a:r>
            <a:r>
              <a:rPr lang="en-US" b="1" i="0">
                <a:solidFill>
                  <a:srgbClr val="171717"/>
                </a:solidFill>
                <a:effectLst/>
                <a:latin typeface="Segoe UI" panose="020B0502040204020203" pitchFamily="34" charset="0"/>
              </a:rPr>
              <a:t>Configure</a:t>
            </a:r>
            <a:r>
              <a:rPr lang="en-US" b="0" i="0">
                <a:solidFill>
                  <a:srgbClr val="171717"/>
                </a:solidFill>
                <a:effectLst/>
                <a:latin typeface="Segoe UI" panose="020B0502040204020203" pitchFamily="34" charset="0"/>
              </a:rPr>
              <a:t>, a dialog box appears, where you can specify the label to use for tile in the workspace. You can also specify whether the tile should show a count. After the tile is added to the workspace, you can select it to open the current page from the workspace and view the filtered list that is associated with the tile.</a:t>
            </a:r>
          </a:p>
          <a:p>
            <a:pPr algn="l"/>
            <a:r>
              <a:rPr lang="en-US" b="1" i="0">
                <a:solidFill>
                  <a:srgbClr val="171717"/>
                </a:solidFill>
                <a:effectLst/>
                <a:latin typeface="Segoe UI" panose="020B0502040204020203" pitchFamily="34" charset="0"/>
              </a:rPr>
              <a:t>Add a link to a workspace</a:t>
            </a:r>
          </a:p>
          <a:p>
            <a:pPr algn="l"/>
            <a:r>
              <a:rPr lang="en-US" b="0" i="0">
                <a:solidFill>
                  <a:srgbClr val="171717"/>
                </a:solidFill>
                <a:effectLst/>
                <a:latin typeface="Segoe UI" panose="020B0502040204020203" pitchFamily="34" charset="0"/>
              </a:rPr>
              <a:t>To add a link to a workspace, first filter the list on the page so that it shows the data that you're interested in. Then select </a:t>
            </a:r>
            <a:r>
              <a:rPr lang="en-US" b="1" i="0">
                <a:solidFill>
                  <a:srgbClr val="171717"/>
                </a:solidFill>
                <a:effectLst/>
                <a:latin typeface="Segoe UI" panose="020B0502040204020203" pitchFamily="34" charset="0"/>
              </a:rPr>
              <a:t>Add to workspace</a:t>
            </a:r>
            <a:r>
              <a:rPr lang="en-US" b="0" i="0">
                <a:solidFill>
                  <a:srgbClr val="171717"/>
                </a:solidFill>
                <a:effectLst/>
                <a:latin typeface="Segoe UI" panose="020B0502040204020203" pitchFamily="34" charset="0"/>
              </a:rPr>
              <a:t>. Select a workspace, and then, in the </a:t>
            </a:r>
            <a:r>
              <a:rPr lang="en-US" b="1" i="0">
                <a:solidFill>
                  <a:srgbClr val="171717"/>
                </a:solidFill>
                <a:effectLst/>
                <a:latin typeface="Segoe UI" panose="020B0502040204020203" pitchFamily="34" charset="0"/>
              </a:rPr>
              <a:t>Presentation</a:t>
            </a:r>
            <a:r>
              <a:rPr lang="en-US" b="0" i="0">
                <a:solidFill>
                  <a:srgbClr val="171717"/>
                </a:solidFill>
                <a:effectLst/>
                <a:latin typeface="Segoe UI" panose="020B0502040204020203" pitchFamily="34" charset="0"/>
              </a:rPr>
              <a:t> field, select </a:t>
            </a:r>
            <a:r>
              <a:rPr lang="en-US" b="1" i="0">
                <a:solidFill>
                  <a:srgbClr val="171717"/>
                </a:solidFill>
                <a:effectLst/>
                <a:latin typeface="Segoe UI" panose="020B0502040204020203" pitchFamily="34" charset="0"/>
              </a:rPr>
              <a:t>Link</a:t>
            </a:r>
            <a:r>
              <a:rPr lang="en-US" b="0" i="0">
                <a:solidFill>
                  <a:srgbClr val="171717"/>
                </a:solidFill>
                <a:effectLst/>
                <a:latin typeface="Segoe UI" panose="020B0502040204020203" pitchFamily="34" charset="0"/>
              </a:rPr>
              <a:t>. After you select </a:t>
            </a:r>
            <a:r>
              <a:rPr lang="en-US" b="1" i="0">
                <a:solidFill>
                  <a:srgbClr val="171717"/>
                </a:solidFill>
                <a:effectLst/>
                <a:latin typeface="Segoe UI" panose="020B0502040204020203" pitchFamily="34" charset="0"/>
              </a:rPr>
              <a:t>Configure</a:t>
            </a:r>
            <a:r>
              <a:rPr lang="en-US" b="0" i="0">
                <a:solidFill>
                  <a:srgbClr val="171717"/>
                </a:solidFill>
                <a:effectLst/>
                <a:latin typeface="Segoe UI" panose="020B0502040204020203" pitchFamily="34" charset="0"/>
              </a:rPr>
              <a:t>, a dialog box appears, where you can specify the label to use for the link. You can also optionally specify a label for a new section that will contain this link.</a:t>
            </a:r>
          </a:p>
          <a:p>
            <a:pPr algn="l"/>
            <a:r>
              <a:rPr lang="en-US" b="0" i="0">
                <a:solidFill>
                  <a:srgbClr val="171717"/>
                </a:solidFill>
                <a:effectLst/>
                <a:latin typeface="Segoe UI" panose="020B0502040204020203" pitchFamily="34" charset="0"/>
              </a:rPr>
              <a:t>After your list, tile, or link has been added to a workspace, you can open that workspace and reorder the elements in it, as needed.</a:t>
            </a:r>
          </a:p>
          <a:p>
            <a:endParaRPr lang="en-US" b="0" i="0">
              <a:solidFill>
                <a:srgbClr val="171717"/>
              </a:solidFill>
              <a:effectLst/>
              <a:latin typeface="Segoe UI" panose="020B0502040204020203" pitchFamily="34" charset="0"/>
            </a:endParaRPr>
          </a:p>
          <a:p>
            <a:r>
              <a:rPr lang="en-US" b="0" i="0">
                <a:solidFill>
                  <a:srgbClr val="171717"/>
                </a:solidFill>
                <a:effectLst/>
                <a:latin typeface="Segoe UI" panose="020B0502040204020203" pitchFamily="34" charset="0"/>
              </a:rPr>
              <a:t>Ref: https://docs.microsoft.com/en-us/learn/modules/personalize-finance-operations/8-workspace</a:t>
            </a:r>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117941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Add a summary from a workspace to a dashboard</a:t>
            </a:r>
          </a:p>
          <a:p>
            <a:pPr algn="l"/>
            <a:r>
              <a:rPr lang="en-US" b="0" i="0">
                <a:solidFill>
                  <a:srgbClr val="171717"/>
                </a:solidFill>
                <a:effectLst/>
                <a:latin typeface="Segoe UI" panose="020B0502040204020203" pitchFamily="34" charset="0"/>
              </a:rPr>
              <a:t>Some workspaces contain count tiles (that is, tiles that have numbers on them), and you might want those tiles to appear on your dashboard too. In a workspace, right-click a count tile, and then select </a:t>
            </a:r>
            <a:r>
              <a:rPr lang="en-US" b="1" i="0">
                <a:solidFill>
                  <a:srgbClr val="171717"/>
                </a:solidFill>
                <a:effectLst/>
                <a:latin typeface="Segoe UI" panose="020B0502040204020203" pitchFamily="34" charset="0"/>
              </a:rPr>
              <a:t>Personalize</a:t>
            </a:r>
            <a:r>
              <a:rPr lang="en-US" b="0" i="0">
                <a:solidFill>
                  <a:srgbClr val="171717"/>
                </a:solidFill>
                <a:effectLst/>
                <a:latin typeface="Segoe UI" panose="020B0502040204020203" pitchFamily="34" charset="0"/>
              </a:rPr>
              <a:t>. Then, in the tile's property window, select </a:t>
            </a:r>
            <a:r>
              <a:rPr lang="en-US" b="1" i="0">
                <a:solidFill>
                  <a:srgbClr val="171717"/>
                </a:solidFill>
                <a:effectLst/>
                <a:latin typeface="Segoe UI" panose="020B0502040204020203" pitchFamily="34" charset="0"/>
              </a:rPr>
              <a:t>Pin to dashboard</a:t>
            </a:r>
            <a:r>
              <a:rPr lang="en-US" b="0" i="0">
                <a:solidFill>
                  <a:srgbClr val="171717"/>
                </a:solidFill>
                <a:effectLst/>
                <a:latin typeface="Segoe UI" panose="020B0502040204020203" pitchFamily="34" charset="0"/>
              </a:rPr>
              <a:t>.</a:t>
            </a:r>
          </a:p>
          <a:p>
            <a:pPr algn="l"/>
            <a:r>
              <a:rPr lang="en-US" b="0" i="0">
                <a:solidFill>
                  <a:srgbClr val="171717"/>
                </a:solidFill>
                <a:effectLst/>
                <a:latin typeface="Segoe UI" panose="020B0502040204020203" pitchFamily="34" charset="0"/>
              </a:rPr>
              <a:t>The next time that you open (and Refresh) the selected dashboard, the count will appear below the navigation tile for that workspace. You can select that count to go directly to the data that it represents.</a:t>
            </a:r>
          </a:p>
          <a:p>
            <a:endParaRPr lang="en-IN"/>
          </a:p>
          <a:p>
            <a:r>
              <a:rPr lang="en-IN"/>
              <a:t>Ref: https://docs.microsoft.com/en-us/learn/modules/personalize-finance-operations/8-workspace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343639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171717"/>
                </a:solidFill>
                <a:effectLst/>
                <a:latin typeface="Segoe UI" panose="020B0502040204020203" pitchFamily="34" charset="0"/>
              </a:rPr>
              <a:t>System-wide options</a:t>
            </a:r>
            <a:r>
              <a:rPr lang="en-US" b="0" i="0">
                <a:solidFill>
                  <a:srgbClr val="171717"/>
                </a:solidFill>
                <a:effectLst/>
                <a:latin typeface="Segoe UI" panose="020B0502040204020203" pitchFamily="34" charset="0"/>
              </a:rPr>
              <a:t> – These personalization options are made on a setup page and are available to all users. Examples include the color theme and time zone.</a:t>
            </a:r>
          </a:p>
          <a:p>
            <a:pPr algn="l">
              <a:buFont typeface="Arial" panose="020B0604020202020204" pitchFamily="34" charset="0"/>
              <a:buChar char="•"/>
            </a:pPr>
            <a:r>
              <a:rPr lang="en-US" b="1" i="0">
                <a:solidFill>
                  <a:srgbClr val="171717"/>
                </a:solidFill>
                <a:effectLst/>
                <a:latin typeface="Segoe UI" panose="020B0502040204020203" pitchFamily="34" charset="0"/>
              </a:rPr>
              <a:t>Restricted personalization access</a:t>
            </a:r>
            <a:r>
              <a:rPr lang="en-US" b="0" i="0">
                <a:solidFill>
                  <a:srgbClr val="171717"/>
                </a:solidFill>
                <a:effectLst/>
                <a:latin typeface="Segoe UI" panose="020B0502040204020203" pitchFamily="34" charset="0"/>
              </a:rPr>
              <a:t> – At this access level, user actions that are associated with typical page usage are automatically saved by the app and restored the next time that you visit the page. For example, the app stores the width of grid columns if you adjust them, and the expanded or collapsed state of FastTabs.</a:t>
            </a:r>
          </a:p>
          <a:p>
            <a:pPr algn="l">
              <a:buFont typeface="Arial" panose="020B0604020202020204" pitchFamily="34" charset="0"/>
              <a:buChar char="•"/>
            </a:pPr>
            <a:r>
              <a:rPr lang="en-US" b="1" i="0">
                <a:solidFill>
                  <a:srgbClr val="171717"/>
                </a:solidFill>
                <a:effectLst/>
                <a:latin typeface="Segoe UI" panose="020B0502040204020203" pitchFamily="34" charset="0"/>
              </a:rPr>
              <a:t>Full personalization access</a:t>
            </a:r>
            <a:r>
              <a:rPr lang="en-US" b="0" i="0">
                <a:solidFill>
                  <a:srgbClr val="171717"/>
                </a:solidFill>
                <a:effectLst/>
                <a:latin typeface="Segoe UI" panose="020B0502040204020203" pitchFamily="34" charset="0"/>
              </a:rPr>
              <a:t> – At this access level, users have access to all personalization capabilities in the app. In particular, they have access to the </a:t>
            </a:r>
            <a:r>
              <a:rPr lang="en-US" b="1" i="0">
                <a:solidFill>
                  <a:srgbClr val="171717"/>
                </a:solidFill>
                <a:effectLst/>
                <a:latin typeface="Segoe UI" panose="020B0502040204020203" pitchFamily="34" charset="0"/>
              </a:rPr>
              <a:t>Personalization</a:t>
            </a:r>
            <a:r>
              <a:rPr lang="en-US" b="0" i="0">
                <a:solidFill>
                  <a:srgbClr val="171717"/>
                </a:solidFill>
                <a:effectLst/>
                <a:latin typeface="Segoe UI" panose="020B0502040204020203" pitchFamily="34" charset="0"/>
              </a:rPr>
              <a:t> toolbar.</a:t>
            </a:r>
          </a:p>
          <a:p>
            <a:pPr algn="l">
              <a:buFont typeface="Arial" panose="020B0604020202020204" pitchFamily="34" charset="0"/>
              <a:buChar char="•"/>
            </a:pPr>
            <a:r>
              <a:rPr lang="en-US" b="1" i="0">
                <a:solidFill>
                  <a:srgbClr val="171717"/>
                </a:solidFill>
                <a:effectLst/>
                <a:latin typeface="Segoe UI" panose="020B0502040204020203" pitchFamily="34" charset="0"/>
              </a:rPr>
              <a:t>Sharing personalizations</a:t>
            </a:r>
            <a:r>
              <a:rPr lang="en-US" b="0" i="0">
                <a:solidFill>
                  <a:srgbClr val="171717"/>
                </a:solidFill>
                <a:effectLst/>
                <a:latin typeface="Segoe UI" panose="020B0502040204020203" pitchFamily="34" charset="0"/>
              </a:rPr>
              <a:t> – Users who have full personalization access can export their page personalizations and share them with other users.</a:t>
            </a:r>
          </a:p>
          <a:p>
            <a:pPr algn="l">
              <a:buFont typeface="Arial" panose="020B0604020202020204" pitchFamily="34" charset="0"/>
              <a:buChar char="•"/>
            </a:pPr>
            <a:r>
              <a:rPr lang="en-US" b="1" i="0">
                <a:solidFill>
                  <a:srgbClr val="171717"/>
                </a:solidFill>
                <a:effectLst/>
                <a:latin typeface="Segoe UI" panose="020B0502040204020203" pitchFamily="34" charset="0"/>
              </a:rPr>
              <a:t>Administration of personalizations</a:t>
            </a:r>
            <a:r>
              <a:rPr lang="en-US" b="0" i="0">
                <a:solidFill>
                  <a:srgbClr val="171717"/>
                </a:solidFill>
                <a:effectLst/>
                <a:latin typeface="Segoe UI" panose="020B0502040204020203" pitchFamily="34" charset="0"/>
              </a:rPr>
              <a:t> – Privileged users can access the </a:t>
            </a:r>
            <a:r>
              <a:rPr lang="en-US" b="1" i="0">
                <a:solidFill>
                  <a:srgbClr val="171717"/>
                </a:solidFill>
                <a:effectLst/>
                <a:latin typeface="Segoe UI" panose="020B0502040204020203" pitchFamily="34" charset="0"/>
              </a:rPr>
              <a:t>Personalization</a:t>
            </a:r>
            <a:r>
              <a:rPr lang="en-US" b="0" i="0">
                <a:solidFill>
                  <a:srgbClr val="171717"/>
                </a:solidFill>
                <a:effectLst/>
                <a:latin typeface="Segoe UI" panose="020B0502040204020203" pitchFamily="34" charset="0"/>
              </a:rPr>
              <a:t> administration page to manage all personalizations at an organizational level.</a:t>
            </a:r>
          </a:p>
          <a:p>
            <a:endParaRPr lang="en-IN"/>
          </a:p>
          <a:p>
            <a:endParaRPr lang="en-IN"/>
          </a:p>
          <a:p>
            <a:r>
              <a:rPr lang="en-IN"/>
              <a:t>https://docs.microsoft.com/en-us/dynamics365/fin-ops-core/fin-ops/get-started/personalize-user-experience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902807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System-wide options for the current user</a:t>
            </a:r>
          </a:p>
          <a:p>
            <a:pPr algn="l"/>
            <a:r>
              <a:rPr lang="en-US" b="0" i="0">
                <a:solidFill>
                  <a:srgbClr val="171717"/>
                </a:solidFill>
                <a:effectLst/>
                <a:latin typeface="Segoe UI" panose="020B0502040204020203" pitchFamily="34" charset="0"/>
              </a:rPr>
              <a:t>The </a:t>
            </a:r>
            <a:r>
              <a:rPr lang="en-US" b="1" i="0">
                <a:solidFill>
                  <a:srgbClr val="171717"/>
                </a:solidFill>
                <a:effectLst/>
                <a:latin typeface="Segoe UI" panose="020B0502040204020203" pitchFamily="34" charset="0"/>
              </a:rPr>
              <a:t>User options</a:t>
            </a:r>
            <a:r>
              <a:rPr lang="en-US" b="0" i="0">
                <a:solidFill>
                  <a:srgbClr val="171717"/>
                </a:solidFill>
                <a:effectLst/>
                <a:latin typeface="Segoe UI" panose="020B0502040204020203" pitchFamily="34" charset="0"/>
              </a:rPr>
              <a:t> page contains several system-wide settings for the current user. These options are available to all users, even users who haven't been given any access to personalization. To open the </a:t>
            </a:r>
            <a:r>
              <a:rPr lang="en-US" b="1" i="0">
                <a:solidFill>
                  <a:srgbClr val="171717"/>
                </a:solidFill>
                <a:effectLst/>
                <a:latin typeface="Segoe UI" panose="020B0502040204020203" pitchFamily="34" charset="0"/>
              </a:rPr>
              <a:t>User options</a:t>
            </a:r>
            <a:r>
              <a:rPr lang="en-US" b="0" i="0">
                <a:solidFill>
                  <a:srgbClr val="171717"/>
                </a:solidFill>
                <a:effectLst/>
                <a:latin typeface="Segoe UI" panose="020B0502040204020203" pitchFamily="34" charset="0"/>
              </a:rPr>
              <a:t> page, select the </a:t>
            </a:r>
            <a:r>
              <a:rPr lang="en-US" b="1" i="0">
                <a:solidFill>
                  <a:srgbClr val="171717"/>
                </a:solidFill>
                <a:effectLst/>
                <a:latin typeface="Segoe UI" panose="020B0502040204020203" pitchFamily="34" charset="0"/>
              </a:rPr>
              <a:t>Settings</a:t>
            </a:r>
            <a:r>
              <a:rPr lang="en-US" b="0" i="0">
                <a:solidFill>
                  <a:srgbClr val="171717"/>
                </a:solidFill>
                <a:effectLst/>
                <a:latin typeface="Segoe UI" panose="020B0502040204020203" pitchFamily="34" charset="0"/>
              </a:rPr>
              <a:t> button on the navigation bar, and then select </a:t>
            </a:r>
            <a:r>
              <a:rPr lang="en-US" b="1" i="0">
                <a:solidFill>
                  <a:srgbClr val="171717"/>
                </a:solidFill>
                <a:effectLst/>
                <a:latin typeface="Segoe UI" panose="020B0502040204020203" pitchFamily="34" charset="0"/>
              </a:rPr>
              <a:t>User options</a:t>
            </a:r>
            <a:r>
              <a:rPr lang="en-US" b="0" i="0">
                <a:solidFill>
                  <a:srgbClr val="171717"/>
                </a:solidFill>
                <a:effectLst/>
                <a:latin typeface="Segoe UI" panose="020B0502040204020203" pitchFamily="34" charset="0"/>
              </a:rPr>
              <a:t>. The </a:t>
            </a:r>
            <a:r>
              <a:rPr lang="en-US" b="1" i="0">
                <a:solidFill>
                  <a:srgbClr val="171717"/>
                </a:solidFill>
                <a:effectLst/>
                <a:latin typeface="Segoe UI" panose="020B0502040204020203" pitchFamily="34" charset="0"/>
              </a:rPr>
              <a:t>User options</a:t>
            </a:r>
            <a:r>
              <a:rPr lang="en-US" b="0" i="0">
                <a:solidFill>
                  <a:srgbClr val="171717"/>
                </a:solidFill>
                <a:effectLst/>
                <a:latin typeface="Segoe UI" panose="020B0502040204020203" pitchFamily="34" charset="0"/>
              </a:rPr>
              <a:t> page has four tabs that contain various user settings:</a:t>
            </a:r>
          </a:p>
          <a:p>
            <a:pPr algn="l">
              <a:buFont typeface="Arial" panose="020B0604020202020204" pitchFamily="34" charset="0"/>
              <a:buChar char="•"/>
            </a:pPr>
            <a:r>
              <a:rPr lang="en-US" b="1" i="0">
                <a:solidFill>
                  <a:srgbClr val="171717"/>
                </a:solidFill>
                <a:effectLst/>
                <a:latin typeface="Segoe UI" panose="020B0502040204020203" pitchFamily="34" charset="0"/>
              </a:rPr>
              <a:t>Visual</a:t>
            </a:r>
            <a:r>
              <a:rPr lang="en-US" b="0" i="0">
                <a:solidFill>
                  <a:srgbClr val="171717"/>
                </a:solidFill>
                <a:effectLst/>
                <a:latin typeface="Segoe UI" panose="020B0502040204020203" pitchFamily="34" charset="0"/>
              </a:rPr>
              <a:t> – Select a color theme and the default size of elements on pages.</a:t>
            </a:r>
          </a:p>
          <a:p>
            <a:pPr algn="l">
              <a:buFont typeface="Arial" panose="020B0604020202020204" pitchFamily="34" charset="0"/>
              <a:buChar char="•"/>
            </a:pPr>
            <a:r>
              <a:rPr lang="en-US" b="1" i="0">
                <a:solidFill>
                  <a:srgbClr val="171717"/>
                </a:solidFill>
                <a:effectLst/>
                <a:latin typeface="Segoe UI" panose="020B0502040204020203" pitchFamily="34" charset="0"/>
              </a:rPr>
              <a:t>Preferences</a:t>
            </a:r>
            <a:r>
              <a:rPr lang="en-US" b="0" i="0">
                <a:solidFill>
                  <a:srgbClr val="171717"/>
                </a:solidFill>
                <a:effectLst/>
                <a:latin typeface="Segoe UI" panose="020B0502040204020203" pitchFamily="34" charset="0"/>
              </a:rPr>
              <a:t> – Select default values that are used every time that you open the system. These values include the default company, the initial page, and the default view/edit mode. (The view/edit mode determines whether a page is locked for viewing or opened for editing every time that you open it.) This tab also includes options for the language, the time zone, and date, time, and number formats. Finally, this tab includes several miscellaneous preferences that vary from release to release.</a:t>
            </a:r>
          </a:p>
          <a:p>
            <a:pPr algn="l">
              <a:buFont typeface="Arial" panose="020B0604020202020204" pitchFamily="34" charset="0"/>
              <a:buChar char="•"/>
            </a:pPr>
            <a:r>
              <a:rPr lang="en-US" b="1" i="0">
                <a:solidFill>
                  <a:srgbClr val="171717"/>
                </a:solidFill>
                <a:effectLst/>
                <a:latin typeface="Segoe UI" panose="020B0502040204020203" pitchFamily="34" charset="0"/>
              </a:rPr>
              <a:t>Account</a:t>
            </a:r>
            <a:r>
              <a:rPr lang="en-US" b="0" i="0">
                <a:solidFill>
                  <a:srgbClr val="171717"/>
                </a:solidFill>
                <a:effectLst/>
                <a:latin typeface="Segoe UI" panose="020B0502040204020203" pitchFamily="34" charset="0"/>
              </a:rPr>
              <a:t> – View or adjust your user name and other account-related options.</a:t>
            </a:r>
          </a:p>
          <a:p>
            <a:pPr algn="l">
              <a:buFont typeface="Arial" panose="020B0604020202020204" pitchFamily="34" charset="0"/>
              <a:buChar char="•"/>
            </a:pPr>
            <a:r>
              <a:rPr lang="en-US" b="1" i="0">
                <a:solidFill>
                  <a:srgbClr val="171717"/>
                </a:solidFill>
                <a:effectLst/>
                <a:latin typeface="Segoe UI" panose="020B0502040204020203" pitchFamily="34" charset="0"/>
              </a:rPr>
              <a:t>Workflow</a:t>
            </a:r>
            <a:r>
              <a:rPr lang="en-US" b="0" i="0">
                <a:solidFill>
                  <a:srgbClr val="171717"/>
                </a:solidFill>
                <a:effectLst/>
                <a:latin typeface="Segoe UI" panose="020B0502040204020203" pitchFamily="34" charset="0"/>
              </a:rPr>
              <a:t> – Select workflow-related options.</a:t>
            </a:r>
          </a:p>
          <a:p>
            <a:pPr algn="l"/>
            <a:r>
              <a:rPr lang="en-US" b="0" i="0">
                <a:solidFill>
                  <a:srgbClr val="171717"/>
                </a:solidFill>
                <a:effectLst/>
                <a:latin typeface="Segoe UI" panose="020B0502040204020203" pitchFamily="34" charset="0"/>
              </a:rPr>
              <a:t>In addition to changing your user settings, you can also view and delete your usage data and personalizations from the </a:t>
            </a:r>
            <a:r>
              <a:rPr lang="en-US" b="1" i="0">
                <a:solidFill>
                  <a:srgbClr val="171717"/>
                </a:solidFill>
                <a:effectLst/>
                <a:latin typeface="Segoe UI" panose="020B0502040204020203" pitchFamily="34" charset="0"/>
              </a:rPr>
              <a:t>User options</a:t>
            </a:r>
            <a:r>
              <a:rPr lang="en-US" b="0" i="0">
                <a:solidFill>
                  <a:srgbClr val="171717"/>
                </a:solidFill>
                <a:effectLst/>
                <a:latin typeface="Segoe UI" panose="020B0502040204020203" pitchFamily="34" charset="0"/>
              </a:rPr>
              <a:t> page. To see your usage data, select </a:t>
            </a:r>
            <a:r>
              <a:rPr lang="en-US" b="1" i="0">
                <a:solidFill>
                  <a:srgbClr val="171717"/>
                </a:solidFill>
                <a:effectLst/>
                <a:latin typeface="Segoe UI" panose="020B0502040204020203" pitchFamily="34" charset="0"/>
              </a:rPr>
              <a:t>Usage data</a:t>
            </a:r>
            <a:r>
              <a:rPr lang="en-US" b="0" i="0">
                <a:solidFill>
                  <a:srgbClr val="171717"/>
                </a:solidFill>
                <a:effectLst/>
                <a:latin typeface="Segoe UI" panose="020B0502040204020203" pitchFamily="34" charset="0"/>
              </a:rPr>
              <a:t> on the Action Pane. On the </a:t>
            </a:r>
            <a:r>
              <a:rPr lang="en-US" b="1" i="0">
                <a:solidFill>
                  <a:srgbClr val="171717"/>
                </a:solidFill>
                <a:effectLst/>
                <a:latin typeface="Segoe UI" panose="020B0502040204020203" pitchFamily="34" charset="0"/>
              </a:rPr>
              <a:t>Personalization</a:t>
            </a:r>
            <a:r>
              <a:rPr lang="en-US" b="0" i="0">
                <a:solidFill>
                  <a:srgbClr val="171717"/>
                </a:solidFill>
                <a:effectLst/>
                <a:latin typeface="Segoe UI" panose="020B0502040204020203" pitchFamily="34" charset="0"/>
              </a:rPr>
              <a:t> tab, you can view and manage the personal changes that you've made to pages in the system. On this tab, you can also reset feature callouts (that is, the pop-up windows that introduce new system features). You will then be alerted again about previously encountered features.</a:t>
            </a:r>
          </a:p>
          <a:p>
            <a:pPr algn="l"/>
            <a:r>
              <a:rPr lang="en-US" b="1" i="0">
                <a:solidFill>
                  <a:srgbClr val="171717"/>
                </a:solidFill>
                <a:effectLst/>
                <a:latin typeface="Segoe UI" panose="020B0502040204020203" pitchFamily="34" charset="0"/>
              </a:rPr>
              <a:t> Note</a:t>
            </a:r>
          </a:p>
          <a:p>
            <a:pPr algn="l"/>
            <a:r>
              <a:rPr lang="en-US" b="0" i="0">
                <a:solidFill>
                  <a:srgbClr val="171717"/>
                </a:solidFill>
                <a:effectLst/>
                <a:latin typeface="Segoe UI" panose="020B0502040204020203" pitchFamily="34" charset="0"/>
              </a:rPr>
              <a:t>If the </a:t>
            </a:r>
            <a:r>
              <a:rPr lang="en-US" b="1" i="0" u="none" strike="noStrike">
                <a:solidFill>
                  <a:srgbClr val="171717"/>
                </a:solidFill>
                <a:effectLst/>
                <a:latin typeface="Segoe UI" panose="020B0502040204020203" pitchFamily="34" charset="0"/>
                <a:hlinkClick r:id="rId3"/>
              </a:rPr>
              <a:t>Saved views</a:t>
            </a:r>
            <a:r>
              <a:rPr lang="en-US" b="0" i="0">
                <a:solidFill>
                  <a:srgbClr val="171717"/>
                </a:solidFill>
                <a:effectLst/>
                <a:latin typeface="Segoe UI" panose="020B0502040204020203" pitchFamily="34" charset="0"/>
              </a:rPr>
              <a:t> feature is turned on, you can view and manage your personalizations by selecting </a:t>
            </a:r>
            <a:r>
              <a:rPr lang="en-US" b="1" i="0">
                <a:solidFill>
                  <a:srgbClr val="171717"/>
                </a:solidFill>
                <a:effectLst/>
                <a:latin typeface="Segoe UI" panose="020B0502040204020203" pitchFamily="34" charset="0"/>
              </a:rPr>
              <a:t>Personalization</a:t>
            </a:r>
            <a:r>
              <a:rPr lang="en-US" b="0" i="0">
                <a:solidFill>
                  <a:srgbClr val="171717"/>
                </a:solidFill>
                <a:effectLst/>
                <a:latin typeface="Segoe UI" panose="020B0502040204020203" pitchFamily="34" charset="0"/>
              </a:rPr>
              <a:t> on Action Pane on the </a:t>
            </a:r>
            <a:r>
              <a:rPr lang="en-US" b="1" i="0">
                <a:solidFill>
                  <a:srgbClr val="171717"/>
                </a:solidFill>
                <a:effectLst/>
                <a:latin typeface="Segoe UI" panose="020B0502040204020203" pitchFamily="34" charset="0"/>
              </a:rPr>
              <a:t>User options</a:t>
            </a:r>
            <a:r>
              <a:rPr lang="en-US" b="0" i="0">
                <a:solidFill>
                  <a:srgbClr val="171717"/>
                </a:solidFill>
                <a:effectLst/>
                <a:latin typeface="Segoe UI" panose="020B0502040204020203" pitchFamily="34" charset="0"/>
              </a:rPr>
              <a:t> page.</a:t>
            </a:r>
          </a:p>
          <a:p>
            <a:endParaRPr lang="en-IN"/>
          </a:p>
          <a:p>
            <a:r>
              <a:rPr lang="en-IN"/>
              <a:t>https://docs.microsoft.com/en-us/dynamics365/fin-ops-core/fin-ops/get-started/personalize-user-experience#system-wide-options-for-the-current-user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416732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Restricted personalization access (formerly implicit personalizations)</a:t>
            </a:r>
          </a:p>
          <a:p>
            <a:pPr algn="l"/>
            <a:r>
              <a:rPr lang="en-US" b="0" i="0">
                <a:solidFill>
                  <a:srgbClr val="171717"/>
                </a:solidFill>
                <a:effectLst/>
                <a:latin typeface="Segoe UI" panose="020B0502040204020203" pitchFamily="34" charset="0"/>
              </a:rPr>
              <a:t>At the </a:t>
            </a:r>
            <a:r>
              <a:rPr lang="en-US" b="1" i="0">
                <a:solidFill>
                  <a:srgbClr val="171717"/>
                </a:solidFill>
                <a:effectLst/>
                <a:latin typeface="Segoe UI" panose="020B0502040204020203" pitchFamily="34" charset="0"/>
              </a:rPr>
              <a:t>restricted personalization access</a:t>
            </a:r>
            <a:r>
              <a:rPr lang="en-US" b="0" i="0">
                <a:solidFill>
                  <a:srgbClr val="171717"/>
                </a:solidFill>
                <a:effectLst/>
                <a:latin typeface="Segoe UI" panose="020B0502040204020203" pitchFamily="34" charset="0"/>
              </a:rPr>
              <a:t> level, user actions that are associated with typical page usage are automatically saved by the app and restored the next time that you visit the page. No explicit save action is required.</a:t>
            </a:r>
          </a:p>
          <a:p>
            <a:pPr algn="l"/>
            <a:r>
              <a:rPr lang="en-US" b="0" i="0">
                <a:solidFill>
                  <a:srgbClr val="171717"/>
                </a:solidFill>
                <a:effectLst/>
                <a:latin typeface="Segoe UI" panose="020B0502040204020203" pitchFamily="34" charset="0"/>
              </a:rPr>
              <a:t>Here is a list of the actions that fall under typical page usage and are covered by restricted personalization access:</a:t>
            </a:r>
          </a:p>
          <a:p>
            <a:pPr algn="l">
              <a:buFont typeface="Arial" panose="020B0604020202020204" pitchFamily="34" charset="0"/>
              <a:buChar char="•"/>
            </a:pPr>
            <a:r>
              <a:rPr lang="en-US" b="1" i="0">
                <a:solidFill>
                  <a:srgbClr val="171717"/>
                </a:solidFill>
                <a:effectLst/>
                <a:latin typeface="Segoe UI" panose="020B0502040204020203" pitchFamily="34" charset="0"/>
              </a:rPr>
              <a:t>Grid column widths</a:t>
            </a:r>
            <a:r>
              <a:rPr lang="en-US" b="0" i="0">
                <a:solidFill>
                  <a:srgbClr val="171717"/>
                </a:solidFill>
                <a:effectLst/>
                <a:latin typeface="Segoe UI" panose="020B0502040204020203" pitchFamily="34" charset="0"/>
              </a:rPr>
              <a:t> – You can adjust the width of a column in a grid by selecting the sizing bar to the left or right of the column header, and then sliding it left or right until the column is the desired width. The app stores the width that you set for a column. Then, the next time that you open that page, the column will be resized to that width.</a:t>
            </a:r>
          </a:p>
          <a:p>
            <a:pPr algn="l">
              <a:buFont typeface="Arial" panose="020B0604020202020204" pitchFamily="34" charset="0"/>
              <a:buChar char="•"/>
            </a:pPr>
            <a:r>
              <a:rPr lang="en-US" b="1" i="0">
                <a:solidFill>
                  <a:srgbClr val="171717"/>
                </a:solidFill>
                <a:effectLst/>
                <a:latin typeface="Segoe UI" panose="020B0502040204020203" pitchFamily="34" charset="0"/>
              </a:rPr>
              <a:t>Grid footer and column totals</a:t>
            </a:r>
            <a:r>
              <a:rPr lang="en-US" b="0" i="0">
                <a:solidFill>
                  <a:srgbClr val="171717"/>
                </a:solidFill>
                <a:effectLst/>
                <a:latin typeface="Segoe UI" panose="020B0502040204020203" pitchFamily="34" charset="0"/>
              </a:rPr>
              <a:t> – </a:t>
            </a:r>
            <a:r>
              <a:rPr lang="en-US" b="0" i="1">
                <a:solidFill>
                  <a:srgbClr val="171717"/>
                </a:solidFill>
                <a:effectLst/>
                <a:latin typeface="Segoe UI" panose="020B0502040204020203" pitchFamily="34" charset="0"/>
              </a:rPr>
              <a:t>(Available only when the new grid control is turned on)</a:t>
            </a:r>
            <a:r>
              <a:rPr lang="en-US" b="0" i="0">
                <a:solidFill>
                  <a:srgbClr val="171717"/>
                </a:solidFill>
                <a:effectLst/>
                <a:latin typeface="Segoe UI" panose="020B0502040204020203" pitchFamily="34" charset="0"/>
              </a:rPr>
              <a:t> You can decide whether a total should be shown at the bottom of any numeric column in a grid, and whether the grid footer should be visible. The app stores these preferences and applies them the next time that you open the page. For more information, see </a:t>
            </a:r>
            <a:r>
              <a:rPr lang="en-US" b="0" i="0" u="none" strike="noStrike">
                <a:solidFill>
                  <a:srgbClr val="171717"/>
                </a:solidFill>
                <a:effectLst/>
                <a:latin typeface="Segoe UI" panose="020B0502040204020203" pitchFamily="34" charset="0"/>
                <a:hlinkClick r:id="rId3"/>
              </a:rPr>
              <a:t>Grid capabilities</a:t>
            </a:r>
            <a:r>
              <a:rPr lang="en-US" b="0" i="0">
                <a:solidFill>
                  <a:srgbClr val="171717"/>
                </a:solidFill>
                <a:effectLst/>
                <a:latin typeface="Segoe UI" panose="020B0502040204020203" pitchFamily="34" charset="0"/>
              </a:rPr>
              <a:t>.</a:t>
            </a:r>
          </a:p>
          <a:p>
            <a:pPr algn="l">
              <a:buFont typeface="Arial" panose="020B0604020202020204" pitchFamily="34" charset="0"/>
              <a:buChar char="•"/>
            </a:pPr>
            <a:r>
              <a:rPr lang="en-US" b="1" i="0">
                <a:solidFill>
                  <a:srgbClr val="171717"/>
                </a:solidFill>
                <a:effectLst/>
                <a:latin typeface="Segoe UI" panose="020B0502040204020203" pitchFamily="34" charset="0"/>
              </a:rPr>
              <a:t>FastTabs</a:t>
            </a:r>
            <a:r>
              <a:rPr lang="en-US" b="0" i="0">
                <a:solidFill>
                  <a:srgbClr val="171717"/>
                </a:solidFill>
                <a:effectLst/>
                <a:latin typeface="Segoe UI" panose="020B0502040204020203" pitchFamily="34" charset="0"/>
              </a:rPr>
              <a:t> – Some pages have expandable sections that are known as </a:t>
            </a:r>
            <a:r>
              <a:rPr lang="en-US" b="0" i="1">
                <a:solidFill>
                  <a:srgbClr val="171717"/>
                </a:solidFill>
                <a:effectLst/>
                <a:latin typeface="Segoe UI" panose="020B0502040204020203" pitchFamily="34" charset="0"/>
              </a:rPr>
              <a:t>FastTabs</a:t>
            </a:r>
            <a:r>
              <a:rPr lang="en-US" b="0" i="0">
                <a:solidFill>
                  <a:srgbClr val="171717"/>
                </a:solidFill>
                <a:effectLst/>
                <a:latin typeface="Segoe UI" panose="020B0502040204020203" pitchFamily="34" charset="0"/>
              </a:rPr>
              <a:t>. The app stores information about the FastTabs that you've expanded or collapsed. The next time that you open the page, the same FastTabs will be either expanded or collapsed, based on your last interaction with the page. In some cases, you can help improve system performance by collapsing a FastTab, because the app doesn't have to retrieve the information for FastTabs until they are expanded. As is explained later in this article, you can also change the order of the FastTabs on a page.</a:t>
            </a:r>
          </a:p>
          <a:p>
            <a:pPr algn="l">
              <a:buFont typeface="Arial" panose="020B0604020202020204" pitchFamily="34" charset="0"/>
              <a:buChar char="•"/>
            </a:pPr>
            <a:r>
              <a:rPr lang="en-US" b="1" i="0">
                <a:solidFill>
                  <a:srgbClr val="171717"/>
                </a:solidFill>
                <a:effectLst/>
                <a:latin typeface="Segoe UI" panose="020B0502040204020203" pitchFamily="34" charset="0"/>
              </a:rPr>
              <a:t>FactBoxes</a:t>
            </a:r>
            <a:r>
              <a:rPr lang="en-US" b="0" i="0">
                <a:solidFill>
                  <a:srgbClr val="171717"/>
                </a:solidFill>
                <a:effectLst/>
                <a:latin typeface="Segoe UI" panose="020B0502040204020203" pitchFamily="34" charset="0"/>
              </a:rPr>
              <a:t> – Some pages have a </a:t>
            </a:r>
            <a:r>
              <a:rPr lang="en-US" b="1" i="0">
                <a:solidFill>
                  <a:srgbClr val="171717"/>
                </a:solidFill>
                <a:effectLst/>
                <a:latin typeface="Segoe UI" panose="020B0502040204020203" pitchFamily="34" charset="0"/>
              </a:rPr>
              <a:t>Related information</a:t>
            </a:r>
            <a:r>
              <a:rPr lang="en-US" b="0" i="0">
                <a:solidFill>
                  <a:srgbClr val="171717"/>
                </a:solidFill>
                <a:effectLst/>
                <a:latin typeface="Segoe UI" panose="020B0502040204020203" pitchFamily="34" charset="0"/>
              </a:rPr>
              <a:t> pane that shows read-only information that is related to the current subject of the page. Each section in the </a:t>
            </a:r>
            <a:r>
              <a:rPr lang="en-US" b="1" i="0">
                <a:solidFill>
                  <a:srgbClr val="171717"/>
                </a:solidFill>
                <a:effectLst/>
                <a:latin typeface="Segoe UI" panose="020B0502040204020203" pitchFamily="34" charset="0"/>
              </a:rPr>
              <a:t>Related information</a:t>
            </a:r>
            <a:r>
              <a:rPr lang="en-US" b="0" i="0">
                <a:solidFill>
                  <a:srgbClr val="171717"/>
                </a:solidFill>
                <a:effectLst/>
                <a:latin typeface="Segoe UI" panose="020B0502040204020203" pitchFamily="34" charset="0"/>
              </a:rPr>
              <a:t> pane is known as a </a:t>
            </a:r>
            <a:r>
              <a:rPr lang="en-US" b="0" i="1">
                <a:solidFill>
                  <a:srgbClr val="171717"/>
                </a:solidFill>
                <a:effectLst/>
                <a:latin typeface="Segoe UI" panose="020B0502040204020203" pitchFamily="34" charset="0"/>
              </a:rPr>
              <a:t>FactBox</a:t>
            </a:r>
            <a:r>
              <a:rPr lang="en-US" b="0" i="0">
                <a:solidFill>
                  <a:srgbClr val="171717"/>
                </a:solidFill>
                <a:effectLst/>
                <a:latin typeface="Segoe UI" panose="020B0502040204020203" pitchFamily="34" charset="0"/>
              </a:rPr>
              <a:t>. You can expand or collapse the </a:t>
            </a:r>
            <a:r>
              <a:rPr lang="en-US" b="1" i="0">
                <a:solidFill>
                  <a:srgbClr val="171717"/>
                </a:solidFill>
                <a:effectLst/>
                <a:latin typeface="Segoe UI" panose="020B0502040204020203" pitchFamily="34" charset="0"/>
              </a:rPr>
              <a:t>Related information</a:t>
            </a:r>
            <a:r>
              <a:rPr lang="en-US" b="0" i="0">
                <a:solidFill>
                  <a:srgbClr val="171717"/>
                </a:solidFill>
                <a:effectLst/>
                <a:latin typeface="Segoe UI" panose="020B0502040204020203" pitchFamily="34" charset="0"/>
              </a:rPr>
              <a:t> pane, and you can also expand or collapse individual FactBoxes. The app stores these preferences. The next time that you open the page, the </a:t>
            </a:r>
            <a:r>
              <a:rPr lang="en-US" b="1" i="0">
                <a:solidFill>
                  <a:srgbClr val="171717"/>
                </a:solidFill>
                <a:effectLst/>
                <a:latin typeface="Segoe UI" panose="020B0502040204020203" pitchFamily="34" charset="0"/>
              </a:rPr>
              <a:t>Related information</a:t>
            </a:r>
            <a:r>
              <a:rPr lang="en-US" b="0" i="0">
                <a:solidFill>
                  <a:srgbClr val="171717"/>
                </a:solidFill>
                <a:effectLst/>
                <a:latin typeface="Segoe UI" panose="020B0502040204020203" pitchFamily="34" charset="0"/>
              </a:rPr>
              <a:t> pane and the individual FactBoxes will be either expanded or collapsed, based on your last interaction with the page. In some cases, you can help improve system performance by collapsing the </a:t>
            </a:r>
            <a:r>
              <a:rPr lang="en-US" b="1" i="0">
                <a:solidFill>
                  <a:srgbClr val="171717"/>
                </a:solidFill>
                <a:effectLst/>
                <a:latin typeface="Segoe UI" panose="020B0502040204020203" pitchFamily="34" charset="0"/>
              </a:rPr>
              <a:t>Related information</a:t>
            </a:r>
            <a:r>
              <a:rPr lang="en-US" b="0" i="0">
                <a:solidFill>
                  <a:srgbClr val="171717"/>
                </a:solidFill>
                <a:effectLst/>
                <a:latin typeface="Segoe UI" panose="020B0502040204020203" pitchFamily="34" charset="0"/>
              </a:rPr>
              <a:t> Pane or a FactBox, because the app doesn't have to retrieve the information for FactBoxes until they are expanded.</a:t>
            </a:r>
          </a:p>
          <a:p>
            <a:pPr algn="l">
              <a:buFont typeface="Arial" panose="020B0604020202020204" pitchFamily="34" charset="0"/>
              <a:buChar char="•"/>
            </a:pPr>
            <a:r>
              <a:rPr lang="en-US" b="1" i="0">
                <a:solidFill>
                  <a:srgbClr val="171717"/>
                </a:solidFill>
                <a:effectLst/>
                <a:latin typeface="Segoe UI" panose="020B0502040204020203" pitchFamily="34" charset="0"/>
              </a:rPr>
              <a:t>Action Panes</a:t>
            </a:r>
            <a:r>
              <a:rPr lang="en-US" b="0" i="0">
                <a:solidFill>
                  <a:srgbClr val="171717"/>
                </a:solidFill>
                <a:effectLst/>
                <a:latin typeface="Segoe UI" panose="020B0502040204020203" pitchFamily="34" charset="0"/>
              </a:rPr>
              <a:t> – An </a:t>
            </a:r>
            <a:r>
              <a:rPr lang="en-US" b="0" i="1">
                <a:solidFill>
                  <a:srgbClr val="171717"/>
                </a:solidFill>
                <a:effectLst/>
                <a:latin typeface="Segoe UI" panose="020B0502040204020203" pitchFamily="34" charset="0"/>
              </a:rPr>
              <a:t>Action Pane</a:t>
            </a:r>
            <a:r>
              <a:rPr lang="en-US" b="0" i="0">
                <a:solidFill>
                  <a:srgbClr val="171717"/>
                </a:solidFill>
                <a:effectLst/>
                <a:latin typeface="Segoe UI" panose="020B0502040204020203" pitchFamily="34" charset="0"/>
              </a:rPr>
              <a:t> appears near the top of most pages. The Action Pane contains buttons for many of the actions that you can perform on the current page. These buttons are often organized on tabs. You can </a:t>
            </a:r>
            <a:r>
              <a:rPr lang="en-US" b="0" i="1">
                <a:solidFill>
                  <a:srgbClr val="171717"/>
                </a:solidFill>
                <a:effectLst/>
                <a:latin typeface="Segoe UI" panose="020B0502040204020203" pitchFamily="34" charset="0"/>
              </a:rPr>
              <a:t>pin</a:t>
            </a:r>
            <a:r>
              <a:rPr lang="en-US" b="0" i="0">
                <a:solidFill>
                  <a:srgbClr val="171717"/>
                </a:solidFill>
                <a:effectLst/>
                <a:latin typeface="Segoe UI" panose="020B0502040204020203" pitchFamily="34" charset="0"/>
              </a:rPr>
              <a:t> the whole Action Pane open, or you can have it collapsed by default. The next time that you open the page, the Action Pane will be either open or collapsed, based on your last interaction with the page. If you pinned the Action Pane open, the last tab that you were using will be shown.</a:t>
            </a:r>
          </a:p>
          <a:p>
            <a:pPr algn="l">
              <a:buFont typeface="Arial" panose="020B0604020202020204" pitchFamily="34" charset="0"/>
              <a:buChar char="•"/>
            </a:pPr>
            <a:r>
              <a:rPr lang="en-US" b="1" i="0">
                <a:solidFill>
                  <a:srgbClr val="171717"/>
                </a:solidFill>
                <a:effectLst/>
                <a:latin typeface="Segoe UI" panose="020B0502040204020203" pitchFamily="34" charset="0"/>
              </a:rPr>
              <a:t>QuickFilters</a:t>
            </a:r>
            <a:r>
              <a:rPr lang="en-US" b="0" i="0">
                <a:solidFill>
                  <a:srgbClr val="171717"/>
                </a:solidFill>
                <a:effectLst/>
                <a:latin typeface="Segoe UI" panose="020B0502040204020203" pitchFamily="34" charset="0"/>
              </a:rPr>
              <a:t> – A </a:t>
            </a:r>
            <a:r>
              <a:rPr lang="en-US" b="0" i="1">
                <a:solidFill>
                  <a:srgbClr val="171717"/>
                </a:solidFill>
                <a:effectLst/>
                <a:latin typeface="Segoe UI" panose="020B0502040204020203" pitchFamily="34" charset="0"/>
              </a:rPr>
              <a:t>QuickFilter</a:t>
            </a:r>
            <a:r>
              <a:rPr lang="en-US" b="0" i="0">
                <a:solidFill>
                  <a:srgbClr val="171717"/>
                </a:solidFill>
                <a:effectLst/>
                <a:latin typeface="Segoe UI" panose="020B0502040204020203" pitchFamily="34" charset="0"/>
              </a:rPr>
              <a:t> appears above many grids. The QuickFilter lets you filter the grid based on a single column that you select. The app stores the column that you filtered on. Then, the next time that you open that page, the grid will use that same column for filtering by default. However, you can still select a different column to filter the grid on.</a:t>
            </a:r>
          </a:p>
          <a:p>
            <a:pPr algn="l">
              <a:buFont typeface="Arial" panose="020B0604020202020204" pitchFamily="34" charset="0"/>
              <a:buChar char="•"/>
            </a:pPr>
            <a:r>
              <a:rPr lang="en-US" b="1" i="0">
                <a:solidFill>
                  <a:srgbClr val="171717"/>
                </a:solidFill>
                <a:effectLst/>
                <a:latin typeface="Segoe UI" panose="020B0502040204020203" pitchFamily="34" charset="0"/>
              </a:rPr>
              <a:t>Column header filters</a:t>
            </a:r>
            <a:r>
              <a:rPr lang="en-US" b="0" i="0">
                <a:solidFill>
                  <a:srgbClr val="171717"/>
                </a:solidFill>
                <a:effectLst/>
                <a:latin typeface="Segoe UI" panose="020B0502040204020203" pitchFamily="34" charset="0"/>
              </a:rPr>
              <a:t> – When you filter a grid by using </a:t>
            </a:r>
            <a:r>
              <a:rPr lang="en-US" b="0" i="1">
                <a:solidFill>
                  <a:srgbClr val="171717"/>
                </a:solidFill>
                <a:effectLst/>
                <a:latin typeface="Segoe UI" panose="020B0502040204020203" pitchFamily="34" charset="0"/>
              </a:rPr>
              <a:t>column header filters</a:t>
            </a:r>
            <a:r>
              <a:rPr lang="en-US" b="0" i="0">
                <a:solidFill>
                  <a:srgbClr val="171717"/>
                </a:solidFill>
                <a:effectLst/>
                <a:latin typeface="Segoe UI" panose="020B0502040204020203" pitchFamily="34" charset="0"/>
              </a:rPr>
              <a:t>, you can change the filter operator as you require to find the data that you want. For example, you can change the operator from </a:t>
            </a:r>
            <a:r>
              <a:rPr lang="en-US" b="1" i="0">
                <a:solidFill>
                  <a:srgbClr val="171717"/>
                </a:solidFill>
                <a:effectLst/>
                <a:latin typeface="Segoe UI" panose="020B0502040204020203" pitchFamily="34" charset="0"/>
              </a:rPr>
              <a:t>begins with</a:t>
            </a:r>
            <a:r>
              <a:rPr lang="en-US" b="0" i="0">
                <a:solidFill>
                  <a:srgbClr val="171717"/>
                </a:solidFill>
                <a:effectLst/>
                <a:latin typeface="Segoe UI" panose="020B0502040204020203" pitchFamily="34" charset="0"/>
              </a:rPr>
              <a:t> to </a:t>
            </a:r>
            <a:r>
              <a:rPr lang="en-US" b="1" i="0">
                <a:solidFill>
                  <a:srgbClr val="171717"/>
                </a:solidFill>
                <a:effectLst/>
                <a:latin typeface="Segoe UI" panose="020B0502040204020203" pitchFamily="34" charset="0"/>
              </a:rPr>
              <a:t>is exactly</a:t>
            </a:r>
            <a:r>
              <a:rPr lang="en-US" b="0" i="0">
                <a:solidFill>
                  <a:srgbClr val="171717"/>
                </a:solidFill>
                <a:effectLst/>
                <a:latin typeface="Segoe UI" panose="020B0502040204020203" pitchFamily="34" charset="0"/>
              </a:rPr>
              <a:t>. Every time that you use a column header filter and change the filter operator, the app stores the change. Then, the next time that you filter on that column, the filter operator will be restored.</a:t>
            </a:r>
          </a:p>
          <a:p>
            <a:pPr algn="l">
              <a:buFont typeface="Arial" panose="020B0604020202020204" pitchFamily="34" charset="0"/>
              <a:buChar char="•"/>
            </a:pPr>
            <a:r>
              <a:rPr lang="en-US" b="1" i="0">
                <a:solidFill>
                  <a:srgbClr val="171717"/>
                </a:solidFill>
                <a:effectLst/>
                <a:latin typeface="Segoe UI" panose="020B0502040204020203" pitchFamily="34" charset="0"/>
              </a:rPr>
              <a:t>Navigation pane</a:t>
            </a:r>
            <a:r>
              <a:rPr lang="en-US" b="0" i="0">
                <a:solidFill>
                  <a:srgbClr val="171717"/>
                </a:solidFill>
                <a:effectLst/>
                <a:latin typeface="Segoe UI" panose="020B0502040204020203" pitchFamily="34" charset="0"/>
              </a:rPr>
              <a:t> – You can open the </a:t>
            </a:r>
            <a:r>
              <a:rPr lang="en-US" b="0" i="1">
                <a:solidFill>
                  <a:srgbClr val="171717"/>
                </a:solidFill>
                <a:effectLst/>
                <a:latin typeface="Segoe UI" panose="020B0502040204020203" pitchFamily="34" charset="0"/>
              </a:rPr>
              <a:t>navigation pane</a:t>
            </a:r>
            <a:r>
              <a:rPr lang="en-US" b="0" i="0">
                <a:solidFill>
                  <a:srgbClr val="171717"/>
                </a:solidFill>
                <a:effectLst/>
                <a:latin typeface="Segoe UI" panose="020B0502040204020203" pitchFamily="34" charset="0"/>
              </a:rPr>
              <a:t> by selecting the </a:t>
            </a:r>
            <a:r>
              <a:rPr lang="en-US" b="1" i="0">
                <a:solidFill>
                  <a:srgbClr val="171717"/>
                </a:solidFill>
                <a:effectLst/>
                <a:latin typeface="Segoe UI" panose="020B0502040204020203" pitchFamily="34" charset="0"/>
              </a:rPr>
              <a:t>Expand the navigation pane</a:t>
            </a:r>
            <a:r>
              <a:rPr lang="en-US" b="0" i="0">
                <a:solidFill>
                  <a:srgbClr val="171717"/>
                </a:solidFill>
                <a:effectLst/>
                <a:latin typeface="Segoe UI" panose="020B0502040204020203" pitchFamily="34" charset="0"/>
              </a:rPr>
              <a:t> button in the upper left of any page. (This button is sometimes Referred to as the </a:t>
            </a:r>
            <a:r>
              <a:rPr lang="en-US" b="1" i="1">
                <a:solidFill>
                  <a:srgbClr val="171717"/>
                </a:solidFill>
                <a:effectLst/>
                <a:latin typeface="Segoe UI" panose="020B0502040204020203" pitchFamily="34" charset="0"/>
              </a:rPr>
              <a:t>Menu</a:t>
            </a:r>
            <a:r>
              <a:rPr lang="en-US" b="0" i="1">
                <a:solidFill>
                  <a:srgbClr val="171717"/>
                </a:solidFill>
                <a:effectLst/>
                <a:latin typeface="Segoe UI" panose="020B0502040204020203" pitchFamily="34" charset="0"/>
              </a:rPr>
              <a:t> button</a:t>
            </a:r>
            <a:r>
              <a:rPr lang="en-US" b="0" i="0">
                <a:solidFill>
                  <a:srgbClr val="171717"/>
                </a:solidFill>
                <a:effectLst/>
                <a:latin typeface="Segoe UI" panose="020B0502040204020203" pitchFamily="34" charset="0"/>
              </a:rPr>
              <a:t>, </a:t>
            </a:r>
            <a:r>
              <a:rPr lang="en-US" b="0" i="1">
                <a:solidFill>
                  <a:srgbClr val="171717"/>
                </a:solidFill>
                <a:effectLst/>
                <a:latin typeface="Segoe UI" panose="020B0502040204020203" pitchFamily="34" charset="0"/>
              </a:rPr>
              <a:t>hamburger</a:t>
            </a:r>
            <a:r>
              <a:rPr lang="en-US" b="0" i="0">
                <a:solidFill>
                  <a:srgbClr val="171717"/>
                </a:solidFill>
                <a:effectLst/>
                <a:latin typeface="Segoe UI" panose="020B0502040204020203" pitchFamily="34" charset="0"/>
              </a:rPr>
              <a:t>, </a:t>
            </a:r>
            <a:r>
              <a:rPr lang="en-US" b="0" i="1">
                <a:solidFill>
                  <a:srgbClr val="171717"/>
                </a:solidFill>
                <a:effectLst/>
                <a:latin typeface="Segoe UI" panose="020B0502040204020203" pitchFamily="34" charset="0"/>
              </a:rPr>
              <a:t>hamburger menu</a:t>
            </a:r>
            <a:r>
              <a:rPr lang="en-US" b="0" i="0">
                <a:solidFill>
                  <a:srgbClr val="171717"/>
                </a:solidFill>
                <a:effectLst/>
                <a:latin typeface="Segoe UI" panose="020B0502040204020203" pitchFamily="34" charset="0"/>
              </a:rPr>
              <a:t>, or </a:t>
            </a:r>
            <a:r>
              <a:rPr lang="en-US" b="0" i="1">
                <a:solidFill>
                  <a:srgbClr val="171717"/>
                </a:solidFill>
                <a:effectLst/>
                <a:latin typeface="Segoe UI" panose="020B0502040204020203" pitchFamily="34" charset="0"/>
              </a:rPr>
              <a:t>hamburger button</a:t>
            </a:r>
            <a:r>
              <a:rPr lang="en-US" b="0" i="0">
                <a:solidFill>
                  <a:srgbClr val="171717"/>
                </a:solidFill>
                <a:effectLst/>
                <a:latin typeface="Segoe UI" panose="020B0502040204020203" pitchFamily="34" charset="0"/>
              </a:rPr>
              <a:t>.) You can pin the navigation pane open, or you can have it collapsed by default. After you pin the navigation pane open, the app will keep it open until you collapse it.</a:t>
            </a:r>
          </a:p>
          <a:p>
            <a:endParaRPr lang="en-IN"/>
          </a:p>
          <a:p>
            <a:endParaRPr lang="en-IN"/>
          </a:p>
          <a:p>
            <a:r>
              <a:rPr lang="en-IN"/>
              <a:t>https://docs.microsoft.com/en-us/dynamics365/fin-ops-core/fin-ops/get-started/personalize-user-experience#restricted-personalization-access-formerly-implicit-personalizations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266857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Full personalization access (formerly explicit personalizations)</a:t>
            </a:r>
          </a:p>
          <a:p>
            <a:pPr algn="l"/>
            <a:r>
              <a:rPr lang="en-US" b="0" i="0">
                <a:solidFill>
                  <a:srgbClr val="171717"/>
                </a:solidFill>
                <a:effectLst/>
                <a:latin typeface="Segoe UI" panose="020B0502040204020203" pitchFamily="34" charset="0"/>
              </a:rPr>
              <a:t>At the </a:t>
            </a:r>
            <a:r>
              <a:rPr lang="en-US" b="1" i="0">
                <a:solidFill>
                  <a:srgbClr val="171717"/>
                </a:solidFill>
                <a:effectLst/>
                <a:latin typeface="Segoe UI" panose="020B0502040204020203" pitchFamily="34" charset="0"/>
              </a:rPr>
              <a:t>full personalization access</a:t>
            </a:r>
            <a:r>
              <a:rPr lang="en-US" b="0" i="0">
                <a:solidFill>
                  <a:srgbClr val="171717"/>
                </a:solidFill>
                <a:effectLst/>
                <a:latin typeface="Segoe UI" panose="020B0502040204020203" pitchFamily="34" charset="0"/>
              </a:rPr>
              <a:t> level, users have access to all the personalization capabilities that the app provides. Because different people and companies have different needs when they interact with the app, especially in terms of utilized fields, personalization provides tools that let users and organizations tailor the way that information is ordered and interacted with in the app. These capabilities are key to providing simplified, optimized experiences in the app that are tailored to you and your organization.</a:t>
            </a:r>
          </a:p>
          <a:p>
            <a:pPr algn="l"/>
            <a:r>
              <a:rPr lang="en-US" b="0" i="0">
                <a:solidFill>
                  <a:srgbClr val="171717"/>
                </a:solidFill>
                <a:effectLst/>
                <a:latin typeface="Segoe UI" panose="020B0502040204020203" pitchFamily="34" charset="0"/>
              </a:rPr>
              <a:t>If the </a:t>
            </a:r>
            <a:r>
              <a:rPr lang="en-US" b="0" i="0" u="none" strike="noStrike">
                <a:solidFill>
                  <a:srgbClr val="171717"/>
                </a:solidFill>
                <a:effectLst/>
                <a:latin typeface="Segoe UI" panose="020B0502040204020203" pitchFamily="34" charset="0"/>
                <a:hlinkClick r:id="rId3"/>
              </a:rPr>
              <a:t>Saved views</a:t>
            </a:r>
            <a:r>
              <a:rPr lang="en-US" b="0" i="0">
                <a:solidFill>
                  <a:srgbClr val="171717"/>
                </a:solidFill>
                <a:effectLst/>
                <a:latin typeface="Segoe UI" panose="020B0502040204020203" pitchFamily="34" charset="0"/>
              </a:rPr>
              <a:t> feature is turned on, an explicit save is required to persist these changes to the user experience for a specific view. When the </a:t>
            </a:r>
            <a:r>
              <a:rPr lang="en-US" b="1" i="0">
                <a:solidFill>
                  <a:srgbClr val="171717"/>
                </a:solidFill>
                <a:effectLst/>
                <a:latin typeface="Segoe UI" panose="020B0502040204020203" pitchFamily="34" charset="0"/>
              </a:rPr>
              <a:t>Saved views</a:t>
            </a:r>
            <a:r>
              <a:rPr lang="en-US" b="0" i="0">
                <a:solidFill>
                  <a:srgbClr val="171717"/>
                </a:solidFill>
                <a:effectLst/>
                <a:latin typeface="Segoe UI" panose="020B0502040204020203" pitchFamily="34" charset="0"/>
              </a:rPr>
              <a:t> feature is turned off, these changes are automatically saved.</a:t>
            </a:r>
          </a:p>
          <a:p>
            <a:pPr algn="l"/>
            <a:r>
              <a:rPr lang="en-US" b="0" i="0">
                <a:solidFill>
                  <a:srgbClr val="171717"/>
                </a:solidFill>
                <a:effectLst/>
                <a:latin typeface="Segoe UI" panose="020B0502040204020203" pitchFamily="34" charset="0"/>
              </a:rPr>
              <a:t>The following sections cover the extent of personalization capabilities that are available to users at the </a:t>
            </a:r>
            <a:r>
              <a:rPr lang="en-US" b="1" i="0">
                <a:solidFill>
                  <a:srgbClr val="171717"/>
                </a:solidFill>
                <a:effectLst/>
                <a:latin typeface="Segoe UI" panose="020B0502040204020203" pitchFamily="34" charset="0"/>
              </a:rPr>
              <a:t>full personalization access</a:t>
            </a:r>
            <a:r>
              <a:rPr lang="en-US" b="0" i="0">
                <a:solidFill>
                  <a:srgbClr val="171717"/>
                </a:solidFill>
                <a:effectLst/>
                <a:latin typeface="Segoe UI" panose="020B0502040204020203" pitchFamily="34" charset="0"/>
              </a:rPr>
              <a:t> level. Here are some of these capabilities:</a:t>
            </a:r>
          </a:p>
          <a:p>
            <a:pPr algn="l">
              <a:buFont typeface="Arial" panose="020B0604020202020204" pitchFamily="34" charset="0"/>
              <a:buChar char="•"/>
            </a:pPr>
            <a:r>
              <a:rPr lang="en-US" b="0" i="0">
                <a:solidFill>
                  <a:srgbClr val="171717"/>
                </a:solidFill>
                <a:effectLst/>
                <a:latin typeface="Segoe UI" panose="020B0502040204020203" pitchFamily="34" charset="0"/>
              </a:rPr>
              <a:t>Shortcut menu options</a:t>
            </a:r>
          </a:p>
          <a:p>
            <a:pPr algn="l">
              <a:buFont typeface="Arial" panose="020B0604020202020204" pitchFamily="34" charset="0"/>
              <a:buChar char="•"/>
            </a:pPr>
            <a:r>
              <a:rPr lang="en-US" b="0" i="0">
                <a:solidFill>
                  <a:srgbClr val="171717"/>
                </a:solidFill>
                <a:effectLst/>
                <a:latin typeface="Segoe UI" panose="020B0502040204020203" pitchFamily="34" charset="0"/>
              </a:rPr>
              <a:t>The </a:t>
            </a:r>
            <a:r>
              <a:rPr lang="en-US" b="1" i="0">
                <a:solidFill>
                  <a:srgbClr val="171717"/>
                </a:solidFill>
                <a:effectLst/>
                <a:latin typeface="Segoe UI" panose="020B0502040204020203" pitchFamily="34" charset="0"/>
              </a:rPr>
              <a:t>Personalization</a:t>
            </a:r>
            <a:r>
              <a:rPr lang="en-US" b="0" i="0">
                <a:solidFill>
                  <a:srgbClr val="171717"/>
                </a:solidFill>
                <a:effectLst/>
                <a:latin typeface="Segoe UI" panose="020B0502040204020203" pitchFamily="34" charset="0"/>
              </a:rPr>
              <a:t> toolbar</a:t>
            </a:r>
          </a:p>
          <a:p>
            <a:pPr algn="l">
              <a:buFont typeface="Arial" panose="020B0604020202020204" pitchFamily="34" charset="0"/>
              <a:buChar char="•"/>
            </a:pPr>
            <a:r>
              <a:rPr lang="en-US" b="0" i="0">
                <a:solidFill>
                  <a:srgbClr val="171717"/>
                </a:solidFill>
                <a:effectLst/>
                <a:latin typeface="Segoe UI" panose="020B0502040204020203" pitchFamily="34" charset="0"/>
              </a:rPr>
              <a:t>Adding tiles, lists, and links to workspaces</a:t>
            </a:r>
          </a:p>
          <a:p>
            <a:pPr algn="l">
              <a:buFont typeface="Arial" panose="020B0604020202020204" pitchFamily="34" charset="0"/>
              <a:buChar char="•"/>
            </a:pPr>
            <a:r>
              <a:rPr lang="en-US" b="0" i="0">
                <a:solidFill>
                  <a:srgbClr val="171717"/>
                </a:solidFill>
                <a:effectLst/>
                <a:latin typeface="Segoe UI" panose="020B0502040204020203" pitchFamily="34" charset="0"/>
              </a:rPr>
              <a:t>Adding a summary from a workspace to a dashboard</a:t>
            </a:r>
          </a:p>
          <a:p>
            <a:pPr algn="l">
              <a:buFont typeface="Arial" panose="020B0604020202020204" pitchFamily="34" charset="0"/>
              <a:buChar char="•"/>
            </a:pPr>
            <a:r>
              <a:rPr lang="en-US" b="0" i="0">
                <a:solidFill>
                  <a:srgbClr val="171717"/>
                </a:solidFill>
                <a:effectLst/>
                <a:latin typeface="Segoe UI" panose="020B0502040204020203" pitchFamily="34" charset="0"/>
              </a:rPr>
              <a:t>Personalizing the dashboard</a:t>
            </a:r>
          </a:p>
          <a:p>
            <a:endParaRPr lang="en-IN"/>
          </a:p>
          <a:p>
            <a:r>
              <a:rPr lang="en-IN"/>
              <a:t>https://docs.microsoft.com/en-us/dynamics365/fin-ops-core/fin-ops/get-started/personalize-user-experience#full-personalization-access-formerly-explicit-personalizations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305955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Shortcut menu options</a:t>
            </a:r>
          </a:p>
          <a:p>
            <a:pPr algn="l"/>
            <a:r>
              <a:rPr lang="en-US" b="0" i="0">
                <a:solidFill>
                  <a:srgbClr val="171717"/>
                </a:solidFill>
                <a:effectLst/>
                <a:latin typeface="Segoe UI" panose="020B0502040204020203" pitchFamily="34" charset="0"/>
              </a:rPr>
              <a:t>Shortcut menus provide one way to change a page's interface so that it better meets your requirements or the requirements of your organization. (A shortcut menu is also known as a </a:t>
            </a:r>
            <a:r>
              <a:rPr lang="en-US" b="0" i="1">
                <a:solidFill>
                  <a:srgbClr val="171717"/>
                </a:solidFill>
                <a:effectLst/>
                <a:latin typeface="Segoe UI" panose="020B0502040204020203" pitchFamily="34" charset="0"/>
              </a:rPr>
              <a:t>right-click menu</a:t>
            </a:r>
            <a:r>
              <a:rPr lang="en-US" b="0" i="0">
                <a:solidFill>
                  <a:srgbClr val="171717"/>
                </a:solidFill>
                <a:effectLst/>
                <a:latin typeface="Segoe UI" panose="020B0502040204020203" pitchFamily="34" charset="0"/>
              </a:rPr>
              <a:t> or a </a:t>
            </a:r>
            <a:r>
              <a:rPr lang="en-US" b="0" i="1">
                <a:solidFill>
                  <a:srgbClr val="171717"/>
                </a:solidFill>
                <a:effectLst/>
                <a:latin typeface="Segoe UI" panose="020B0502040204020203" pitchFamily="34" charset="0"/>
              </a:rPr>
              <a:t>context menu</a:t>
            </a:r>
            <a:r>
              <a:rPr lang="en-US" b="0" i="0">
                <a:solidFill>
                  <a:srgbClr val="171717"/>
                </a:solidFill>
                <a:effectLst/>
                <a:latin typeface="Segoe UI" panose="020B0502040204020203" pitchFamily="34" charset="0"/>
              </a:rPr>
              <a:t>.)</a:t>
            </a:r>
          </a:p>
          <a:p>
            <a:pPr algn="l"/>
            <a:r>
              <a:rPr lang="en-US" b="0" i="0">
                <a:solidFill>
                  <a:srgbClr val="171717"/>
                </a:solidFill>
                <a:effectLst/>
                <a:latin typeface="Segoe UI" panose="020B0502040204020203" pitchFamily="34" charset="0"/>
              </a:rPr>
              <a:t>Some of the most typical and important changes that can be made to a page are available directly as options on a shortcut menu. For example, if you want to add or hide columns in a grid, just right-click a column header, and then select </a:t>
            </a:r>
            <a:r>
              <a:rPr lang="en-US" b="1" i="0">
                <a:solidFill>
                  <a:srgbClr val="171717"/>
                </a:solidFill>
                <a:effectLst/>
                <a:latin typeface="Segoe UI" panose="020B0502040204020203" pitchFamily="34" charset="0"/>
              </a:rPr>
              <a:t>Insert columns</a:t>
            </a:r>
            <a:r>
              <a:rPr lang="en-US" b="0" i="0">
                <a:solidFill>
                  <a:srgbClr val="171717"/>
                </a:solidFill>
                <a:effectLst/>
                <a:latin typeface="Segoe UI" panose="020B0502040204020203" pitchFamily="34" charset="0"/>
              </a:rPr>
              <a:t> or </a:t>
            </a:r>
            <a:r>
              <a:rPr lang="en-US" b="1" i="0">
                <a:solidFill>
                  <a:srgbClr val="171717"/>
                </a:solidFill>
                <a:effectLst/>
                <a:latin typeface="Segoe UI" panose="020B0502040204020203" pitchFamily="34" charset="0"/>
              </a:rPr>
              <a:t>Hide this column</a:t>
            </a:r>
            <a:r>
              <a:rPr lang="en-US" b="0" i="0">
                <a:solidFill>
                  <a:srgbClr val="171717"/>
                </a:solidFill>
                <a:effectLst/>
                <a:latin typeface="Segoe UI" panose="020B0502040204020203" pitchFamily="34" charset="0"/>
              </a:rPr>
              <a:t>.</a:t>
            </a:r>
          </a:p>
          <a:p>
            <a:pPr algn="l"/>
            <a:r>
              <a:rPr lang="en-US" b="0" i="0">
                <a:solidFill>
                  <a:srgbClr val="171717"/>
                </a:solidFill>
                <a:effectLst/>
                <a:latin typeface="Segoe UI" panose="020B0502040204020203" pitchFamily="34" charset="0"/>
              </a:rPr>
              <a:t>Additionally, the most basic types of personalizations are available by right-clicking an element and then selecting </a:t>
            </a:r>
            <a:r>
              <a:rPr lang="en-US" b="1" i="0">
                <a:solidFill>
                  <a:srgbClr val="171717"/>
                </a:solidFill>
                <a:effectLst/>
                <a:latin typeface="Segoe UI" panose="020B0502040204020203" pitchFamily="34" charset="0"/>
              </a:rPr>
              <a:t>Personalize</a:t>
            </a:r>
            <a:r>
              <a:rPr lang="en-US" b="0" i="0">
                <a:solidFill>
                  <a:srgbClr val="171717"/>
                </a:solidFill>
                <a:effectLst/>
                <a:latin typeface="Segoe UI" panose="020B0502040204020203" pitchFamily="34" charset="0"/>
              </a:rPr>
              <a:t>. (Note that not all elements on your page can be personalized.) When you use this personalization method, the element's </a:t>
            </a:r>
            <a:r>
              <a:rPr lang="en-US" b="0" i="1">
                <a:solidFill>
                  <a:srgbClr val="171717"/>
                </a:solidFill>
                <a:effectLst/>
                <a:latin typeface="Segoe UI" panose="020B0502040204020203" pitchFamily="34" charset="0"/>
              </a:rPr>
              <a:t>property window</a:t>
            </a:r>
            <a:r>
              <a:rPr lang="en-US" b="0" i="0">
                <a:solidFill>
                  <a:srgbClr val="171717"/>
                </a:solidFill>
                <a:effectLst/>
                <a:latin typeface="Segoe UI" panose="020B0502040204020203" pitchFamily="34" charset="0"/>
              </a:rPr>
              <a:t> appears.</a:t>
            </a:r>
          </a:p>
          <a:p>
            <a:pPr algn="l"/>
            <a:r>
              <a:rPr lang="en-US" b="0" i="0">
                <a:solidFill>
                  <a:srgbClr val="171717"/>
                </a:solidFill>
                <a:effectLst/>
                <a:latin typeface="Segoe UI" panose="020B0502040204020203" pitchFamily="34" charset="0"/>
              </a:rPr>
              <a:t>You can use the property window to personalize an element in the following ways:</a:t>
            </a:r>
          </a:p>
          <a:p>
            <a:pPr algn="l">
              <a:buFont typeface="Arial" panose="020B0604020202020204" pitchFamily="34" charset="0"/>
              <a:buChar char="•"/>
            </a:pPr>
            <a:r>
              <a:rPr lang="en-US" b="0" i="0">
                <a:solidFill>
                  <a:srgbClr val="171717"/>
                </a:solidFill>
                <a:effectLst/>
                <a:latin typeface="Segoe UI" panose="020B0502040204020203" pitchFamily="34" charset="0"/>
              </a:rPr>
              <a:t>Change the element's label.</a:t>
            </a:r>
          </a:p>
          <a:p>
            <a:pPr algn="l">
              <a:buFont typeface="Arial" panose="020B0604020202020204" pitchFamily="34" charset="0"/>
              <a:buChar char="•"/>
            </a:pPr>
            <a:r>
              <a:rPr lang="en-US" b="0" i="0">
                <a:solidFill>
                  <a:srgbClr val="171717"/>
                </a:solidFill>
                <a:effectLst/>
                <a:latin typeface="Segoe UI" panose="020B0502040204020203" pitchFamily="34" charset="0"/>
              </a:rPr>
              <a:t>Hide the element so that it isn't shown on the page. The data in the field isn't deleted or modified. The information just isn't shown on the page any longer.</a:t>
            </a:r>
          </a:p>
          <a:p>
            <a:pPr algn="l">
              <a:buFont typeface="Arial" panose="020B0604020202020204" pitchFamily="34" charset="0"/>
              <a:buChar char="•"/>
            </a:pPr>
            <a:r>
              <a:rPr lang="en-US" b="0" i="0">
                <a:solidFill>
                  <a:srgbClr val="171717"/>
                </a:solidFill>
                <a:effectLst/>
                <a:latin typeface="Segoe UI" panose="020B0502040204020203" pitchFamily="34" charset="0"/>
              </a:rPr>
              <a:t>Include the information in the FastTab's summary section (if the element is on a FastTab).</a:t>
            </a:r>
          </a:p>
          <a:p>
            <a:pPr algn="l">
              <a:buFont typeface="Arial" panose="020B0604020202020204" pitchFamily="34" charset="0"/>
              <a:buChar char="•"/>
            </a:pPr>
            <a:r>
              <a:rPr lang="en-US" b="0" i="0">
                <a:solidFill>
                  <a:srgbClr val="171717"/>
                </a:solidFill>
                <a:effectLst/>
                <a:latin typeface="Segoe UI" panose="020B0502040204020203" pitchFamily="34" charset="0"/>
              </a:rPr>
              <a:t>Skip the field so that it never receives focus when you tab through the page.</a:t>
            </a:r>
          </a:p>
          <a:p>
            <a:pPr algn="l">
              <a:buFont typeface="Arial" panose="020B0604020202020204" pitchFamily="34" charset="0"/>
              <a:buChar char="•"/>
            </a:pPr>
            <a:r>
              <a:rPr lang="en-US" b="0" i="0">
                <a:solidFill>
                  <a:srgbClr val="171717"/>
                </a:solidFill>
                <a:effectLst/>
                <a:latin typeface="Segoe UI" panose="020B0502040204020203" pitchFamily="34" charset="0"/>
              </a:rPr>
              <a:t>Prevent data in the field from being edited (for any record).</a:t>
            </a:r>
          </a:p>
          <a:p>
            <a:pPr algn="l">
              <a:buFont typeface="Arial" panose="020B0604020202020204" pitchFamily="34" charset="0"/>
              <a:buChar char="•"/>
            </a:pPr>
            <a:r>
              <a:rPr lang="en-US" b="0" i="0">
                <a:solidFill>
                  <a:srgbClr val="171717"/>
                </a:solidFill>
                <a:effectLst/>
                <a:latin typeface="Segoe UI" panose="020B0502040204020203" pitchFamily="34" charset="0"/>
              </a:rPr>
              <a:t>Designate a field to be required for data entry. If no value has been entered in this field, it will appear with a red border and an asterisk to indicate this state. This option is only available starting in version 10.0.11 when the </a:t>
            </a:r>
            <a:r>
              <a:rPr lang="en-US" b="0" i="0" u="none" strike="noStrike">
                <a:solidFill>
                  <a:srgbClr val="171717"/>
                </a:solidFill>
                <a:effectLst/>
                <a:latin typeface="Segoe UI" panose="020B0502040204020203" pitchFamily="34" charset="0"/>
                <a:hlinkClick r:id="rId3"/>
              </a:rPr>
              <a:t>Saved views</a:t>
            </a:r>
            <a:r>
              <a:rPr lang="en-US" b="0" i="0">
                <a:solidFill>
                  <a:srgbClr val="171717"/>
                </a:solidFill>
                <a:effectLst/>
                <a:latin typeface="Segoe UI" panose="020B0502040204020203" pitchFamily="34" charset="0"/>
              </a:rPr>
              <a:t> and </a:t>
            </a:r>
            <a:r>
              <a:rPr lang="en-US" b="1" i="0">
                <a:solidFill>
                  <a:srgbClr val="171717"/>
                </a:solidFill>
                <a:effectLst/>
                <a:latin typeface="Segoe UI" panose="020B0502040204020203" pitchFamily="34" charset="0"/>
              </a:rPr>
              <a:t>Designate fields as required using personalization</a:t>
            </a:r>
            <a:r>
              <a:rPr lang="en-US" b="0" i="0">
                <a:solidFill>
                  <a:srgbClr val="171717"/>
                </a:solidFill>
                <a:effectLst/>
                <a:latin typeface="Segoe UI" panose="020B0502040204020203" pitchFamily="34" charset="0"/>
              </a:rPr>
              <a:t> features are turned on.</a:t>
            </a:r>
          </a:p>
          <a:p>
            <a:pPr algn="l"/>
            <a:r>
              <a:rPr lang="en-US" b="0" i="0">
                <a:solidFill>
                  <a:srgbClr val="171717"/>
                </a:solidFill>
                <a:effectLst/>
                <a:latin typeface="Segoe UI" panose="020B0502040204020203" pitchFamily="34" charset="0"/>
              </a:rPr>
              <a:t>The property window might include other personalization capabilities, depending on the element. For example, the property window for a tile might let you promote that tile to a dashboard, and property windows for elements on the default dashboard might let you create a new custom workspace.</a:t>
            </a:r>
          </a:p>
          <a:p>
            <a:endParaRPr lang="en-IN"/>
          </a:p>
          <a:p>
            <a:endParaRPr lang="en-IN"/>
          </a:p>
          <a:p>
            <a:r>
              <a:rPr lang="en-IN"/>
              <a:t>https://docs.microsoft.com/en-us/dynamics365/fin-ops-core/fin-ops/get-started/personalize-user-experience#full-personalization-access-formerly-explicit-personalizations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845053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Personalization toolbar</a:t>
            </a:r>
          </a:p>
          <a:p>
            <a:pPr algn="l"/>
            <a:r>
              <a:rPr lang="en-US" b="0" i="0">
                <a:solidFill>
                  <a:srgbClr val="171717"/>
                </a:solidFill>
                <a:effectLst/>
                <a:latin typeface="Segoe UI" panose="020B0502040204020203" pitchFamily="34" charset="0"/>
              </a:rPr>
              <a:t>If you want to make multiple changes to a page, or changes that aren't available through other mechanisms (for example, if you want to reorder elements), you can use the </a:t>
            </a:r>
            <a:r>
              <a:rPr lang="en-US" b="1" i="0">
                <a:solidFill>
                  <a:srgbClr val="171717"/>
                </a:solidFill>
                <a:effectLst/>
                <a:latin typeface="Segoe UI" panose="020B0502040204020203" pitchFamily="34" charset="0"/>
              </a:rPr>
              <a:t>Personalization</a:t>
            </a:r>
            <a:r>
              <a:rPr lang="en-US" b="0" i="0">
                <a:solidFill>
                  <a:srgbClr val="171717"/>
                </a:solidFill>
                <a:effectLst/>
                <a:latin typeface="Segoe UI" panose="020B0502040204020203" pitchFamily="34" charset="0"/>
              </a:rPr>
              <a:t> toolbar. To open the </a:t>
            </a:r>
            <a:r>
              <a:rPr lang="en-US" b="1" i="0">
                <a:solidFill>
                  <a:srgbClr val="171717"/>
                </a:solidFill>
                <a:effectLst/>
                <a:latin typeface="Segoe UI" panose="020B0502040204020203" pitchFamily="34" charset="0"/>
              </a:rPr>
              <a:t>Personalization</a:t>
            </a:r>
            <a:r>
              <a:rPr lang="en-US" b="0" i="0">
                <a:solidFill>
                  <a:srgbClr val="171717"/>
                </a:solidFill>
                <a:effectLst/>
                <a:latin typeface="Segoe UI" panose="020B0502040204020203" pitchFamily="34" charset="0"/>
              </a:rPr>
              <a:t> toolbar, follow one of these steps:</a:t>
            </a:r>
          </a:p>
          <a:p>
            <a:pPr algn="l">
              <a:buFont typeface="Arial" panose="020B0604020202020204" pitchFamily="34" charset="0"/>
              <a:buChar char="•"/>
            </a:pPr>
            <a:r>
              <a:rPr lang="en-US" b="0" i="0">
                <a:solidFill>
                  <a:srgbClr val="171717"/>
                </a:solidFill>
                <a:effectLst/>
                <a:latin typeface="Segoe UI" panose="020B0502040204020203" pitchFamily="34" charset="0"/>
              </a:rPr>
              <a:t>Select </a:t>
            </a:r>
            <a:r>
              <a:rPr lang="en-US" b="1" i="0">
                <a:solidFill>
                  <a:srgbClr val="171717"/>
                </a:solidFill>
                <a:effectLst/>
                <a:latin typeface="Segoe UI" panose="020B0502040204020203" pitchFamily="34" charset="0"/>
              </a:rPr>
              <a:t>Ctrl+Shift+P</a:t>
            </a:r>
            <a:r>
              <a:rPr lang="en-US" b="0" i="0">
                <a:solidFill>
                  <a:srgbClr val="171717"/>
                </a:solidFill>
                <a:effectLst/>
                <a:latin typeface="Segoe UI" panose="020B0502040204020203" pitchFamily="34" charset="0"/>
              </a:rPr>
              <a:t> from any element on the page.</a:t>
            </a:r>
          </a:p>
          <a:p>
            <a:pPr algn="l">
              <a:buFont typeface="Arial" panose="020B0604020202020204" pitchFamily="34" charset="0"/>
              <a:buChar char="•"/>
            </a:pPr>
            <a:r>
              <a:rPr lang="en-US" b="0" i="0">
                <a:solidFill>
                  <a:srgbClr val="171717"/>
                </a:solidFill>
                <a:effectLst/>
                <a:latin typeface="Segoe UI" panose="020B0502040204020203" pitchFamily="34" charset="0"/>
              </a:rPr>
              <a:t>Select </a:t>
            </a:r>
            <a:r>
              <a:rPr lang="en-US" b="1" i="0">
                <a:solidFill>
                  <a:srgbClr val="171717"/>
                </a:solidFill>
                <a:effectLst/>
                <a:latin typeface="Segoe UI" panose="020B0502040204020203" pitchFamily="34" charset="0"/>
              </a:rPr>
              <a:t>Personalize this page</a:t>
            </a:r>
            <a:r>
              <a:rPr lang="en-US" b="0" i="0">
                <a:solidFill>
                  <a:srgbClr val="171717"/>
                </a:solidFill>
                <a:effectLst/>
                <a:latin typeface="Segoe UI" panose="020B0502040204020203" pitchFamily="34" charset="0"/>
              </a:rPr>
              <a:t> in an element's property window.</a:t>
            </a:r>
          </a:p>
          <a:p>
            <a:pPr algn="l">
              <a:buFont typeface="Arial" panose="020B0604020202020204" pitchFamily="34" charset="0"/>
              <a:buChar char="•"/>
            </a:pPr>
            <a:r>
              <a:rPr lang="en-US" b="0" i="0">
                <a:solidFill>
                  <a:srgbClr val="171717"/>
                </a:solidFill>
                <a:effectLst/>
                <a:latin typeface="Segoe UI" panose="020B0502040204020203" pitchFamily="34" charset="0"/>
              </a:rPr>
              <a:t>Select </a:t>
            </a:r>
            <a:r>
              <a:rPr lang="en-US" b="1" i="0">
                <a:solidFill>
                  <a:srgbClr val="171717"/>
                </a:solidFill>
                <a:effectLst/>
                <a:latin typeface="Segoe UI" panose="020B0502040204020203" pitchFamily="34" charset="0"/>
              </a:rPr>
              <a:t>Personalize this page</a:t>
            </a:r>
            <a:r>
              <a:rPr lang="en-US" b="0" i="0">
                <a:solidFill>
                  <a:srgbClr val="171717"/>
                </a:solidFill>
                <a:effectLst/>
                <a:latin typeface="Segoe UI" panose="020B0502040204020203" pitchFamily="34" charset="0"/>
              </a:rPr>
              <a:t> in the </a:t>
            </a:r>
            <a:r>
              <a:rPr lang="en-US" b="1" i="0">
                <a:solidFill>
                  <a:srgbClr val="171717"/>
                </a:solidFill>
                <a:effectLst/>
                <a:latin typeface="Segoe UI" panose="020B0502040204020203" pitchFamily="34" charset="0"/>
              </a:rPr>
              <a:t>Personalize</a:t>
            </a:r>
            <a:r>
              <a:rPr lang="en-US" b="0" i="0">
                <a:solidFill>
                  <a:srgbClr val="171717"/>
                </a:solidFill>
                <a:effectLst/>
                <a:latin typeface="Segoe UI" panose="020B0502040204020203" pitchFamily="34" charset="0"/>
              </a:rPr>
              <a:t> group on the </a:t>
            </a:r>
            <a:r>
              <a:rPr lang="en-US" b="1" i="0">
                <a:solidFill>
                  <a:srgbClr val="171717"/>
                </a:solidFill>
                <a:effectLst/>
                <a:latin typeface="Segoe UI" panose="020B0502040204020203" pitchFamily="34" charset="0"/>
              </a:rPr>
              <a:t>Options</a:t>
            </a:r>
            <a:r>
              <a:rPr lang="en-US" b="0" i="0">
                <a:solidFill>
                  <a:srgbClr val="171717"/>
                </a:solidFill>
                <a:effectLst/>
                <a:latin typeface="Segoe UI" panose="020B0502040204020203" pitchFamily="34" charset="0"/>
              </a:rPr>
              <a:t> tab of any page's Action Pane.</a:t>
            </a:r>
          </a:p>
          <a:p>
            <a:pPr algn="l">
              <a:buFont typeface="Arial" panose="020B0604020202020204" pitchFamily="34" charset="0"/>
              <a:buChar char="•"/>
            </a:pPr>
            <a:r>
              <a:rPr lang="en-US" b="0" i="0">
                <a:solidFill>
                  <a:srgbClr val="171717"/>
                </a:solidFill>
                <a:effectLst/>
                <a:latin typeface="Segoe UI" panose="020B0502040204020203" pitchFamily="34" charset="0"/>
              </a:rPr>
              <a:t>Select the </a:t>
            </a:r>
            <a:r>
              <a:rPr lang="en-US" b="1" i="0">
                <a:solidFill>
                  <a:srgbClr val="171717"/>
                </a:solidFill>
                <a:effectLst/>
                <a:latin typeface="Segoe UI" panose="020B0502040204020203" pitchFamily="34" charset="0"/>
              </a:rPr>
              <a:t>Settings</a:t>
            </a:r>
            <a:r>
              <a:rPr lang="en-US" b="0" i="0">
                <a:solidFill>
                  <a:srgbClr val="171717"/>
                </a:solidFill>
                <a:effectLst/>
                <a:latin typeface="Segoe UI" panose="020B0502040204020203" pitchFamily="34" charset="0"/>
              </a:rPr>
              <a:t> button (the gear symbol) on the navigation bar, and then select </a:t>
            </a:r>
            <a:r>
              <a:rPr lang="en-US" b="1" i="0">
                <a:solidFill>
                  <a:srgbClr val="171717"/>
                </a:solidFill>
                <a:effectLst/>
                <a:latin typeface="Segoe UI" panose="020B0502040204020203" pitchFamily="34" charset="0"/>
              </a:rPr>
              <a:t>Personalize</a:t>
            </a:r>
            <a:r>
              <a:rPr lang="en-US" b="0" i="0">
                <a:solidFill>
                  <a:srgbClr val="171717"/>
                </a:solidFill>
                <a:effectLst/>
                <a:latin typeface="Segoe UI" panose="020B0502040204020203" pitchFamily="34" charset="0"/>
              </a:rPr>
              <a:t>.</a:t>
            </a:r>
          </a:p>
          <a:p>
            <a:endParaRPr lang="en-IN"/>
          </a:p>
          <a:p>
            <a:pPr algn="l"/>
            <a:r>
              <a:rPr lang="en-US" b="1" i="0">
                <a:solidFill>
                  <a:srgbClr val="171717"/>
                </a:solidFill>
                <a:effectLst/>
                <a:latin typeface="Segoe UI" panose="020B0502040204020203" pitchFamily="34" charset="0"/>
              </a:rPr>
              <a:t>Navigating the page</a:t>
            </a:r>
          </a:p>
          <a:p>
            <a:pPr algn="l"/>
            <a:r>
              <a:rPr lang="en-US" b="0" i="0">
                <a:solidFill>
                  <a:srgbClr val="171717"/>
                </a:solidFill>
                <a:effectLst/>
                <a:latin typeface="Segoe UI" panose="020B0502040204020203" pitchFamily="34" charset="0"/>
              </a:rPr>
              <a:t>When the </a:t>
            </a:r>
            <a:r>
              <a:rPr lang="en-US" b="1" i="0">
                <a:solidFill>
                  <a:srgbClr val="171717"/>
                </a:solidFill>
                <a:effectLst/>
                <a:latin typeface="Segoe UI" panose="020B0502040204020203" pitchFamily="34" charset="0"/>
              </a:rPr>
              <a:t>Personalization</a:t>
            </a:r>
            <a:r>
              <a:rPr lang="en-US" b="0" i="0">
                <a:solidFill>
                  <a:srgbClr val="171717"/>
                </a:solidFill>
                <a:effectLst/>
                <a:latin typeface="Segoe UI" panose="020B0502040204020203" pitchFamily="34" charset="0"/>
              </a:rPr>
              <a:t> toolbar is open, the underlying page is read-only (in other words, you can't edit data), but it's still interactive. Specifically, you can expand or collapse the </a:t>
            </a:r>
            <a:r>
              <a:rPr lang="en-US" b="1" i="0">
                <a:solidFill>
                  <a:srgbClr val="171717"/>
                </a:solidFill>
                <a:effectLst/>
                <a:latin typeface="Segoe UI" panose="020B0502040204020203" pitchFamily="34" charset="0"/>
              </a:rPr>
              <a:t>Related information</a:t>
            </a:r>
            <a:r>
              <a:rPr lang="en-US" b="0" i="0">
                <a:solidFill>
                  <a:srgbClr val="171717"/>
                </a:solidFill>
                <a:effectLst/>
                <a:latin typeface="Segoe UI" panose="020B0502040204020203" pitchFamily="34" charset="0"/>
              </a:rPr>
              <a:t> pane, switch tabs, and expand or collapse sections, just as you would usually perform those actions on the page. To apply a personalization to a collapsible section or tab (for example, to hide a FastTab), you just have to select the button that appears next to that section or tab when it gains keyboard focus or when you hover over it.</a:t>
            </a:r>
          </a:p>
          <a:p>
            <a:pPr algn="l"/>
            <a:r>
              <a:rPr lang="en-US" b="1" i="0">
                <a:solidFill>
                  <a:srgbClr val="171717"/>
                </a:solidFill>
                <a:effectLst/>
                <a:latin typeface="Segoe UI" panose="020B0502040204020203" pitchFamily="34" charset="0"/>
              </a:rPr>
              <a:t>Personalization tools</a:t>
            </a:r>
          </a:p>
          <a:p>
            <a:pPr algn="l"/>
            <a:r>
              <a:rPr lang="en-US" b="0" i="0">
                <a:solidFill>
                  <a:srgbClr val="171717"/>
                </a:solidFill>
                <a:effectLst/>
                <a:latin typeface="Segoe UI" panose="020B0502040204020203" pitchFamily="34" charset="0"/>
              </a:rPr>
              <a:t>The following tools are available on the </a:t>
            </a:r>
            <a:r>
              <a:rPr lang="en-US" b="1" i="0">
                <a:solidFill>
                  <a:srgbClr val="171717"/>
                </a:solidFill>
                <a:effectLst/>
                <a:latin typeface="Segoe UI" panose="020B0502040204020203" pitchFamily="34" charset="0"/>
              </a:rPr>
              <a:t>Personalization</a:t>
            </a:r>
            <a:r>
              <a:rPr lang="en-US" b="0" i="0">
                <a:solidFill>
                  <a:srgbClr val="171717"/>
                </a:solidFill>
                <a:effectLst/>
                <a:latin typeface="Segoe UI" panose="020B0502040204020203" pitchFamily="34" charset="0"/>
              </a:rPr>
              <a:t> toolbar:</a:t>
            </a:r>
          </a:p>
          <a:p>
            <a:pPr algn="l">
              <a:buFont typeface="Arial" panose="020B0604020202020204" pitchFamily="34" charset="0"/>
              <a:buChar char="•"/>
            </a:pPr>
            <a:r>
              <a:rPr lang="en-US" b="0" i="0">
                <a:solidFill>
                  <a:srgbClr val="171717"/>
                </a:solidFill>
                <a:effectLst/>
                <a:latin typeface="Segoe UI" panose="020B0502040204020203" pitchFamily="34" charset="0"/>
              </a:rPr>
              <a:t>Use the </a:t>
            </a:r>
            <a:r>
              <a:rPr lang="en-US" b="1" i="0">
                <a:solidFill>
                  <a:srgbClr val="171717"/>
                </a:solidFill>
                <a:effectLst/>
                <a:latin typeface="Segoe UI" panose="020B0502040204020203" pitchFamily="34" charset="0"/>
              </a:rPr>
              <a:t>Select</a:t>
            </a:r>
            <a:r>
              <a:rPr lang="en-US" b="0" i="0">
                <a:solidFill>
                  <a:srgbClr val="171717"/>
                </a:solidFill>
                <a:effectLst/>
                <a:latin typeface="Segoe UI" panose="020B0502040204020203" pitchFamily="34" charset="0"/>
              </a:rPr>
              <a:t> tool to select and change the properties of an element. To use this tool, select the </a:t>
            </a:r>
            <a:r>
              <a:rPr lang="en-US" b="1" i="0">
                <a:solidFill>
                  <a:srgbClr val="171717"/>
                </a:solidFill>
                <a:effectLst/>
                <a:latin typeface="Segoe UI" panose="020B0502040204020203" pitchFamily="34" charset="0"/>
              </a:rPr>
              <a:t>Select</a:t>
            </a:r>
            <a:r>
              <a:rPr lang="en-US" b="0" i="0">
                <a:solidFill>
                  <a:srgbClr val="171717"/>
                </a:solidFill>
                <a:effectLst/>
                <a:latin typeface="Segoe UI" panose="020B0502040204020203" pitchFamily="34" charset="0"/>
              </a:rPr>
              <a:t> button on the toolbar, and then select the desired element. The element's property window appears, where you can change any of the properties of that element. You can repeat the process for other elements that can be personalized on the page. Note that some personalization properties might not be available in some scenarios. For example, you can't lock a field that is required.</a:t>
            </a:r>
          </a:p>
          <a:p>
            <a:pPr algn="l">
              <a:buFont typeface="Arial" panose="020B0604020202020204" pitchFamily="34" charset="0"/>
              <a:buChar char="•"/>
            </a:pPr>
            <a:r>
              <a:rPr lang="en-US" b="0" i="0">
                <a:solidFill>
                  <a:srgbClr val="171717"/>
                </a:solidFill>
                <a:effectLst/>
                <a:latin typeface="Segoe UI" panose="020B0502040204020203" pitchFamily="34" charset="0"/>
              </a:rPr>
              <a:t>Use the </a:t>
            </a:r>
            <a:r>
              <a:rPr lang="en-US" b="1" i="0">
                <a:solidFill>
                  <a:srgbClr val="171717"/>
                </a:solidFill>
                <a:effectLst/>
                <a:latin typeface="Segoe UI" panose="020B0502040204020203" pitchFamily="34" charset="0"/>
              </a:rPr>
              <a:t>Hide</a:t>
            </a:r>
            <a:r>
              <a:rPr lang="en-US" b="0" i="0">
                <a:solidFill>
                  <a:srgbClr val="171717"/>
                </a:solidFill>
                <a:effectLst/>
                <a:latin typeface="Segoe UI" panose="020B0502040204020203" pitchFamily="34" charset="0"/>
              </a:rPr>
              <a:t> tool to hide an element on the page. To use this tool, select the </a:t>
            </a:r>
            <a:r>
              <a:rPr lang="en-US" b="1" i="0">
                <a:solidFill>
                  <a:srgbClr val="171717"/>
                </a:solidFill>
                <a:effectLst/>
                <a:latin typeface="Segoe UI" panose="020B0502040204020203" pitchFamily="34" charset="0"/>
              </a:rPr>
              <a:t>Hide</a:t>
            </a:r>
            <a:r>
              <a:rPr lang="en-US" b="0" i="0">
                <a:solidFill>
                  <a:srgbClr val="171717"/>
                </a:solidFill>
                <a:effectLst/>
                <a:latin typeface="Segoe UI" panose="020B0502040204020203" pitchFamily="34" charset="0"/>
              </a:rPr>
              <a:t> button on the toolbar, and then select the element to hide. When you use the </a:t>
            </a:r>
            <a:r>
              <a:rPr lang="en-US" b="1" i="0">
                <a:solidFill>
                  <a:srgbClr val="171717"/>
                </a:solidFill>
                <a:effectLst/>
                <a:latin typeface="Segoe UI" panose="020B0502040204020203" pitchFamily="34" charset="0"/>
              </a:rPr>
              <a:t>Hide</a:t>
            </a:r>
            <a:r>
              <a:rPr lang="en-US" b="0" i="0">
                <a:solidFill>
                  <a:srgbClr val="171717"/>
                </a:solidFill>
                <a:effectLst/>
                <a:latin typeface="Segoe UI" panose="020B0502040204020203" pitchFamily="34" charset="0"/>
              </a:rPr>
              <a:t> tool, all elements that are currently hidden are made visible, but they are shown in a shaded container. You can then make an element visible by selecting it. To see how the page will look when elements are hidden, switch to another personalization tool or close the personalization toolbar.</a:t>
            </a:r>
          </a:p>
          <a:p>
            <a:pPr algn="l">
              <a:buFont typeface="Arial" panose="020B0604020202020204" pitchFamily="34" charset="0"/>
              <a:buChar char="•"/>
            </a:pPr>
            <a:r>
              <a:rPr lang="en-US" b="0" i="0">
                <a:solidFill>
                  <a:srgbClr val="171717"/>
                </a:solidFill>
                <a:effectLst/>
                <a:latin typeface="Segoe UI" panose="020B0502040204020203" pitchFamily="34" charset="0"/>
              </a:rPr>
              <a:t>Use the </a:t>
            </a:r>
            <a:r>
              <a:rPr lang="en-US" b="1" i="0">
                <a:solidFill>
                  <a:srgbClr val="171717"/>
                </a:solidFill>
                <a:effectLst/>
                <a:latin typeface="Segoe UI" panose="020B0502040204020203" pitchFamily="34" charset="0"/>
              </a:rPr>
              <a:t>Add fields</a:t>
            </a:r>
            <a:r>
              <a:rPr lang="en-US" b="0" i="0">
                <a:solidFill>
                  <a:srgbClr val="171717"/>
                </a:solidFill>
                <a:effectLst/>
                <a:latin typeface="Segoe UI" panose="020B0502040204020203" pitchFamily="34" charset="0"/>
              </a:rPr>
              <a:t> tool to add fields to your page. When you use this tool, you can only add fields that are part of the page definition. For information about how to create new fields that aren't part of the current page definition, see </a:t>
            </a:r>
            <a:r>
              <a:rPr lang="en-US" b="0" i="0" u="none" strike="noStrike">
                <a:solidFill>
                  <a:srgbClr val="171717"/>
                </a:solidFill>
                <a:effectLst/>
                <a:latin typeface="Segoe UI" panose="020B0502040204020203" pitchFamily="34" charset="0"/>
                <a:hlinkClick r:id="rId3"/>
              </a:rPr>
              <a:t>Create and work with custom fields</a:t>
            </a:r>
            <a:r>
              <a:rPr lang="en-US" b="0" i="0">
                <a:solidFill>
                  <a:srgbClr val="171717"/>
                </a:solidFill>
                <a:effectLst/>
                <a:latin typeface="Segoe UI" panose="020B0502040204020203" pitchFamily="34" charset="0"/>
              </a:rPr>
              <a:t>. After you select the </a:t>
            </a:r>
            <a:r>
              <a:rPr lang="en-US" b="1" i="0">
                <a:solidFill>
                  <a:srgbClr val="171717"/>
                </a:solidFill>
                <a:effectLst/>
                <a:latin typeface="Segoe UI" panose="020B0502040204020203" pitchFamily="34" charset="0"/>
              </a:rPr>
              <a:t>Add fields</a:t>
            </a:r>
            <a:r>
              <a:rPr lang="en-US" b="0" i="0">
                <a:solidFill>
                  <a:srgbClr val="171717"/>
                </a:solidFill>
                <a:effectLst/>
                <a:latin typeface="Segoe UI" panose="020B0502040204020203" pitchFamily="34" charset="0"/>
              </a:rPr>
              <a:t> button on the toolbar, you must first select the grid or section where you want to add a field. A dialog box will show the list of fields that are related to the selected grid or section. In the dialog box, select one or more fields to add from either the </a:t>
            </a:r>
            <a:r>
              <a:rPr lang="en-US" b="1" i="0">
                <a:solidFill>
                  <a:srgbClr val="171717"/>
                </a:solidFill>
                <a:effectLst/>
                <a:latin typeface="Segoe UI" panose="020B0502040204020203" pitchFamily="34" charset="0"/>
              </a:rPr>
              <a:t>Recommended fields</a:t>
            </a:r>
            <a:r>
              <a:rPr lang="en-US" b="0" i="0">
                <a:solidFill>
                  <a:srgbClr val="171717"/>
                </a:solidFill>
                <a:effectLst/>
                <a:latin typeface="Segoe UI" panose="020B0502040204020203" pitchFamily="34" charset="0"/>
              </a:rPr>
              <a:t> or </a:t>
            </a:r>
            <a:r>
              <a:rPr lang="en-US" b="1" i="0">
                <a:solidFill>
                  <a:srgbClr val="171717"/>
                </a:solidFill>
                <a:effectLst/>
                <a:latin typeface="Segoe UI" panose="020B0502040204020203" pitchFamily="34" charset="0"/>
              </a:rPr>
              <a:t>All fields</a:t>
            </a:r>
            <a:r>
              <a:rPr lang="en-US" b="0" i="0">
                <a:solidFill>
                  <a:srgbClr val="171717"/>
                </a:solidFill>
                <a:effectLst/>
                <a:latin typeface="Segoe UI" panose="020B0502040204020203" pitchFamily="34" charset="0"/>
              </a:rPr>
              <a:t> list. After choosing the desired fields, select </a:t>
            </a:r>
            <a:r>
              <a:rPr lang="en-US" b="1" i="0">
                <a:solidFill>
                  <a:srgbClr val="171717"/>
                </a:solidFill>
                <a:effectLst/>
                <a:latin typeface="Segoe UI" panose="020B0502040204020203" pitchFamily="34" charset="0"/>
              </a:rPr>
              <a:t>Update</a:t>
            </a:r>
            <a:r>
              <a:rPr lang="en-US" b="0" i="0">
                <a:solidFill>
                  <a:srgbClr val="171717"/>
                </a:solidFill>
                <a:effectLst/>
                <a:latin typeface="Segoe UI" panose="020B0502040204020203" pitchFamily="34" charset="0"/>
              </a:rPr>
              <a:t>. To remove a field that you previously added, repeat the process, but clear the selection of the field in the dialog box.</a:t>
            </a:r>
          </a:p>
          <a:p>
            <a:pPr algn="l">
              <a:buFont typeface="Arial" panose="020B0604020202020204" pitchFamily="34" charset="0"/>
              <a:buChar char="•"/>
            </a:pPr>
            <a:r>
              <a:rPr lang="en-US" b="0" i="0">
                <a:solidFill>
                  <a:srgbClr val="171717"/>
                </a:solidFill>
                <a:effectLst/>
                <a:latin typeface="Segoe UI" panose="020B0502040204020203" pitchFamily="34" charset="0"/>
              </a:rPr>
              <a:t>The </a:t>
            </a:r>
            <a:r>
              <a:rPr lang="en-US" b="1" i="0">
                <a:solidFill>
                  <a:srgbClr val="171717"/>
                </a:solidFill>
                <a:effectLst/>
                <a:latin typeface="Segoe UI" panose="020B0502040204020203" pitchFamily="34" charset="0"/>
              </a:rPr>
              <a:t>Recommended fields</a:t>
            </a:r>
            <a:r>
              <a:rPr lang="en-US" b="0" i="0">
                <a:solidFill>
                  <a:srgbClr val="171717"/>
                </a:solidFill>
                <a:effectLst/>
                <a:latin typeface="Segoe UI" panose="020B0502040204020203" pitchFamily="34" charset="0"/>
              </a:rPr>
              <a:t> list shows fields that have been previously added by other users in your organization. This list of fields is updated based on the recurrence frequency of the </a:t>
            </a:r>
            <a:r>
              <a:rPr lang="en-US" b="1" i="0">
                <a:solidFill>
                  <a:srgbClr val="171717"/>
                </a:solidFill>
                <a:effectLst/>
                <a:latin typeface="Segoe UI" panose="020B0502040204020203" pitchFamily="34" charset="0"/>
              </a:rPr>
              <a:t>Recommendation batch job</a:t>
            </a:r>
            <a:r>
              <a:rPr lang="en-US" b="0" i="0">
                <a:solidFill>
                  <a:srgbClr val="171717"/>
                </a:solidFill>
                <a:effectLst/>
                <a:latin typeface="Segoe UI" panose="020B0502040204020203" pitchFamily="34" charset="0"/>
              </a:rPr>
              <a:t>. A similar experience exists when adding new filter fields using the Filter pane on a page.</a:t>
            </a:r>
          </a:p>
          <a:p>
            <a:pPr algn="l">
              <a:buFont typeface="Arial" panose="020B0604020202020204" pitchFamily="34" charset="0"/>
              <a:buChar char="•"/>
            </a:pPr>
            <a:r>
              <a:rPr lang="en-US" b="0" i="0">
                <a:solidFill>
                  <a:srgbClr val="171717"/>
                </a:solidFill>
                <a:effectLst/>
                <a:latin typeface="Segoe UI" panose="020B0502040204020203" pitchFamily="34" charset="0"/>
              </a:rPr>
              <a:t>Use the </a:t>
            </a:r>
            <a:r>
              <a:rPr lang="en-US" b="1" i="0">
                <a:solidFill>
                  <a:srgbClr val="171717"/>
                </a:solidFill>
                <a:effectLst/>
                <a:latin typeface="Segoe UI" panose="020B0502040204020203" pitchFamily="34" charset="0"/>
              </a:rPr>
              <a:t>Move</a:t>
            </a:r>
            <a:r>
              <a:rPr lang="en-US" b="0" i="0">
                <a:solidFill>
                  <a:srgbClr val="171717"/>
                </a:solidFill>
                <a:effectLst/>
                <a:latin typeface="Segoe UI" panose="020B0502040204020203" pitchFamily="34" charset="0"/>
              </a:rPr>
              <a:t> tool to move an element to a different location in the current group of elements. Note that you can't move an element outside its parent group. To use this tool, select the </a:t>
            </a:r>
            <a:r>
              <a:rPr lang="en-US" b="1" i="0">
                <a:solidFill>
                  <a:srgbClr val="171717"/>
                </a:solidFill>
                <a:effectLst/>
                <a:latin typeface="Segoe UI" panose="020B0502040204020203" pitchFamily="34" charset="0"/>
              </a:rPr>
              <a:t>Move</a:t>
            </a:r>
            <a:r>
              <a:rPr lang="en-US" b="0" i="0">
                <a:solidFill>
                  <a:srgbClr val="171717"/>
                </a:solidFill>
                <a:effectLst/>
                <a:latin typeface="Segoe UI" panose="020B0502040204020203" pitchFamily="34" charset="0"/>
              </a:rPr>
              <a:t> button on the toolbar, and then select the element to move. When you select an element, the app determines the locations where the element is allowed to be moved. These locations are known as </a:t>
            </a:r>
            <a:r>
              <a:rPr lang="en-US" b="0" i="1">
                <a:solidFill>
                  <a:srgbClr val="171717"/>
                </a:solidFill>
                <a:effectLst/>
                <a:latin typeface="Segoe UI" panose="020B0502040204020203" pitchFamily="34" charset="0"/>
              </a:rPr>
              <a:t>drop zones</a:t>
            </a:r>
            <a:r>
              <a:rPr lang="en-US" b="0" i="0">
                <a:solidFill>
                  <a:srgbClr val="171717"/>
                </a:solidFill>
                <a:effectLst/>
                <a:latin typeface="Segoe UI" panose="020B0502040204020203" pitchFamily="34" charset="0"/>
              </a:rPr>
              <a:t>. As you drag the element around in the current group, each drop zone is shown as a colored, bold line next to the area where the element can be dropped.</a:t>
            </a:r>
          </a:p>
          <a:p>
            <a:pPr algn="l">
              <a:buFont typeface="Arial" panose="020B0604020202020204" pitchFamily="34" charset="0"/>
              <a:buChar char="•"/>
            </a:pPr>
            <a:r>
              <a:rPr lang="en-US" b="0" i="0">
                <a:solidFill>
                  <a:srgbClr val="171717"/>
                </a:solidFill>
                <a:effectLst/>
                <a:latin typeface="Segoe UI" panose="020B0502040204020203" pitchFamily="34" charset="0"/>
              </a:rPr>
              <a:t>Use the </a:t>
            </a:r>
            <a:r>
              <a:rPr lang="en-US" b="1" i="0">
                <a:solidFill>
                  <a:srgbClr val="171717"/>
                </a:solidFill>
                <a:effectLst/>
                <a:latin typeface="Segoe UI" panose="020B0502040204020203" pitchFamily="34" charset="0"/>
              </a:rPr>
              <a:t>Skip</a:t>
            </a:r>
            <a:r>
              <a:rPr lang="en-US" b="0" i="0">
                <a:solidFill>
                  <a:srgbClr val="171717"/>
                </a:solidFill>
                <a:effectLst/>
                <a:latin typeface="Segoe UI" panose="020B0502040204020203" pitchFamily="34" charset="0"/>
              </a:rPr>
              <a:t> tool to remove an element from the page's keyboard tab sequence. When you select the </a:t>
            </a:r>
            <a:r>
              <a:rPr lang="en-US" b="1" i="0">
                <a:solidFill>
                  <a:srgbClr val="171717"/>
                </a:solidFill>
                <a:effectLst/>
                <a:latin typeface="Segoe UI" panose="020B0502040204020203" pitchFamily="34" charset="0"/>
              </a:rPr>
              <a:t>Skip</a:t>
            </a:r>
            <a:r>
              <a:rPr lang="en-US" b="0" i="0">
                <a:solidFill>
                  <a:srgbClr val="171717"/>
                </a:solidFill>
                <a:effectLst/>
                <a:latin typeface="Segoe UI" panose="020B0502040204020203" pitchFamily="34" charset="0"/>
              </a:rPr>
              <a:t> button on the toolbar, all elements that are currently skipped are shown in a shaded container. You can interactively remove or add fields to the tab sequence.</a:t>
            </a:r>
          </a:p>
          <a:p>
            <a:pPr algn="l">
              <a:buFont typeface="Arial" panose="020B0604020202020204" pitchFamily="34" charset="0"/>
              <a:buChar char="•"/>
            </a:pPr>
            <a:r>
              <a:rPr lang="en-US" b="0" i="0">
                <a:solidFill>
                  <a:srgbClr val="171717"/>
                </a:solidFill>
                <a:effectLst/>
                <a:latin typeface="Segoe UI" panose="020B0502040204020203" pitchFamily="34" charset="0"/>
              </a:rPr>
              <a:t>Use the </a:t>
            </a:r>
            <a:r>
              <a:rPr lang="en-US" b="1" i="0">
                <a:solidFill>
                  <a:srgbClr val="171717"/>
                </a:solidFill>
                <a:effectLst/>
                <a:latin typeface="Segoe UI" panose="020B0502040204020203" pitchFamily="34" charset="0"/>
              </a:rPr>
              <a:t>Show in header</a:t>
            </a:r>
            <a:r>
              <a:rPr lang="en-US" b="0" i="0">
                <a:solidFill>
                  <a:srgbClr val="171717"/>
                </a:solidFill>
                <a:effectLst/>
                <a:latin typeface="Segoe UI" panose="020B0502040204020203" pitchFamily="34" charset="0"/>
              </a:rPr>
              <a:t> tool when you want a field to appear in the FastTab's summary section. When you select the </a:t>
            </a:r>
            <a:r>
              <a:rPr lang="en-US" b="1" i="0">
                <a:solidFill>
                  <a:srgbClr val="171717"/>
                </a:solidFill>
                <a:effectLst/>
                <a:latin typeface="Segoe UI" panose="020B0502040204020203" pitchFamily="34" charset="0"/>
              </a:rPr>
              <a:t>Show in header</a:t>
            </a:r>
            <a:r>
              <a:rPr lang="en-US" b="0" i="0">
                <a:solidFill>
                  <a:srgbClr val="171717"/>
                </a:solidFill>
                <a:effectLst/>
                <a:latin typeface="Segoe UI" panose="020B0502040204020203" pitchFamily="34" charset="0"/>
              </a:rPr>
              <a:t> button on the toolbar, all fields that have been selected as summary fields are shown in a shaded container. You can interactively add fields to the FastTab summary and remove fields from the summary by selecting the fields.</a:t>
            </a:r>
          </a:p>
          <a:p>
            <a:pPr algn="l">
              <a:buFont typeface="Arial" panose="020B0604020202020204" pitchFamily="34" charset="0"/>
              <a:buChar char="•"/>
            </a:pPr>
            <a:r>
              <a:rPr lang="en-US" b="0" i="0">
                <a:solidFill>
                  <a:srgbClr val="171717"/>
                </a:solidFill>
                <a:effectLst/>
                <a:latin typeface="Segoe UI" panose="020B0502040204020203" pitchFamily="34" charset="0"/>
              </a:rPr>
              <a:t>Use the </a:t>
            </a:r>
            <a:r>
              <a:rPr lang="en-US" b="1" i="0">
                <a:solidFill>
                  <a:srgbClr val="171717"/>
                </a:solidFill>
                <a:effectLst/>
                <a:latin typeface="Segoe UI" panose="020B0502040204020203" pitchFamily="34" charset="0"/>
              </a:rPr>
              <a:t>Require</a:t>
            </a:r>
            <a:r>
              <a:rPr lang="en-US" b="0" i="0">
                <a:solidFill>
                  <a:srgbClr val="171717"/>
                </a:solidFill>
                <a:effectLst/>
                <a:latin typeface="Segoe UI" panose="020B0502040204020203" pitchFamily="34" charset="0"/>
              </a:rPr>
              <a:t> tool to designate an element as required for data entry. When you select the </a:t>
            </a:r>
            <a:r>
              <a:rPr lang="en-US" b="1" i="0">
                <a:solidFill>
                  <a:srgbClr val="171717"/>
                </a:solidFill>
                <a:effectLst/>
                <a:latin typeface="Segoe UI" panose="020B0502040204020203" pitchFamily="34" charset="0"/>
              </a:rPr>
              <a:t>Require</a:t>
            </a:r>
            <a:r>
              <a:rPr lang="en-US" b="0" i="0">
                <a:solidFill>
                  <a:srgbClr val="171717"/>
                </a:solidFill>
                <a:effectLst/>
                <a:latin typeface="Segoe UI" panose="020B0502040204020203" pitchFamily="34" charset="0"/>
              </a:rPr>
              <a:t> button on the toolbar, all elements that have been personalized to make them required are shown in a shaded container. You can then make them not required again. This option is available in version 10.0.12 and later when the </a:t>
            </a:r>
            <a:r>
              <a:rPr lang="en-US" b="1" i="0">
                <a:solidFill>
                  <a:srgbClr val="171717"/>
                </a:solidFill>
                <a:effectLst/>
                <a:latin typeface="Segoe UI" panose="020B0502040204020203" pitchFamily="34" charset="0"/>
              </a:rPr>
              <a:t>Designate fields as required using personalization</a:t>
            </a:r>
            <a:r>
              <a:rPr lang="en-US" b="0" i="0">
                <a:solidFill>
                  <a:srgbClr val="171717"/>
                </a:solidFill>
                <a:effectLst/>
                <a:latin typeface="Segoe UI" panose="020B0502040204020203" pitchFamily="34" charset="0"/>
              </a:rPr>
              <a:t> feature is turned on.</a:t>
            </a:r>
          </a:p>
          <a:p>
            <a:pPr algn="l">
              <a:buFont typeface="Arial" panose="020B0604020202020204" pitchFamily="34" charset="0"/>
              <a:buChar char="•"/>
            </a:pPr>
            <a:r>
              <a:rPr lang="en-US" b="0" i="0">
                <a:solidFill>
                  <a:srgbClr val="171717"/>
                </a:solidFill>
                <a:effectLst/>
                <a:latin typeface="Segoe UI" panose="020B0502040204020203" pitchFamily="34" charset="0"/>
              </a:rPr>
              <a:t>Use the </a:t>
            </a:r>
            <a:r>
              <a:rPr lang="en-US" b="1" i="0">
                <a:solidFill>
                  <a:srgbClr val="171717"/>
                </a:solidFill>
                <a:effectLst/>
                <a:latin typeface="Segoe UI" panose="020B0502040204020203" pitchFamily="34" charset="0"/>
              </a:rPr>
              <a:t>Lock</a:t>
            </a:r>
            <a:r>
              <a:rPr lang="en-US" b="0" i="0">
                <a:solidFill>
                  <a:srgbClr val="171717"/>
                </a:solidFill>
                <a:effectLst/>
                <a:latin typeface="Segoe UI" panose="020B0502040204020203" pitchFamily="34" charset="0"/>
              </a:rPr>
              <a:t> tool to mark an element as either editable or noneditable. When you select the </a:t>
            </a:r>
            <a:r>
              <a:rPr lang="en-US" b="1" i="0">
                <a:solidFill>
                  <a:srgbClr val="171717"/>
                </a:solidFill>
                <a:effectLst/>
                <a:latin typeface="Segoe UI" panose="020B0502040204020203" pitchFamily="34" charset="0"/>
              </a:rPr>
              <a:t>Lock</a:t>
            </a:r>
            <a:r>
              <a:rPr lang="en-US" b="0" i="0">
                <a:solidFill>
                  <a:srgbClr val="171717"/>
                </a:solidFill>
                <a:effectLst/>
                <a:latin typeface="Segoe UI" panose="020B0502040204020203" pitchFamily="34" charset="0"/>
              </a:rPr>
              <a:t> button on the toolbar, all elements that are currently noneditable are shown in a shaded container. You can then make them editable again. Note that some fields are required and can't be made noneditable. A padlock symbol appears next to those fields.</a:t>
            </a:r>
          </a:p>
          <a:p>
            <a:pPr algn="l">
              <a:buFont typeface="Arial" panose="020B0604020202020204" pitchFamily="34" charset="0"/>
              <a:buChar char="•"/>
            </a:pPr>
            <a:r>
              <a:rPr lang="en-US" b="0" i="0">
                <a:solidFill>
                  <a:srgbClr val="171717"/>
                </a:solidFill>
                <a:effectLst/>
                <a:latin typeface="Segoe UI" panose="020B0502040204020203" pitchFamily="34" charset="0"/>
              </a:rPr>
              <a:t>Use the </a:t>
            </a:r>
            <a:r>
              <a:rPr lang="en-US" b="1" i="0">
                <a:solidFill>
                  <a:srgbClr val="171717"/>
                </a:solidFill>
                <a:effectLst/>
                <a:latin typeface="Segoe UI" panose="020B0502040204020203" pitchFamily="34" charset="0"/>
              </a:rPr>
              <a:t>Add an app from Power Apps</a:t>
            </a:r>
            <a:r>
              <a:rPr lang="en-US" b="0" i="0">
                <a:solidFill>
                  <a:srgbClr val="171717"/>
                </a:solidFill>
                <a:effectLst/>
                <a:latin typeface="Segoe UI" panose="020B0502040204020203" pitchFamily="34" charset="0"/>
              </a:rPr>
              <a:t> tool to embed an app that was created by using Microsoft Power Apps into the page. For detailed information about how to embed an app from Power Apps into a page, see </a:t>
            </a:r>
            <a:r>
              <a:rPr lang="en-US" b="0" i="0" u="none" strike="noStrike">
                <a:solidFill>
                  <a:srgbClr val="171717"/>
                </a:solidFill>
                <a:effectLst/>
                <a:latin typeface="Segoe UI" panose="020B0502040204020203" pitchFamily="34" charset="0"/>
                <a:hlinkClick r:id="rId4"/>
              </a:rPr>
              <a:t>Embed apps from Power Apps</a:t>
            </a:r>
            <a:r>
              <a:rPr lang="en-US" b="0" i="0">
                <a:solidFill>
                  <a:srgbClr val="171717"/>
                </a:solidFill>
                <a:effectLst/>
                <a:latin typeface="Segoe UI" panose="020B0502040204020203" pitchFamily="34" charset="0"/>
              </a:rPr>
              <a:t>. This option is available only when the </a:t>
            </a:r>
            <a:r>
              <a:rPr lang="en-US" b="0" i="0" u="none" strike="noStrike">
                <a:solidFill>
                  <a:srgbClr val="171717"/>
                </a:solidFill>
                <a:effectLst/>
                <a:latin typeface="Segoe UI" panose="020B0502040204020203" pitchFamily="34" charset="0"/>
                <a:hlinkClick r:id="rId5"/>
              </a:rPr>
              <a:t>Saved views</a:t>
            </a:r>
            <a:r>
              <a:rPr lang="en-US" b="0" i="0">
                <a:solidFill>
                  <a:srgbClr val="171717"/>
                </a:solidFill>
                <a:effectLst/>
                <a:latin typeface="Segoe UI" panose="020B0502040204020203" pitchFamily="34" charset="0"/>
              </a:rPr>
              <a:t> feature is turned off.</a:t>
            </a:r>
          </a:p>
          <a:p>
            <a:pPr algn="l">
              <a:buFont typeface="Arial" panose="020B0604020202020204" pitchFamily="34" charset="0"/>
              <a:buChar char="•"/>
            </a:pPr>
            <a:r>
              <a:rPr lang="en-US" b="0" i="0">
                <a:solidFill>
                  <a:srgbClr val="171717"/>
                </a:solidFill>
                <a:effectLst/>
                <a:latin typeface="Segoe UI" panose="020B0502040204020203" pitchFamily="34" charset="0"/>
              </a:rPr>
              <a:t>Use the </a:t>
            </a:r>
            <a:r>
              <a:rPr lang="en-US" b="1" i="0">
                <a:solidFill>
                  <a:srgbClr val="171717"/>
                </a:solidFill>
                <a:effectLst/>
                <a:latin typeface="Segoe UI" panose="020B0502040204020203" pitchFamily="34" charset="0"/>
              </a:rPr>
              <a:t>Add an app</a:t>
            </a:r>
            <a:r>
              <a:rPr lang="en-US" b="0" i="0">
                <a:solidFill>
                  <a:srgbClr val="171717"/>
                </a:solidFill>
                <a:effectLst/>
                <a:latin typeface="Segoe UI" panose="020B0502040204020203" pitchFamily="34" charset="0"/>
              </a:rPr>
              <a:t> button to embed an app, either one created from Microsoft Power Apps or a third-party, into the page. This option is only available when the </a:t>
            </a:r>
            <a:r>
              <a:rPr lang="en-US" b="0" i="0" u="none" strike="noStrike">
                <a:solidFill>
                  <a:srgbClr val="171717"/>
                </a:solidFill>
                <a:effectLst/>
                <a:latin typeface="Segoe UI" panose="020B0502040204020203" pitchFamily="34" charset="0"/>
                <a:hlinkClick r:id="rId5"/>
              </a:rPr>
              <a:t>Saved views</a:t>
            </a:r>
            <a:r>
              <a:rPr lang="en-US" b="0" i="0">
                <a:solidFill>
                  <a:srgbClr val="171717"/>
                </a:solidFill>
                <a:effectLst/>
                <a:latin typeface="Segoe UI" panose="020B0502040204020203" pitchFamily="34" charset="0"/>
              </a:rPr>
              <a:t> feature is turned on.</a:t>
            </a:r>
          </a:p>
          <a:p>
            <a:pPr algn="l">
              <a:buFont typeface="Arial" panose="020B0604020202020204" pitchFamily="34" charset="0"/>
              <a:buChar char="•"/>
            </a:pPr>
            <a:r>
              <a:rPr lang="en-US" b="0" i="0">
                <a:solidFill>
                  <a:srgbClr val="171717"/>
                </a:solidFill>
                <a:effectLst/>
                <a:latin typeface="Segoe UI" panose="020B0502040204020203" pitchFamily="34" charset="0"/>
              </a:rPr>
              <a:t>Use the </a:t>
            </a:r>
            <a:r>
              <a:rPr lang="en-US" b="1" i="0">
                <a:solidFill>
                  <a:srgbClr val="171717"/>
                </a:solidFill>
                <a:effectLst/>
                <a:latin typeface="Segoe UI" panose="020B0502040204020203" pitchFamily="34" charset="0"/>
              </a:rPr>
              <a:t>Clear</a:t>
            </a:r>
            <a:r>
              <a:rPr lang="en-US" b="0" i="0">
                <a:solidFill>
                  <a:srgbClr val="171717"/>
                </a:solidFill>
                <a:effectLst/>
                <a:latin typeface="Segoe UI" panose="020B0502040204020203" pitchFamily="34" charset="0"/>
              </a:rPr>
              <a:t> tool to reset the page to its default, installed state. All personalizations on the current page will be cleared. You can't undo this action. Therefore, use this tool only if you're sure that you want to reset the page. When the </a:t>
            </a:r>
            <a:r>
              <a:rPr lang="en-US" b="1" i="0">
                <a:solidFill>
                  <a:srgbClr val="171717"/>
                </a:solidFill>
                <a:effectLst/>
                <a:latin typeface="Segoe UI" panose="020B0502040204020203" pitchFamily="34" charset="0"/>
              </a:rPr>
              <a:t>Saved views</a:t>
            </a:r>
            <a:r>
              <a:rPr lang="en-US" b="0" i="0">
                <a:solidFill>
                  <a:srgbClr val="171717"/>
                </a:solidFill>
                <a:effectLst/>
                <a:latin typeface="Segoe UI" panose="020B0502040204020203" pitchFamily="34" charset="0"/>
              </a:rPr>
              <a:t> feature is turned on, this tool clears the personalizations for the current view.</a:t>
            </a:r>
          </a:p>
          <a:p>
            <a:pPr algn="l">
              <a:buFont typeface="Arial" panose="020B0604020202020204" pitchFamily="34" charset="0"/>
              <a:buChar char="•"/>
            </a:pPr>
            <a:r>
              <a:rPr lang="en-US" b="0" i="0">
                <a:solidFill>
                  <a:srgbClr val="171717"/>
                </a:solidFill>
                <a:effectLst/>
                <a:latin typeface="Segoe UI" panose="020B0502040204020203" pitchFamily="34" charset="0"/>
              </a:rPr>
              <a:t>Use the </a:t>
            </a:r>
            <a:r>
              <a:rPr lang="en-US" b="1" i="0">
                <a:solidFill>
                  <a:srgbClr val="171717"/>
                </a:solidFill>
                <a:effectLst/>
                <a:latin typeface="Segoe UI" panose="020B0502040204020203" pitchFamily="34" charset="0"/>
              </a:rPr>
              <a:t>Import</a:t>
            </a:r>
            <a:r>
              <a:rPr lang="en-US" b="0" i="0">
                <a:solidFill>
                  <a:srgbClr val="171717"/>
                </a:solidFill>
                <a:effectLst/>
                <a:latin typeface="Segoe UI" panose="020B0502040204020203" pitchFamily="34" charset="0"/>
              </a:rPr>
              <a:t> tool to load a personalization from a file that you or someone else previously created.</a:t>
            </a:r>
          </a:p>
          <a:p>
            <a:pPr marL="742950" lvl="1" indent="-285750" algn="l">
              <a:buFont typeface="Arial" panose="020B0604020202020204" pitchFamily="34" charset="0"/>
              <a:buChar char="•"/>
            </a:pPr>
            <a:r>
              <a:rPr lang="en-US" b="0" i="0">
                <a:solidFill>
                  <a:srgbClr val="171717"/>
                </a:solidFill>
                <a:effectLst/>
                <a:latin typeface="Segoe UI" panose="020B0502040204020203" pitchFamily="34" charset="0"/>
              </a:rPr>
              <a:t>When the </a:t>
            </a:r>
            <a:r>
              <a:rPr lang="en-US" b="1" i="0">
                <a:solidFill>
                  <a:srgbClr val="171717"/>
                </a:solidFill>
                <a:effectLst/>
                <a:latin typeface="Segoe UI" panose="020B0502040204020203" pitchFamily="34" charset="0"/>
              </a:rPr>
              <a:t>Saved views</a:t>
            </a:r>
            <a:r>
              <a:rPr lang="en-US" b="0" i="0">
                <a:solidFill>
                  <a:srgbClr val="171717"/>
                </a:solidFill>
                <a:effectLst/>
                <a:latin typeface="Segoe UI" panose="020B0502040204020203" pitchFamily="34" charset="0"/>
              </a:rPr>
              <a:t> feature is turned off, you can choose whether to add or replace your existing personalizations with the personalizations that are being imported for the page. You can't undo this action. Therefore, after you import personalizations, you must manually clear or undo any changes that you don't want.</a:t>
            </a:r>
          </a:p>
          <a:p>
            <a:pPr marL="742950" lvl="1" indent="-285750" algn="l">
              <a:buFont typeface="Arial" panose="020B0604020202020204" pitchFamily="34" charset="0"/>
              <a:buChar char="•"/>
            </a:pPr>
            <a:r>
              <a:rPr lang="en-US" b="0" i="0">
                <a:solidFill>
                  <a:srgbClr val="171717"/>
                </a:solidFill>
                <a:effectLst/>
                <a:latin typeface="Segoe UI" panose="020B0502040204020203" pitchFamily="34" charset="0"/>
              </a:rPr>
              <a:t>When the </a:t>
            </a:r>
            <a:r>
              <a:rPr lang="en-US" b="1" i="0">
                <a:solidFill>
                  <a:srgbClr val="171717"/>
                </a:solidFill>
                <a:effectLst/>
                <a:latin typeface="Segoe UI" panose="020B0502040204020203" pitchFamily="34" charset="0"/>
              </a:rPr>
              <a:t>Saved views</a:t>
            </a:r>
            <a:r>
              <a:rPr lang="en-US" b="0" i="0">
                <a:solidFill>
                  <a:srgbClr val="171717"/>
                </a:solidFill>
                <a:effectLst/>
                <a:latin typeface="Segoe UI" panose="020B0502040204020203" pitchFamily="34" charset="0"/>
              </a:rPr>
              <a:t> feature is turned on, the imported personalizations will become a view on the page. If the view already exists, you will have the option to skip the import, replace the current view that has the same name, or rename the imported view.</a:t>
            </a:r>
          </a:p>
          <a:p>
            <a:pPr algn="l">
              <a:buFont typeface="Arial" panose="020B0604020202020204" pitchFamily="34" charset="0"/>
              <a:buChar char="•"/>
            </a:pPr>
            <a:r>
              <a:rPr lang="en-US" b="0" i="0">
                <a:solidFill>
                  <a:srgbClr val="171717"/>
                </a:solidFill>
                <a:effectLst/>
                <a:latin typeface="Segoe UI" panose="020B0502040204020203" pitchFamily="34" charset="0"/>
              </a:rPr>
              <a:t>Use the </a:t>
            </a:r>
            <a:r>
              <a:rPr lang="en-US" b="1" i="0">
                <a:solidFill>
                  <a:srgbClr val="171717"/>
                </a:solidFill>
                <a:effectLst/>
                <a:latin typeface="Segoe UI" panose="020B0502040204020203" pitchFamily="34" charset="0"/>
              </a:rPr>
              <a:t>Export</a:t>
            </a:r>
            <a:r>
              <a:rPr lang="en-US" b="0" i="0">
                <a:solidFill>
                  <a:srgbClr val="171717"/>
                </a:solidFill>
                <a:effectLst/>
                <a:latin typeface="Segoe UI" panose="020B0502040204020203" pitchFamily="34" charset="0"/>
              </a:rPr>
              <a:t> tool to save your personalizations for the page to a file. You can then share your personalizations with other users. Those users just have to import the file that contains your personalizations for the page. When the </a:t>
            </a:r>
            <a:r>
              <a:rPr lang="en-US" b="1" i="0">
                <a:solidFill>
                  <a:srgbClr val="171717"/>
                </a:solidFill>
                <a:effectLst/>
                <a:latin typeface="Segoe UI" panose="020B0502040204020203" pitchFamily="34" charset="0"/>
              </a:rPr>
              <a:t>Saved views</a:t>
            </a:r>
            <a:r>
              <a:rPr lang="en-US" b="0" i="0">
                <a:solidFill>
                  <a:srgbClr val="171717"/>
                </a:solidFill>
                <a:effectLst/>
                <a:latin typeface="Segoe UI" panose="020B0502040204020203" pitchFamily="34" charset="0"/>
              </a:rPr>
              <a:t> feature is turned on, this tool saves your current view to a file for sharing.</a:t>
            </a:r>
          </a:p>
          <a:p>
            <a:pPr algn="l">
              <a:buFont typeface="Arial" panose="020B0604020202020204" pitchFamily="34" charset="0"/>
              <a:buChar char="•"/>
            </a:pPr>
            <a:r>
              <a:rPr lang="en-US" b="0" i="0">
                <a:solidFill>
                  <a:srgbClr val="171717"/>
                </a:solidFill>
                <a:effectLst/>
                <a:latin typeface="Segoe UI" panose="020B0502040204020203" pitchFamily="34" charset="0"/>
              </a:rPr>
              <a:t>Select the </a:t>
            </a:r>
            <a:r>
              <a:rPr lang="en-US" b="1" i="0">
                <a:solidFill>
                  <a:srgbClr val="171717"/>
                </a:solidFill>
                <a:effectLst/>
                <a:latin typeface="Segoe UI" panose="020B0502040204020203" pitchFamily="34" charset="0"/>
              </a:rPr>
              <a:t>Close</a:t>
            </a:r>
            <a:r>
              <a:rPr lang="en-US" b="0" i="0">
                <a:solidFill>
                  <a:srgbClr val="171717"/>
                </a:solidFill>
                <a:effectLst/>
                <a:latin typeface="Segoe UI" panose="020B0502040204020203" pitchFamily="34" charset="0"/>
              </a:rPr>
              <a:t> button to close the </a:t>
            </a:r>
            <a:r>
              <a:rPr lang="en-US" b="1" i="0">
                <a:solidFill>
                  <a:srgbClr val="171717"/>
                </a:solidFill>
                <a:effectLst/>
                <a:latin typeface="Segoe UI" panose="020B0502040204020203" pitchFamily="34" charset="0"/>
              </a:rPr>
              <a:t>Personalization</a:t>
            </a:r>
            <a:r>
              <a:rPr lang="en-US" b="0" i="0">
                <a:solidFill>
                  <a:srgbClr val="171717"/>
                </a:solidFill>
                <a:effectLst/>
                <a:latin typeface="Segoe UI" panose="020B0502040204020203" pitchFamily="34" charset="0"/>
              </a:rPr>
              <a:t> toolbar and return the page to its previous interactive state.</a:t>
            </a:r>
          </a:p>
          <a:p>
            <a:pPr algn="l"/>
            <a:r>
              <a:rPr lang="en-US" b="0" i="0">
                <a:solidFill>
                  <a:srgbClr val="171717"/>
                </a:solidFill>
                <a:effectLst/>
                <a:latin typeface="Segoe UI" panose="020B0502040204020203" pitchFamily="34" charset="0"/>
              </a:rPr>
              <a:t>Traditionally, when the </a:t>
            </a:r>
            <a:r>
              <a:rPr lang="en-US" b="1" i="0">
                <a:solidFill>
                  <a:srgbClr val="171717"/>
                </a:solidFill>
                <a:effectLst/>
                <a:latin typeface="Segoe UI" panose="020B0502040204020203" pitchFamily="34" charset="0"/>
              </a:rPr>
              <a:t>Personalization</a:t>
            </a:r>
            <a:r>
              <a:rPr lang="en-US" b="0" i="0">
                <a:solidFill>
                  <a:srgbClr val="171717"/>
                </a:solidFill>
                <a:effectLst/>
                <a:latin typeface="Segoe UI" panose="020B0502040204020203" pitchFamily="34" charset="0"/>
              </a:rPr>
              <a:t> toolbar is used, your personalizations take effect as soon as you make them. However, if the </a:t>
            </a:r>
            <a:r>
              <a:rPr lang="en-US" b="0" i="0" u="none" strike="noStrike">
                <a:solidFill>
                  <a:srgbClr val="171717"/>
                </a:solidFill>
                <a:effectLst/>
                <a:latin typeface="Segoe UI" panose="020B0502040204020203" pitchFamily="34" charset="0"/>
                <a:hlinkClick r:id="rId5"/>
              </a:rPr>
              <a:t>Saved views</a:t>
            </a:r>
            <a:r>
              <a:rPr lang="en-US" b="0" i="0">
                <a:solidFill>
                  <a:srgbClr val="171717"/>
                </a:solidFill>
                <a:effectLst/>
                <a:latin typeface="Segoe UI" panose="020B0502040204020203" pitchFamily="34" charset="0"/>
              </a:rPr>
              <a:t> feature is turned on, you must explicitly save personalizations to a view that you choose.</a:t>
            </a:r>
          </a:p>
          <a:p>
            <a:pPr algn="l"/>
            <a:r>
              <a:rPr lang="en-US" b="0" i="0">
                <a:solidFill>
                  <a:srgbClr val="171717"/>
                </a:solidFill>
                <a:effectLst/>
                <a:latin typeface="Segoe UI" panose="020B0502040204020203" pitchFamily="34" charset="0"/>
              </a:rPr>
              <a:t>In some cases, when you select a tool, a padlock symbol appears next to an element. This symbol indicates that you can't modify the element properties that are related to the selected tool, because changes to those properties will prevent the page from working correctly.</a:t>
            </a:r>
          </a:p>
          <a:p>
            <a:endParaRPr lang="en-IN"/>
          </a:p>
          <a:p>
            <a:r>
              <a:rPr lang="en-IN"/>
              <a:t>https://docs.microsoft.com/en-us/dynamics365/fin-ops-core/fin-ops/get-started/personalize-user-experience#full-personalization-access-formerly-explicit-personalizations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262257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50460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Adding tiles, lists, and links to a workspace</a:t>
            </a:r>
          </a:p>
          <a:p>
            <a:pPr algn="l"/>
            <a:r>
              <a:rPr lang="en-US" b="0" i="0">
                <a:solidFill>
                  <a:srgbClr val="171717"/>
                </a:solidFill>
                <a:effectLst/>
                <a:latin typeface="Segoe UI" panose="020B0502040204020203" pitchFamily="34" charset="0"/>
              </a:rPr>
              <a:t>For some pages that include lists, the </a:t>
            </a:r>
            <a:r>
              <a:rPr lang="en-US" b="1" i="0">
                <a:solidFill>
                  <a:srgbClr val="171717"/>
                </a:solidFill>
                <a:effectLst/>
                <a:latin typeface="Segoe UI" panose="020B0502040204020203" pitchFamily="34" charset="0"/>
              </a:rPr>
              <a:t>Add to workspace</a:t>
            </a:r>
            <a:r>
              <a:rPr lang="en-US" b="0" i="0">
                <a:solidFill>
                  <a:srgbClr val="171717"/>
                </a:solidFill>
                <a:effectLst/>
                <a:latin typeface="Segoe UI" panose="020B0502040204020203" pitchFamily="34" charset="0"/>
              </a:rPr>
              <a:t> personalization feature is available in the </a:t>
            </a:r>
            <a:r>
              <a:rPr lang="en-US" b="1" i="0">
                <a:solidFill>
                  <a:srgbClr val="171717"/>
                </a:solidFill>
                <a:effectLst/>
                <a:latin typeface="Segoe UI" panose="020B0502040204020203" pitchFamily="34" charset="0"/>
              </a:rPr>
              <a:t>Personalize</a:t>
            </a:r>
            <a:r>
              <a:rPr lang="en-US" b="0" i="0">
                <a:solidFill>
                  <a:srgbClr val="171717"/>
                </a:solidFill>
                <a:effectLst/>
                <a:latin typeface="Segoe UI" panose="020B0502040204020203" pitchFamily="34" charset="0"/>
              </a:rPr>
              <a:t> group on the </a:t>
            </a:r>
            <a:r>
              <a:rPr lang="en-US" b="1" i="0">
                <a:solidFill>
                  <a:srgbClr val="171717"/>
                </a:solidFill>
                <a:effectLst/>
                <a:latin typeface="Segoe UI" panose="020B0502040204020203" pitchFamily="34" charset="0"/>
              </a:rPr>
              <a:t>Options</a:t>
            </a:r>
            <a:r>
              <a:rPr lang="en-US" b="0" i="0">
                <a:solidFill>
                  <a:srgbClr val="171717"/>
                </a:solidFill>
                <a:effectLst/>
                <a:latin typeface="Segoe UI" panose="020B0502040204020203" pitchFamily="34" charset="0"/>
              </a:rPr>
              <a:t> tab of the Action Pane. This feature lets you push relevant information from the current list to a specific workspace. The information that appears in the workspace can be based on either the whole list, or a filtered and sorted version of the list. You can also specify whether the information appears in the workspace as a list, a summary tile that can show the number of items in the list, or a link.</a:t>
            </a:r>
          </a:p>
          <a:p>
            <a:pPr algn="l"/>
            <a:r>
              <a:rPr lang="en-US" b="1" i="0">
                <a:solidFill>
                  <a:srgbClr val="171717"/>
                </a:solidFill>
                <a:effectLst/>
                <a:latin typeface="Segoe UI" panose="020B0502040204020203" pitchFamily="34" charset="0"/>
              </a:rPr>
              <a:t> Note</a:t>
            </a:r>
          </a:p>
          <a:p>
            <a:pPr algn="l"/>
            <a:r>
              <a:rPr lang="en-US" b="0" i="0">
                <a:solidFill>
                  <a:srgbClr val="171717"/>
                </a:solidFill>
                <a:effectLst/>
                <a:latin typeface="Segoe UI" panose="020B0502040204020203" pitchFamily="34" charset="0"/>
              </a:rPr>
              <a:t>If the </a:t>
            </a:r>
            <a:r>
              <a:rPr lang="en-US" b="1" i="0" u="none" strike="noStrike">
                <a:solidFill>
                  <a:srgbClr val="171717"/>
                </a:solidFill>
                <a:effectLst/>
                <a:latin typeface="Segoe UI" panose="020B0502040204020203" pitchFamily="34" charset="0"/>
                <a:hlinkClick r:id="rId3"/>
              </a:rPr>
              <a:t>Saved views</a:t>
            </a:r>
            <a:r>
              <a:rPr lang="en-US" b="0" i="0">
                <a:solidFill>
                  <a:srgbClr val="171717"/>
                </a:solidFill>
                <a:effectLst/>
                <a:latin typeface="Segoe UI" panose="020B0502040204020203" pitchFamily="34" charset="0"/>
              </a:rPr>
              <a:t> feature is turned on, the content that you push to a workspace is directly linked to a view. The view's query is used to retrieve data into the workspace, and the corresponding tile or link in the workspace opens the page to that view, so that the view's query and personalizations are applied to it. If the view is updated, the corresponding workspace elements will be adjusted to the new view definition.</a:t>
            </a:r>
          </a:p>
          <a:p>
            <a:pPr algn="l">
              <a:buFont typeface="Arial" panose="020B0604020202020204" pitchFamily="34" charset="0"/>
              <a:buChar char="•"/>
            </a:pPr>
            <a:r>
              <a:rPr lang="en-US" b="0" i="0">
                <a:solidFill>
                  <a:srgbClr val="171717"/>
                </a:solidFill>
                <a:effectLst/>
                <a:latin typeface="Segoe UI" panose="020B0502040204020203" pitchFamily="34" charset="0"/>
              </a:rPr>
              <a:t>To add a list to a workspace, first sort or filter the list on the page so that it shows the information as you want it to appear in the workspace. (If the </a:t>
            </a:r>
            <a:r>
              <a:rPr lang="en-US" b="1" i="0">
                <a:solidFill>
                  <a:srgbClr val="171717"/>
                </a:solidFill>
                <a:effectLst/>
                <a:latin typeface="Segoe UI" panose="020B0502040204020203" pitchFamily="34" charset="0"/>
              </a:rPr>
              <a:t>Saved views</a:t>
            </a:r>
            <a:r>
              <a:rPr lang="en-US" b="0" i="0">
                <a:solidFill>
                  <a:srgbClr val="171717"/>
                </a:solidFill>
                <a:effectLst/>
                <a:latin typeface="Segoe UI" panose="020B0502040204020203" pitchFamily="34" charset="0"/>
              </a:rPr>
              <a:t> feature is turned on, you can't continue until you save a view that has these conditions.) Then select </a:t>
            </a:r>
            <a:r>
              <a:rPr lang="en-US" b="1" i="0">
                <a:solidFill>
                  <a:srgbClr val="171717"/>
                </a:solidFill>
                <a:effectLst/>
                <a:latin typeface="Segoe UI" panose="020B0502040204020203" pitchFamily="34" charset="0"/>
              </a:rPr>
              <a:t>Add to workspace</a:t>
            </a:r>
            <a:r>
              <a:rPr lang="en-US" b="0" i="0">
                <a:solidFill>
                  <a:srgbClr val="171717"/>
                </a:solidFill>
                <a:effectLst/>
                <a:latin typeface="Segoe UI" panose="020B0502040204020203" pitchFamily="34" charset="0"/>
              </a:rPr>
              <a:t>. Select a workspace, and then, in the </a:t>
            </a:r>
            <a:r>
              <a:rPr lang="en-US" b="1" i="0">
                <a:solidFill>
                  <a:srgbClr val="171717"/>
                </a:solidFill>
                <a:effectLst/>
                <a:latin typeface="Segoe UI" panose="020B0502040204020203" pitchFamily="34" charset="0"/>
              </a:rPr>
              <a:t>Presentation</a:t>
            </a:r>
            <a:r>
              <a:rPr lang="en-US" b="0" i="0">
                <a:solidFill>
                  <a:srgbClr val="171717"/>
                </a:solidFill>
                <a:effectLst/>
                <a:latin typeface="Segoe UI" panose="020B0502040204020203" pitchFamily="34" charset="0"/>
              </a:rPr>
              <a:t> field, select </a:t>
            </a:r>
            <a:r>
              <a:rPr lang="en-US" b="1" i="0">
                <a:solidFill>
                  <a:srgbClr val="171717"/>
                </a:solidFill>
                <a:effectLst/>
                <a:latin typeface="Segoe UI" panose="020B0502040204020203" pitchFamily="34" charset="0"/>
              </a:rPr>
              <a:t>List</a:t>
            </a:r>
            <a:r>
              <a:rPr lang="en-US" b="0" i="0">
                <a:solidFill>
                  <a:srgbClr val="171717"/>
                </a:solidFill>
                <a:effectLst/>
                <a:latin typeface="Segoe UI" panose="020B0502040204020203" pitchFamily="34" charset="0"/>
              </a:rPr>
              <a:t>. After you select </a:t>
            </a:r>
            <a:r>
              <a:rPr lang="en-US" b="1" i="0">
                <a:solidFill>
                  <a:srgbClr val="171717"/>
                </a:solidFill>
                <a:effectLst/>
                <a:latin typeface="Segoe UI" panose="020B0502040204020203" pitchFamily="34" charset="0"/>
              </a:rPr>
              <a:t>Configure</a:t>
            </a:r>
            <a:r>
              <a:rPr lang="en-US" b="0" i="0">
                <a:solidFill>
                  <a:srgbClr val="171717"/>
                </a:solidFill>
                <a:effectLst/>
                <a:latin typeface="Segoe UI" panose="020B0502040204020203" pitchFamily="34" charset="0"/>
              </a:rPr>
              <a:t>, a dialog box appears, where you can select the columns that should appear in the list in the workspace. You can also specify the label that is used for the list in the workspace.</a:t>
            </a:r>
          </a:p>
          <a:p>
            <a:pPr algn="l">
              <a:buFont typeface="Arial" panose="020B0604020202020204" pitchFamily="34" charset="0"/>
              <a:buChar char="•"/>
            </a:pPr>
            <a:r>
              <a:rPr lang="en-US" b="0" i="0">
                <a:solidFill>
                  <a:srgbClr val="171717"/>
                </a:solidFill>
                <a:effectLst/>
                <a:latin typeface="Segoe UI" panose="020B0502040204020203" pitchFamily="34" charset="0"/>
              </a:rPr>
              <a:t>To add a tile to a workspace, first filter the list on the page so that it shows the data that should be summarized or that you want quick access to. (If the </a:t>
            </a:r>
            <a:r>
              <a:rPr lang="en-US" b="1" i="0">
                <a:solidFill>
                  <a:srgbClr val="171717"/>
                </a:solidFill>
                <a:effectLst/>
                <a:latin typeface="Segoe UI" panose="020B0502040204020203" pitchFamily="34" charset="0"/>
              </a:rPr>
              <a:t>Saved views</a:t>
            </a:r>
            <a:r>
              <a:rPr lang="en-US" b="0" i="0">
                <a:solidFill>
                  <a:srgbClr val="171717"/>
                </a:solidFill>
                <a:effectLst/>
                <a:latin typeface="Segoe UI" panose="020B0502040204020203" pitchFamily="34" charset="0"/>
              </a:rPr>
              <a:t> feature is turned on, you can't continue until you save a view that has these conditions.) Then select </a:t>
            </a:r>
            <a:r>
              <a:rPr lang="en-US" b="1" i="0">
                <a:solidFill>
                  <a:srgbClr val="171717"/>
                </a:solidFill>
                <a:effectLst/>
                <a:latin typeface="Segoe UI" panose="020B0502040204020203" pitchFamily="34" charset="0"/>
              </a:rPr>
              <a:t>Add to workspace</a:t>
            </a:r>
            <a:r>
              <a:rPr lang="en-US" b="0" i="0">
                <a:solidFill>
                  <a:srgbClr val="171717"/>
                </a:solidFill>
                <a:effectLst/>
                <a:latin typeface="Segoe UI" panose="020B0502040204020203" pitchFamily="34" charset="0"/>
              </a:rPr>
              <a:t>. Select a workspace, and then, in the </a:t>
            </a:r>
            <a:r>
              <a:rPr lang="en-US" b="1" i="0">
                <a:solidFill>
                  <a:srgbClr val="171717"/>
                </a:solidFill>
                <a:effectLst/>
                <a:latin typeface="Segoe UI" panose="020B0502040204020203" pitchFamily="34" charset="0"/>
              </a:rPr>
              <a:t>Presentation</a:t>
            </a:r>
            <a:r>
              <a:rPr lang="en-US" b="0" i="0">
                <a:solidFill>
                  <a:srgbClr val="171717"/>
                </a:solidFill>
                <a:effectLst/>
                <a:latin typeface="Segoe UI" panose="020B0502040204020203" pitchFamily="34" charset="0"/>
              </a:rPr>
              <a:t> field, select </a:t>
            </a:r>
            <a:r>
              <a:rPr lang="en-US" b="1" i="0">
                <a:solidFill>
                  <a:srgbClr val="171717"/>
                </a:solidFill>
                <a:effectLst/>
                <a:latin typeface="Segoe UI" panose="020B0502040204020203" pitchFamily="34" charset="0"/>
              </a:rPr>
              <a:t>Tile</a:t>
            </a:r>
            <a:r>
              <a:rPr lang="en-US" b="0" i="0">
                <a:solidFill>
                  <a:srgbClr val="171717"/>
                </a:solidFill>
                <a:effectLst/>
                <a:latin typeface="Segoe UI" panose="020B0502040204020203" pitchFamily="34" charset="0"/>
              </a:rPr>
              <a:t>. After you select </a:t>
            </a:r>
            <a:r>
              <a:rPr lang="en-US" b="1" i="0">
                <a:solidFill>
                  <a:srgbClr val="171717"/>
                </a:solidFill>
                <a:effectLst/>
                <a:latin typeface="Segoe UI" panose="020B0502040204020203" pitchFamily="34" charset="0"/>
              </a:rPr>
              <a:t>Configure</a:t>
            </a:r>
            <a:r>
              <a:rPr lang="en-US" b="0" i="0">
                <a:solidFill>
                  <a:srgbClr val="171717"/>
                </a:solidFill>
                <a:effectLst/>
                <a:latin typeface="Segoe UI" panose="020B0502040204020203" pitchFamily="34" charset="0"/>
              </a:rPr>
              <a:t>, a dialog box appears, where you can specify the label that should be used for the tile in the workspace. You can also specify whether the tile should show a count. After the tile is added to the workspace, you can select it to open the current page from the workspace. You can then view the filtered list that is associated with the tile.</a:t>
            </a:r>
          </a:p>
          <a:p>
            <a:pPr marL="742950" lvl="1" indent="-285750" algn="l">
              <a:buFont typeface="Arial" panose="020B0604020202020204" pitchFamily="34" charset="0"/>
              <a:buChar char="•"/>
            </a:pPr>
            <a:r>
              <a:rPr lang="en-US" b="0" i="0">
                <a:solidFill>
                  <a:srgbClr val="171717"/>
                </a:solidFill>
                <a:effectLst/>
                <a:latin typeface="Segoe UI" panose="020B0502040204020203" pitchFamily="34" charset="0"/>
              </a:rPr>
              <a:t>Starting in version 10.0.26, if the </a:t>
            </a:r>
            <a:r>
              <a:rPr lang="en-US" b="1" i="0">
                <a:solidFill>
                  <a:srgbClr val="171717"/>
                </a:solidFill>
                <a:effectLst/>
                <a:latin typeface="Segoe UI" panose="020B0502040204020203" pitchFamily="34" charset="0"/>
              </a:rPr>
              <a:t>Allow users to select and change tile sizes</a:t>
            </a:r>
            <a:r>
              <a:rPr lang="en-US" b="0" i="0">
                <a:solidFill>
                  <a:srgbClr val="171717"/>
                </a:solidFill>
                <a:effectLst/>
                <a:latin typeface="Segoe UI" panose="020B0502040204020203" pitchFamily="34" charset="0"/>
              </a:rPr>
              <a:t> feature is enabled, you can select one of four available </a:t>
            </a:r>
            <a:r>
              <a:rPr lang="en-US" b="1" i="0">
                <a:solidFill>
                  <a:srgbClr val="171717"/>
                </a:solidFill>
                <a:effectLst/>
                <a:latin typeface="Segoe UI" panose="020B0502040204020203" pitchFamily="34" charset="0"/>
              </a:rPr>
              <a:t>Tile sizes</a:t>
            </a:r>
            <a:r>
              <a:rPr lang="en-US" b="0" i="0">
                <a:solidFill>
                  <a:srgbClr val="171717"/>
                </a:solidFill>
                <a:effectLst/>
                <a:latin typeface="Segoe UI" panose="020B0502040204020203" pitchFamily="34" charset="0"/>
              </a:rPr>
              <a:t> for your new tile in the </a:t>
            </a:r>
            <a:r>
              <a:rPr lang="en-US" b="1" i="0">
                <a:solidFill>
                  <a:srgbClr val="171717"/>
                </a:solidFill>
                <a:effectLst/>
                <a:latin typeface="Segoe UI" panose="020B0502040204020203" pitchFamily="34" charset="0"/>
              </a:rPr>
              <a:t>Configure tile</a:t>
            </a:r>
            <a:r>
              <a:rPr lang="en-US" b="0" i="0">
                <a:solidFill>
                  <a:srgbClr val="171717"/>
                </a:solidFill>
                <a:effectLst/>
                <a:latin typeface="Segoe UI" panose="020B0502040204020203" pitchFamily="34" charset="0"/>
              </a:rPr>
              <a:t> dialog. This feature also allows you to adjust the tile size after it's created directly from the workspace.</a:t>
            </a:r>
          </a:p>
          <a:p>
            <a:pPr algn="l">
              <a:buFont typeface="Arial" panose="020B0604020202020204" pitchFamily="34" charset="0"/>
              <a:buChar char="•"/>
            </a:pPr>
            <a:r>
              <a:rPr lang="en-US" b="0" i="0">
                <a:solidFill>
                  <a:srgbClr val="171717"/>
                </a:solidFill>
                <a:effectLst/>
                <a:latin typeface="Segoe UI" panose="020B0502040204020203" pitchFamily="34" charset="0"/>
              </a:rPr>
              <a:t>To add a link to a workspace, first filter the list on the page so that it shows the data that you're interested in. (If the </a:t>
            </a:r>
            <a:r>
              <a:rPr lang="en-US" b="1" i="0">
                <a:solidFill>
                  <a:srgbClr val="171717"/>
                </a:solidFill>
                <a:effectLst/>
                <a:latin typeface="Segoe UI" panose="020B0502040204020203" pitchFamily="34" charset="0"/>
              </a:rPr>
              <a:t>Saved views</a:t>
            </a:r>
            <a:r>
              <a:rPr lang="en-US" b="0" i="0">
                <a:solidFill>
                  <a:srgbClr val="171717"/>
                </a:solidFill>
                <a:effectLst/>
                <a:latin typeface="Segoe UI" panose="020B0502040204020203" pitchFamily="34" charset="0"/>
              </a:rPr>
              <a:t> feature is turned on, you can't continue until you save a view that has these conditions.) Then select </a:t>
            </a:r>
            <a:r>
              <a:rPr lang="en-US" b="1" i="0">
                <a:solidFill>
                  <a:srgbClr val="171717"/>
                </a:solidFill>
                <a:effectLst/>
                <a:latin typeface="Segoe UI" panose="020B0502040204020203" pitchFamily="34" charset="0"/>
              </a:rPr>
              <a:t>Add to workspace</a:t>
            </a:r>
            <a:r>
              <a:rPr lang="en-US" b="0" i="0">
                <a:solidFill>
                  <a:srgbClr val="171717"/>
                </a:solidFill>
                <a:effectLst/>
                <a:latin typeface="Segoe UI" panose="020B0502040204020203" pitchFamily="34" charset="0"/>
              </a:rPr>
              <a:t>. Select a workspace, and then, in the </a:t>
            </a:r>
            <a:r>
              <a:rPr lang="en-US" b="1" i="0">
                <a:solidFill>
                  <a:srgbClr val="171717"/>
                </a:solidFill>
                <a:effectLst/>
                <a:latin typeface="Segoe UI" panose="020B0502040204020203" pitchFamily="34" charset="0"/>
              </a:rPr>
              <a:t>Presentation</a:t>
            </a:r>
            <a:r>
              <a:rPr lang="en-US" b="0" i="0">
                <a:solidFill>
                  <a:srgbClr val="171717"/>
                </a:solidFill>
                <a:effectLst/>
                <a:latin typeface="Segoe UI" panose="020B0502040204020203" pitchFamily="34" charset="0"/>
              </a:rPr>
              <a:t> field, select </a:t>
            </a:r>
            <a:r>
              <a:rPr lang="en-US" b="1" i="0">
                <a:solidFill>
                  <a:srgbClr val="171717"/>
                </a:solidFill>
                <a:effectLst/>
                <a:latin typeface="Segoe UI" panose="020B0502040204020203" pitchFamily="34" charset="0"/>
              </a:rPr>
              <a:t>Link</a:t>
            </a:r>
            <a:r>
              <a:rPr lang="en-US" b="0" i="0">
                <a:solidFill>
                  <a:srgbClr val="171717"/>
                </a:solidFill>
                <a:effectLst/>
                <a:latin typeface="Segoe UI" panose="020B0502040204020203" pitchFamily="34" charset="0"/>
              </a:rPr>
              <a:t>. After you select </a:t>
            </a:r>
            <a:r>
              <a:rPr lang="en-US" b="1" i="0">
                <a:solidFill>
                  <a:srgbClr val="171717"/>
                </a:solidFill>
                <a:effectLst/>
                <a:latin typeface="Segoe UI" panose="020B0502040204020203" pitchFamily="34" charset="0"/>
              </a:rPr>
              <a:t>Configure</a:t>
            </a:r>
            <a:r>
              <a:rPr lang="en-US" b="0" i="0">
                <a:solidFill>
                  <a:srgbClr val="171717"/>
                </a:solidFill>
                <a:effectLst/>
                <a:latin typeface="Segoe UI" panose="020B0502040204020203" pitchFamily="34" charset="0"/>
              </a:rPr>
              <a:t>, a dialog box appears, where you can specify the label that should be used for the link. You can also optionally specify a label for the section where this link can be placed. If that section doesn't exist, a new section will be created.</a:t>
            </a:r>
          </a:p>
          <a:p>
            <a:pPr algn="l"/>
            <a:r>
              <a:rPr lang="en-US" b="1" i="0">
                <a:solidFill>
                  <a:srgbClr val="171717"/>
                </a:solidFill>
                <a:effectLst/>
                <a:latin typeface="Segoe UI" panose="020B0502040204020203" pitchFamily="34" charset="0"/>
              </a:rPr>
              <a:t> Note</a:t>
            </a:r>
          </a:p>
          <a:p>
            <a:pPr algn="l"/>
            <a:r>
              <a:rPr lang="en-US" b="0" i="0">
                <a:solidFill>
                  <a:srgbClr val="171717"/>
                </a:solidFill>
                <a:effectLst/>
                <a:latin typeface="Segoe UI" panose="020B0502040204020203" pitchFamily="34" charset="0"/>
              </a:rPr>
              <a:t>As of version 10.0.25, when you configure your list, tile, or link, you might also have to select the workspace views that you want to add the element to if the </a:t>
            </a:r>
            <a:r>
              <a:rPr lang="en-US" b="1" i="0">
                <a:solidFill>
                  <a:srgbClr val="171717"/>
                </a:solidFill>
                <a:effectLst/>
                <a:latin typeface="Segoe UI" panose="020B0502040204020203" pitchFamily="34" charset="0"/>
              </a:rPr>
              <a:t>(Preview) Saved views support for workspaces</a:t>
            </a:r>
            <a:r>
              <a:rPr lang="en-US" b="0" i="0">
                <a:solidFill>
                  <a:srgbClr val="171717"/>
                </a:solidFill>
                <a:effectLst/>
                <a:latin typeface="Segoe UI" panose="020B0502040204020203" pitchFamily="34" charset="0"/>
              </a:rPr>
              <a:t> feature is enabled. The available workspace views will appear in the </a:t>
            </a:r>
            <a:r>
              <a:rPr lang="en-US" b="1" i="0">
                <a:solidFill>
                  <a:srgbClr val="171717"/>
                </a:solidFill>
                <a:effectLst/>
                <a:latin typeface="Segoe UI" panose="020B0502040204020203" pitchFamily="34" charset="0"/>
              </a:rPr>
              <a:t>Workspace options</a:t>
            </a:r>
            <a:r>
              <a:rPr lang="en-US" b="0" i="0">
                <a:solidFill>
                  <a:srgbClr val="171717"/>
                </a:solidFill>
                <a:effectLst/>
                <a:latin typeface="Segoe UI" panose="020B0502040204020203" pitchFamily="34" charset="0"/>
              </a:rPr>
              <a:t> section of each </a:t>
            </a:r>
            <a:r>
              <a:rPr lang="en-US" b="1" i="0">
                <a:solidFill>
                  <a:srgbClr val="171717"/>
                </a:solidFill>
                <a:effectLst/>
                <a:latin typeface="Segoe UI" panose="020B0502040204020203" pitchFamily="34" charset="0"/>
              </a:rPr>
              <a:t>Configure</a:t>
            </a:r>
            <a:r>
              <a:rPr lang="en-US" b="0" i="0">
                <a:solidFill>
                  <a:srgbClr val="171717"/>
                </a:solidFill>
                <a:effectLst/>
                <a:latin typeface="Segoe UI" panose="020B0502040204020203" pitchFamily="34" charset="0"/>
              </a:rPr>
              <a:t> dialog box.</a:t>
            </a:r>
          </a:p>
          <a:p>
            <a:pPr algn="l"/>
            <a:r>
              <a:rPr lang="en-US" b="0" i="0">
                <a:solidFill>
                  <a:srgbClr val="171717"/>
                </a:solidFill>
                <a:effectLst/>
                <a:latin typeface="Segoe UI" panose="020B0502040204020203" pitchFamily="34" charset="0"/>
              </a:rPr>
              <a:t>After you've added a list, tile, or link to a workspace, you can open that workspace and rearrange the elements in it as you want.</a:t>
            </a:r>
          </a:p>
          <a:p>
            <a:pPr algn="l"/>
            <a:r>
              <a:rPr lang="en-US" b="1" i="0">
                <a:solidFill>
                  <a:srgbClr val="171717"/>
                </a:solidFill>
                <a:effectLst/>
                <a:latin typeface="Segoe UI" panose="020B0502040204020203" pitchFamily="34" charset="0"/>
              </a:rPr>
              <a:t>Adding a summary from a workspace to a dashboard</a:t>
            </a:r>
          </a:p>
          <a:p>
            <a:pPr algn="l"/>
            <a:r>
              <a:rPr lang="en-US" b="0" i="0">
                <a:solidFill>
                  <a:srgbClr val="171717"/>
                </a:solidFill>
                <a:effectLst/>
                <a:latin typeface="Segoe UI" panose="020B0502040204020203" pitchFamily="34" charset="0"/>
              </a:rPr>
              <a:t>Some workspaces contain count tiles (that is, tiles that have numbers on them), and you might want those tiles to appear on your dashboard too. In a workspace, right-click a count tile, select </a:t>
            </a:r>
            <a:r>
              <a:rPr lang="en-US" b="1" i="0">
                <a:solidFill>
                  <a:srgbClr val="171717"/>
                </a:solidFill>
                <a:effectLst/>
                <a:latin typeface="Segoe UI" panose="020B0502040204020203" pitchFamily="34" charset="0"/>
              </a:rPr>
              <a:t>Personalize</a:t>
            </a:r>
            <a:r>
              <a:rPr lang="en-US" b="0" i="0">
                <a:solidFill>
                  <a:srgbClr val="171717"/>
                </a:solidFill>
                <a:effectLst/>
                <a:latin typeface="Segoe UI" panose="020B0502040204020203" pitchFamily="34" charset="0"/>
              </a:rPr>
              <a:t>, and then, in the tile's property window, select </a:t>
            </a:r>
            <a:r>
              <a:rPr lang="en-US" b="1" i="0">
                <a:solidFill>
                  <a:srgbClr val="171717"/>
                </a:solidFill>
                <a:effectLst/>
                <a:latin typeface="Segoe UI" panose="020B0502040204020203" pitchFamily="34" charset="0"/>
              </a:rPr>
              <a:t>Pin to dashboard</a:t>
            </a:r>
            <a:r>
              <a:rPr lang="en-US" b="0" i="0">
                <a:solidFill>
                  <a:srgbClr val="171717"/>
                </a:solidFill>
                <a:effectLst/>
                <a:latin typeface="Segoe UI" panose="020B0502040204020203" pitchFamily="34" charset="0"/>
              </a:rPr>
              <a:t>. The next time that you open and Refresh the dashboard, the count will appear below the navigation tile for that workspace. You can select that count to go directly to the data that it represents.</a:t>
            </a:r>
          </a:p>
          <a:p>
            <a:pPr algn="l"/>
            <a:r>
              <a:rPr lang="en-US" b="1" i="0">
                <a:solidFill>
                  <a:srgbClr val="171717"/>
                </a:solidFill>
                <a:effectLst/>
                <a:latin typeface="Segoe UI" panose="020B0502040204020203" pitchFamily="34" charset="0"/>
              </a:rPr>
              <a:t>Changing the size of a tile</a:t>
            </a:r>
          </a:p>
          <a:p>
            <a:pPr algn="l"/>
            <a:r>
              <a:rPr lang="en-US" b="0" i="0">
                <a:solidFill>
                  <a:srgbClr val="171717"/>
                </a:solidFill>
                <a:effectLst/>
                <a:latin typeface="Segoe UI" panose="020B0502040204020203" pitchFamily="34" charset="0"/>
              </a:rPr>
              <a:t>Starting in version 10.0.26, the </a:t>
            </a:r>
            <a:r>
              <a:rPr lang="en-US" b="1" i="0">
                <a:solidFill>
                  <a:srgbClr val="171717"/>
                </a:solidFill>
                <a:effectLst/>
                <a:latin typeface="Segoe UI" panose="020B0502040204020203" pitchFamily="34" charset="0"/>
              </a:rPr>
              <a:t>Allow users to select and change tile sizes</a:t>
            </a:r>
            <a:r>
              <a:rPr lang="en-US" b="0" i="0">
                <a:solidFill>
                  <a:srgbClr val="171717"/>
                </a:solidFill>
                <a:effectLst/>
                <a:latin typeface="Segoe UI" panose="020B0502040204020203" pitchFamily="34" charset="0"/>
              </a:rPr>
              <a:t> feature allows users to modify the size of any non-KPI tile via personalization. In a workspace, right-click a tile, and then select </a:t>
            </a:r>
            <a:r>
              <a:rPr lang="en-US" b="1" i="0">
                <a:solidFill>
                  <a:srgbClr val="171717"/>
                </a:solidFill>
                <a:effectLst/>
                <a:latin typeface="Segoe UI" panose="020B0502040204020203" pitchFamily="34" charset="0"/>
              </a:rPr>
              <a:t>Personalize</a:t>
            </a:r>
            <a:r>
              <a:rPr lang="en-US" b="0" i="0">
                <a:solidFill>
                  <a:srgbClr val="171717"/>
                </a:solidFill>
                <a:effectLst/>
                <a:latin typeface="Segoe UI" panose="020B0502040204020203" pitchFamily="34" charset="0"/>
              </a:rPr>
              <a:t>. In the tile's property window, select the desired size from the </a:t>
            </a:r>
            <a:r>
              <a:rPr lang="en-US" b="1" i="0">
                <a:solidFill>
                  <a:srgbClr val="171717"/>
                </a:solidFill>
                <a:effectLst/>
                <a:latin typeface="Segoe UI" panose="020B0502040204020203" pitchFamily="34" charset="0"/>
              </a:rPr>
              <a:t>Tile size</a:t>
            </a:r>
            <a:r>
              <a:rPr lang="en-US" b="0" i="0">
                <a:solidFill>
                  <a:srgbClr val="171717"/>
                </a:solidFill>
                <a:effectLst/>
                <a:latin typeface="Segoe UI" panose="020B0502040204020203" pitchFamily="34" charset="0"/>
              </a:rPr>
              <a:t> options. The tile size will adjust immediately. If the </a:t>
            </a:r>
            <a:r>
              <a:rPr lang="en-US" b="1" i="0">
                <a:solidFill>
                  <a:srgbClr val="171717"/>
                </a:solidFill>
                <a:effectLst/>
                <a:latin typeface="Segoe UI" panose="020B0502040204020203" pitchFamily="34" charset="0"/>
              </a:rPr>
              <a:t>(Preview) Saved views support for workspaces</a:t>
            </a:r>
            <a:r>
              <a:rPr lang="en-US" b="0" i="0">
                <a:solidFill>
                  <a:srgbClr val="171717"/>
                </a:solidFill>
                <a:effectLst/>
                <a:latin typeface="Segoe UI" panose="020B0502040204020203" pitchFamily="34" charset="0"/>
              </a:rPr>
              <a:t> feature is enabled, you can save this personalization to a workspace view.</a:t>
            </a:r>
          </a:p>
          <a:p>
            <a:pPr algn="l"/>
            <a:r>
              <a:rPr lang="en-US" b="1" i="0">
                <a:solidFill>
                  <a:srgbClr val="171717"/>
                </a:solidFill>
                <a:effectLst/>
                <a:latin typeface="Segoe UI" panose="020B0502040204020203" pitchFamily="34" charset="0"/>
              </a:rPr>
              <a:t>Personalizing your dashboard</a:t>
            </a:r>
          </a:p>
          <a:p>
            <a:pPr algn="l"/>
            <a:r>
              <a:rPr lang="en-US" b="0" i="0">
                <a:solidFill>
                  <a:srgbClr val="171717"/>
                </a:solidFill>
                <a:effectLst/>
                <a:latin typeface="Segoe UI" panose="020B0502040204020203" pitchFamily="34" charset="0"/>
              </a:rPr>
              <a:t>The dashboard is often the first page that you see when you open the app. It can be personalized like any other page in the system, by using the same mechanisms that are described earlier in this article.</a:t>
            </a:r>
          </a:p>
          <a:p>
            <a:pPr algn="l"/>
            <a:r>
              <a:rPr lang="en-US" b="1" i="0">
                <a:solidFill>
                  <a:srgbClr val="171717"/>
                </a:solidFill>
                <a:effectLst/>
                <a:latin typeface="Segoe UI" panose="020B0502040204020203" pitchFamily="34" charset="0"/>
              </a:rPr>
              <a:t> Warning</a:t>
            </a:r>
          </a:p>
          <a:p>
            <a:pPr algn="l"/>
            <a:r>
              <a:rPr lang="en-US" b="0" i="0">
                <a:solidFill>
                  <a:srgbClr val="171717"/>
                </a:solidFill>
                <a:effectLst/>
                <a:latin typeface="Segoe UI" panose="020B0502040204020203" pitchFamily="34" charset="0"/>
              </a:rPr>
              <a:t>Currently, when you hide content on the dashboard, it's important that you directly target a tile, not the space around it. If you hide the group around a tile, there could be unexpected results if more tiles are added later, or if the system is switched to a different language.</a:t>
            </a:r>
          </a:p>
          <a:p>
            <a:pPr algn="l"/>
            <a:r>
              <a:rPr lang="en-US" b="0" i="0">
                <a:solidFill>
                  <a:srgbClr val="171717"/>
                </a:solidFill>
                <a:effectLst/>
                <a:latin typeface="Segoe UI" panose="020B0502040204020203" pitchFamily="34" charset="0"/>
              </a:rPr>
              <a:t>One unique personalization capability that is available on the dashboard is the ability to add tiles.</a:t>
            </a:r>
          </a:p>
          <a:p>
            <a:pPr algn="l">
              <a:buFont typeface="Arial" panose="020B0604020202020204" pitchFamily="34" charset="0"/>
              <a:buChar char="•"/>
            </a:pPr>
            <a:r>
              <a:rPr lang="en-US" b="0" i="0">
                <a:solidFill>
                  <a:srgbClr val="171717"/>
                </a:solidFill>
                <a:effectLst/>
                <a:latin typeface="Segoe UI" panose="020B0502040204020203" pitchFamily="34" charset="0"/>
              </a:rPr>
              <a:t>If the </a:t>
            </a:r>
            <a:r>
              <a:rPr lang="en-US" b="1" i="0">
                <a:solidFill>
                  <a:srgbClr val="171717"/>
                </a:solidFill>
                <a:effectLst/>
                <a:latin typeface="Segoe UI" panose="020B0502040204020203" pitchFamily="34" charset="0"/>
              </a:rPr>
              <a:t>Full-page apps</a:t>
            </a:r>
            <a:r>
              <a:rPr lang="en-US" b="0" i="0">
                <a:solidFill>
                  <a:srgbClr val="171717"/>
                </a:solidFill>
                <a:effectLst/>
                <a:latin typeface="Segoe UI" panose="020B0502040204020203" pitchFamily="34" charset="0"/>
              </a:rPr>
              <a:t> feature is turned off, you add a new tile by right-clicking an element on the dashboard and then selecting </a:t>
            </a:r>
            <a:r>
              <a:rPr lang="en-US" b="1" i="0">
                <a:solidFill>
                  <a:srgbClr val="171717"/>
                </a:solidFill>
                <a:effectLst/>
                <a:latin typeface="Segoe UI" panose="020B0502040204020203" pitchFamily="34" charset="0"/>
              </a:rPr>
              <a:t>Add a workspace</a:t>
            </a:r>
            <a:r>
              <a:rPr lang="en-US" b="0" i="0">
                <a:solidFill>
                  <a:srgbClr val="171717"/>
                </a:solidFill>
                <a:effectLst/>
                <a:latin typeface="Segoe UI" panose="020B0502040204020203" pitchFamily="34" charset="0"/>
              </a:rPr>
              <a:t>. A new workspace tile is created at the bottom of the dashboard. You can rename this new workspace tile as you want. You can also add lists, tiles, and links to the workspace, as described in the </a:t>
            </a:r>
            <a:r>
              <a:rPr lang="en-US" b="0" i="0" u="none" strike="noStrike">
                <a:solidFill>
                  <a:srgbClr val="171717"/>
                </a:solidFill>
                <a:effectLst/>
                <a:latin typeface="Segoe UI" panose="020B0502040204020203" pitchFamily="34" charset="0"/>
                <a:hlinkClick r:id="rId4"/>
              </a:rPr>
              <a:t>Adding tiles, lists, and links to a workspace</a:t>
            </a:r>
            <a:r>
              <a:rPr lang="en-US" b="0" i="0">
                <a:solidFill>
                  <a:srgbClr val="171717"/>
                </a:solidFill>
                <a:effectLst/>
                <a:latin typeface="Segoe UI" panose="020B0502040204020203" pitchFamily="34" charset="0"/>
              </a:rPr>
              <a:t> section of this article.</a:t>
            </a:r>
          </a:p>
          <a:p>
            <a:pPr algn="l">
              <a:buFont typeface="Arial" panose="020B0604020202020204" pitchFamily="34" charset="0"/>
              <a:buChar char="•"/>
            </a:pPr>
            <a:r>
              <a:rPr lang="en-US" b="0" i="0">
                <a:solidFill>
                  <a:srgbClr val="171717"/>
                </a:solidFill>
                <a:effectLst/>
                <a:latin typeface="Segoe UI" panose="020B0502040204020203" pitchFamily="34" charset="0"/>
              </a:rPr>
              <a:t>If the </a:t>
            </a:r>
            <a:r>
              <a:rPr lang="en-US" b="1" i="0">
                <a:solidFill>
                  <a:srgbClr val="171717"/>
                </a:solidFill>
                <a:effectLst/>
                <a:latin typeface="Segoe UI" panose="020B0502040204020203" pitchFamily="34" charset="0"/>
              </a:rPr>
              <a:t>Full-page apps</a:t>
            </a:r>
            <a:r>
              <a:rPr lang="en-US" b="0" i="0">
                <a:solidFill>
                  <a:srgbClr val="171717"/>
                </a:solidFill>
                <a:effectLst/>
                <a:latin typeface="Segoe UI" panose="020B0502040204020203" pitchFamily="34" charset="0"/>
              </a:rPr>
              <a:t> feature is turned on, you add a new tile by right-clicking an element on the dashboard and then selecting </a:t>
            </a:r>
            <a:r>
              <a:rPr lang="en-US" b="1" i="0">
                <a:solidFill>
                  <a:srgbClr val="171717"/>
                </a:solidFill>
                <a:effectLst/>
                <a:latin typeface="Segoe UI" panose="020B0502040204020203" pitchFamily="34" charset="0"/>
              </a:rPr>
              <a:t>Add an app</a:t>
            </a:r>
            <a:r>
              <a:rPr lang="en-US" b="0" i="0">
                <a:solidFill>
                  <a:srgbClr val="171717"/>
                </a:solidFill>
                <a:effectLst/>
                <a:latin typeface="Segoe UI" panose="020B0502040204020203" pitchFamily="34" charset="0"/>
              </a:rPr>
              <a:t>. In the dialog box, select whether you want to add a tile for a new workspace or a tile that has content from Power Apps or a website. Then follow the steps to configure the option that you selected. A new tile is created at the bottom of the dashboard. For more information about how to add, edit, delete, and share these embedded apps, see </a:t>
            </a:r>
            <a:r>
              <a:rPr lang="en-US" b="0" i="0" u="none" strike="noStrike">
                <a:solidFill>
                  <a:srgbClr val="171717"/>
                </a:solidFill>
                <a:effectLst/>
                <a:latin typeface="Segoe UI" panose="020B0502040204020203" pitchFamily="34" charset="0"/>
                <a:hlinkClick r:id="rId5"/>
              </a:rPr>
              <a:t>Embed canvas apps from Power Apps</a:t>
            </a:r>
            <a:r>
              <a:rPr lang="en-US" b="0" i="0">
                <a:solidFill>
                  <a:srgbClr val="171717"/>
                </a:solidFill>
                <a:effectLst/>
                <a:latin typeface="Segoe UI" panose="020B0502040204020203" pitchFamily="34" charset="0"/>
              </a:rPr>
              <a:t> and </a:t>
            </a:r>
            <a:r>
              <a:rPr lang="en-US" b="0" i="0" u="none" strike="noStrike">
                <a:solidFill>
                  <a:srgbClr val="171717"/>
                </a:solidFill>
                <a:effectLst/>
                <a:latin typeface="Segoe UI" panose="020B0502040204020203" pitchFamily="34" charset="0"/>
                <a:hlinkClick r:id="rId6"/>
              </a:rPr>
              <a:t>Embed third-party apps</a:t>
            </a:r>
            <a:r>
              <a:rPr lang="en-US" b="0" i="0">
                <a:solidFill>
                  <a:srgbClr val="171717"/>
                </a:solidFill>
                <a:effectLst/>
                <a:latin typeface="Segoe UI" panose="020B0502040204020203" pitchFamily="34" charset="0"/>
              </a:rPr>
              <a:t>.</a:t>
            </a:r>
          </a:p>
          <a:p>
            <a:endParaRPr lang="en-IN"/>
          </a:p>
          <a:p>
            <a:r>
              <a:rPr lang="en-IN"/>
              <a:t>https://docs.microsoft.com/en-us/dynamics365/fin-ops-core/fin-ops/get-started/personalize-user-experience#full-personalization-access-formerly-explicit-personalizations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73520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Administration of personalizations</a:t>
            </a:r>
          </a:p>
          <a:p>
            <a:pPr algn="l"/>
            <a:r>
              <a:rPr lang="en-US" b="0" i="0">
                <a:solidFill>
                  <a:srgbClr val="171717"/>
                </a:solidFill>
                <a:effectLst/>
                <a:latin typeface="Segoe UI" panose="020B0502040204020203" pitchFamily="34" charset="0"/>
              </a:rPr>
              <a:t>The </a:t>
            </a:r>
            <a:r>
              <a:rPr lang="en-US" b="1" i="0">
                <a:solidFill>
                  <a:srgbClr val="171717"/>
                </a:solidFill>
                <a:effectLst/>
                <a:latin typeface="Segoe UI" panose="020B0502040204020203" pitchFamily="34" charset="0"/>
              </a:rPr>
              <a:t>Personalization</a:t>
            </a:r>
            <a:r>
              <a:rPr lang="en-US" b="0" i="0">
                <a:solidFill>
                  <a:srgbClr val="171717"/>
                </a:solidFill>
                <a:effectLst/>
                <a:latin typeface="Segoe UI" panose="020B0502040204020203" pitchFamily="34" charset="0"/>
              </a:rPr>
              <a:t> page is the central hub for managing personalizations at an organizational level. The content and capabilities on this page depend on whether the </a:t>
            </a:r>
            <a:r>
              <a:rPr lang="en-US" b="1" i="0">
                <a:solidFill>
                  <a:srgbClr val="171717"/>
                </a:solidFill>
                <a:effectLst/>
                <a:latin typeface="Segoe UI" panose="020B0502040204020203" pitchFamily="34" charset="0"/>
              </a:rPr>
              <a:t>Saved views</a:t>
            </a:r>
            <a:r>
              <a:rPr lang="en-US" b="0" i="0">
                <a:solidFill>
                  <a:srgbClr val="171717"/>
                </a:solidFill>
                <a:effectLst/>
                <a:latin typeface="Segoe UI" panose="020B0502040204020203" pitchFamily="34" charset="0"/>
              </a:rPr>
              <a:t> feature has been turned on.</a:t>
            </a:r>
          </a:p>
          <a:p>
            <a:pPr algn="l"/>
            <a:r>
              <a:rPr lang="en-US" b="0" i="0">
                <a:solidFill>
                  <a:srgbClr val="171717"/>
                </a:solidFill>
                <a:effectLst/>
                <a:latin typeface="Segoe UI" panose="020B0502040204020203" pitchFamily="34" charset="0"/>
              </a:rPr>
              <a:t>For customers who have turned on the </a:t>
            </a:r>
            <a:r>
              <a:rPr lang="en-US" b="1" i="0">
                <a:solidFill>
                  <a:srgbClr val="171717"/>
                </a:solidFill>
                <a:effectLst/>
                <a:latin typeface="Segoe UI" panose="020B0502040204020203" pitchFamily="34" charset="0"/>
              </a:rPr>
              <a:t>Saved views</a:t>
            </a:r>
            <a:r>
              <a:rPr lang="en-US" b="0" i="0">
                <a:solidFill>
                  <a:srgbClr val="171717"/>
                </a:solidFill>
                <a:effectLst/>
                <a:latin typeface="Segoe UI" panose="020B0502040204020203" pitchFamily="34" charset="0"/>
              </a:rPr>
              <a:t> feature, see the "Managing views globally" section in the </a:t>
            </a:r>
            <a:r>
              <a:rPr lang="en-US" b="0" i="0" u="none" strike="noStrike">
                <a:solidFill>
                  <a:srgbClr val="171717"/>
                </a:solidFill>
                <a:effectLst/>
                <a:latin typeface="Segoe UI" panose="020B0502040204020203" pitchFamily="34" charset="0"/>
                <a:hlinkClick r:id="rId3"/>
              </a:rPr>
              <a:t>Saved views</a:t>
            </a:r>
            <a:r>
              <a:rPr lang="en-US" b="0" i="0">
                <a:solidFill>
                  <a:srgbClr val="171717"/>
                </a:solidFill>
                <a:effectLst/>
                <a:latin typeface="Segoe UI" panose="020B0502040204020203" pitchFamily="34" charset="0"/>
              </a:rPr>
              <a:t> article.</a:t>
            </a:r>
          </a:p>
          <a:p>
            <a:pPr algn="l"/>
            <a:r>
              <a:rPr lang="en-US" b="0" i="0">
                <a:solidFill>
                  <a:srgbClr val="171717"/>
                </a:solidFill>
                <a:effectLst/>
                <a:latin typeface="Segoe UI" panose="020B0502040204020203" pitchFamily="34" charset="0"/>
              </a:rPr>
              <a:t>For customers who haven't yet turned on the </a:t>
            </a:r>
            <a:r>
              <a:rPr lang="en-US" b="0" i="0" u="none" strike="noStrike">
                <a:solidFill>
                  <a:srgbClr val="171717"/>
                </a:solidFill>
                <a:effectLst/>
                <a:latin typeface="Segoe UI" panose="020B0502040204020203" pitchFamily="34" charset="0"/>
                <a:hlinkClick r:id="rId3"/>
              </a:rPr>
              <a:t>Saved views</a:t>
            </a:r>
            <a:r>
              <a:rPr lang="en-US" b="0" i="0">
                <a:solidFill>
                  <a:srgbClr val="171717"/>
                </a:solidFill>
                <a:effectLst/>
                <a:latin typeface="Segoe UI" panose="020B0502040204020203" pitchFamily="34" charset="0"/>
              </a:rPr>
              <a:t> feature, this page has four tabs:</a:t>
            </a:r>
          </a:p>
          <a:p>
            <a:pPr algn="l">
              <a:buFont typeface="Arial" panose="020B0604020202020204" pitchFamily="34" charset="0"/>
              <a:buChar char="•"/>
            </a:pPr>
            <a:r>
              <a:rPr lang="en-US" b="1" i="0">
                <a:solidFill>
                  <a:srgbClr val="171717"/>
                </a:solidFill>
                <a:effectLst/>
                <a:latin typeface="Segoe UI" panose="020B0502040204020203" pitchFamily="34" charset="0"/>
              </a:rPr>
              <a:t>Apply</a:t>
            </a:r>
            <a:r>
              <a:rPr lang="en-US" b="0" i="0">
                <a:solidFill>
                  <a:srgbClr val="171717"/>
                </a:solidFill>
                <a:effectLst/>
                <a:latin typeface="Segoe UI" panose="020B0502040204020203" pitchFamily="34" charset="0"/>
              </a:rPr>
              <a:t> – You can import or select a personalization for one or more users. To apply a personalization to one or more users, first select a role and users who have that role. Then either select an existing personalization to apply to the selected users, or import a personalization file. The personalization is validated and will be applied to all the selected users the next time that they open the selected page.</a:t>
            </a:r>
          </a:p>
          <a:p>
            <a:pPr algn="l">
              <a:buFont typeface="Arial" panose="020B0604020202020204" pitchFamily="34" charset="0"/>
              <a:buChar char="•"/>
            </a:pPr>
            <a:r>
              <a:rPr lang="en-US" b="1" i="0">
                <a:solidFill>
                  <a:srgbClr val="171717"/>
                </a:solidFill>
                <a:effectLst/>
                <a:latin typeface="Segoe UI" panose="020B0502040204020203" pitchFamily="34" charset="0"/>
              </a:rPr>
              <a:t>Clear</a:t>
            </a:r>
            <a:r>
              <a:rPr lang="en-US" b="0" i="0">
                <a:solidFill>
                  <a:srgbClr val="171717"/>
                </a:solidFill>
                <a:effectLst/>
                <a:latin typeface="Segoe UI" panose="020B0502040204020203" pitchFamily="34" charset="0"/>
              </a:rPr>
              <a:t> – You can clear all personalizations for a page or workspace for one or more users. First select a page or workspace to see a list of the users who have personalized it. Then select the users who should have personalizations for that page or workspace cleared, and select </a:t>
            </a:r>
            <a:r>
              <a:rPr lang="en-US" b="1" i="0">
                <a:solidFill>
                  <a:srgbClr val="171717"/>
                </a:solidFill>
                <a:effectLst/>
                <a:latin typeface="Segoe UI" panose="020B0502040204020203" pitchFamily="34" charset="0"/>
              </a:rPr>
              <a:t>Clear</a:t>
            </a:r>
            <a:r>
              <a:rPr lang="en-US" b="0" i="0">
                <a:solidFill>
                  <a:srgbClr val="171717"/>
                </a:solidFill>
                <a:effectLst/>
                <a:latin typeface="Segoe UI" panose="020B0502040204020203" pitchFamily="34" charset="0"/>
              </a:rPr>
              <a:t>. All personalizations that the selected users have applied to the selected page or workspace are deleted. This action can't be undone. However, if a personalization was saved for the page or workspace, that personalization can be reimported.</a:t>
            </a:r>
          </a:p>
          <a:p>
            <a:pPr algn="l">
              <a:buFont typeface="Arial" panose="020B0604020202020204" pitchFamily="34" charset="0"/>
              <a:buChar char="•"/>
            </a:pPr>
            <a:r>
              <a:rPr lang="en-US" b="1" i="0">
                <a:solidFill>
                  <a:srgbClr val="171717"/>
                </a:solidFill>
                <a:effectLst/>
                <a:latin typeface="Segoe UI" panose="020B0502040204020203" pitchFamily="34" charset="0"/>
              </a:rPr>
              <a:t>Users</a:t>
            </a:r>
            <a:r>
              <a:rPr lang="en-US" b="0" i="0">
                <a:solidFill>
                  <a:srgbClr val="171717"/>
                </a:solidFill>
                <a:effectLst/>
                <a:latin typeface="Segoe UI" panose="020B0502040204020203" pitchFamily="34" charset="0"/>
              </a:rPr>
              <a:t> – Select a user to see a list of the pages that the user has personalized. You can then turn that user's ability to use personalizations for specific pages, or for the whole system, on or off. You can also import, export, or clear a personalization for the user. In addition, you can reset feature callouts for the user. In this case, if the user previously dismissed any pop-up windows that introduce new features, they will appear again the next time that the user encounters those features.</a:t>
            </a:r>
          </a:p>
          <a:p>
            <a:pPr algn="l">
              <a:buFont typeface="Arial" panose="020B0604020202020204" pitchFamily="34" charset="0"/>
              <a:buChar char="•"/>
            </a:pPr>
            <a:r>
              <a:rPr lang="en-US" b="1" i="0">
                <a:solidFill>
                  <a:srgbClr val="171717"/>
                </a:solidFill>
                <a:effectLst/>
                <a:latin typeface="Segoe UI" panose="020B0502040204020203" pitchFamily="34" charset="0"/>
              </a:rPr>
              <a:t>System</a:t>
            </a:r>
            <a:r>
              <a:rPr lang="en-US" b="0" i="0">
                <a:solidFill>
                  <a:srgbClr val="171717"/>
                </a:solidFill>
                <a:effectLst/>
                <a:latin typeface="Segoe UI" panose="020B0502040204020203" pitchFamily="34" charset="0"/>
              </a:rPr>
              <a:t> – You can temporarily turn off personalization for all users in the system. In this case, all personalizations are deleted for all users, and all pages are reset to their default state. If you turn personalization back on later, all personalizations are reapplied. You can also permanently delete all personalizations for all users in the system. Personalizations that have been deleted can't be recovered. Therefore, before you perform this task, be sure to export any personalizations that you might want later.</a:t>
            </a:r>
          </a:p>
          <a:p>
            <a:pPr algn="l"/>
            <a:r>
              <a:rPr lang="en-US" b="1" i="0">
                <a:solidFill>
                  <a:srgbClr val="171717"/>
                </a:solidFill>
                <a:effectLst/>
                <a:latin typeface="Segoe UI" panose="020B0502040204020203" pitchFamily="34" charset="0"/>
              </a:rPr>
              <a:t>Service updates and personalization</a:t>
            </a:r>
          </a:p>
          <a:p>
            <a:pPr algn="l"/>
            <a:r>
              <a:rPr lang="en-US" b="0" i="0">
                <a:solidFill>
                  <a:srgbClr val="171717"/>
                </a:solidFill>
                <a:effectLst/>
                <a:latin typeface="Segoe UI" panose="020B0502040204020203" pitchFamily="34" charset="0"/>
              </a:rPr>
              <a:t>Personalization data does not need to be cleared or reset when moving to a new version of the product. Personalizations and saved views data will continue to work across updates. Exceptions to this would include changes to the form itself that invalidate a personalization (such as a removed control) or changes to the form's base query that changes its data source subtree so that it no longer matches the data source subtree associated with the view query.</a:t>
            </a:r>
          </a:p>
          <a:p>
            <a:endParaRPr lang="en-IN"/>
          </a:p>
          <a:p>
            <a:r>
              <a:rPr lang="en-IN"/>
              <a:t>https://docs.microsoft.com/en-us/dynamics365/fin-ops-core/fin-ops/get-started/personalize-user-experience#administration-of-personalizations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502210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What is customization?</a:t>
            </a:r>
          </a:p>
          <a:p>
            <a:pPr algn="l"/>
            <a:r>
              <a:rPr lang="en-US" b="0" i="0">
                <a:solidFill>
                  <a:srgbClr val="171717"/>
                </a:solidFill>
                <a:effectLst/>
                <a:latin typeface="Segoe UI" panose="020B0502040204020203" pitchFamily="34" charset="0"/>
              </a:rPr>
              <a:t>The term customization means that you as a functional consultant have already identified a gap in your customer’s requirements and identified a solution that needs to be created to address the gap.</a:t>
            </a:r>
          </a:p>
          <a:p>
            <a:pPr algn="l"/>
            <a:r>
              <a:rPr lang="en-US" b="0" i="0">
                <a:solidFill>
                  <a:srgbClr val="171717"/>
                </a:solidFill>
                <a:effectLst/>
                <a:latin typeface="Segoe UI" panose="020B0502040204020203" pitchFamily="34" charset="0"/>
              </a:rPr>
              <a:t>Because Finance and Operations apps has locked the code for standard functionality out-of-the-box, developers are no longer able to use the over-layering concept. This means that modifying standard code is no longer possible. However, developers on your team can use extensions to customize the standard functionality of Finance and Operations apps to address the customer’s business requirements.</a:t>
            </a:r>
          </a:p>
          <a:p>
            <a:pPr algn="l"/>
            <a:r>
              <a:rPr lang="en-US" b="0" i="0">
                <a:solidFill>
                  <a:srgbClr val="171717"/>
                </a:solidFill>
                <a:effectLst/>
                <a:latin typeface="Segoe UI" panose="020B0502040204020203" pitchFamily="34" charset="0"/>
              </a:rPr>
              <a:t>After meeting with your team members and discussing with the customer, you decide to extend the functionality of Finance and Operations apps by, perhaps, creating new entities, user interfaces, tables, and more.</a:t>
            </a:r>
          </a:p>
          <a:p>
            <a:pPr algn="l"/>
            <a:r>
              <a:rPr lang="en-US" b="0" i="0">
                <a:solidFill>
                  <a:srgbClr val="171717"/>
                </a:solidFill>
                <a:effectLst/>
                <a:latin typeface="Segoe UI" panose="020B0502040204020203" pitchFamily="34" charset="0"/>
              </a:rPr>
              <a:t>The developer team will then identify the entities that need to be extended and possibly create new entities to find a solution that address the gap.</a:t>
            </a:r>
          </a:p>
          <a:p>
            <a:pPr algn="l"/>
            <a:r>
              <a:rPr lang="en-US" b="1" i="0">
                <a:solidFill>
                  <a:srgbClr val="171717"/>
                </a:solidFill>
                <a:effectLst/>
                <a:latin typeface="Segoe UI" panose="020B0502040204020203" pitchFamily="34" charset="0"/>
              </a:rPr>
              <a:t>What is personalization?</a:t>
            </a:r>
          </a:p>
          <a:p>
            <a:pPr algn="l"/>
            <a:r>
              <a:rPr lang="en-US" b="0" i="0">
                <a:solidFill>
                  <a:srgbClr val="171717"/>
                </a:solidFill>
                <a:effectLst/>
                <a:latin typeface="Segoe UI" panose="020B0502040204020203" pitchFamily="34" charset="0"/>
              </a:rPr>
              <a:t>Changing the user interface by, for example, adding or removing fields to meet a customer’s requirements may be achieved by using the built-in Personalization feature of Finance and Operations apps.</a:t>
            </a:r>
          </a:p>
          <a:p>
            <a:pPr algn="l"/>
            <a:r>
              <a:rPr lang="en-US" b="0" i="0">
                <a:solidFill>
                  <a:srgbClr val="171717"/>
                </a:solidFill>
                <a:effectLst/>
                <a:latin typeface="Segoe UI" panose="020B0502040204020203" pitchFamily="34" charset="0"/>
              </a:rPr>
              <a:t>The main goal of personalization is to deliver content and functionality that matches a specific role, user, or group of users’ needs, without customizing Finance and Operations apps.</a:t>
            </a:r>
          </a:p>
          <a:p>
            <a:pPr algn="l"/>
            <a:r>
              <a:rPr lang="en-US" b="0" i="0">
                <a:solidFill>
                  <a:srgbClr val="171717"/>
                </a:solidFill>
                <a:effectLst/>
                <a:latin typeface="Segoe UI" panose="020B0502040204020203" pitchFamily="34" charset="0"/>
              </a:rPr>
              <a:t>Always try to avoid customization and extensions, and use personalization where possible. This is because customization and extensions can result in higher costs during implementation.</a:t>
            </a:r>
          </a:p>
          <a:p>
            <a:pPr algn="l"/>
            <a:r>
              <a:rPr lang="en-US" b="0" i="0">
                <a:solidFill>
                  <a:srgbClr val="171717"/>
                </a:solidFill>
                <a:effectLst/>
                <a:latin typeface="Segoe UI" panose="020B0502040204020203" pitchFamily="34" charset="0"/>
              </a:rPr>
              <a:t>It is important to point out that not many business users change default settings. Often, it is the manager of each department of your customer’s business that needs a specific user interface, or functionality to be imposed for their staff.</a:t>
            </a:r>
          </a:p>
          <a:p>
            <a:pPr algn="l"/>
            <a:r>
              <a:rPr lang="en-US" b="0" i="0">
                <a:solidFill>
                  <a:srgbClr val="171717"/>
                </a:solidFill>
                <a:effectLst/>
                <a:latin typeface="Segoe UI" panose="020B0502040204020203" pitchFamily="34" charset="0"/>
              </a:rPr>
              <a:t>It’s worth noting that customization and extensions, as well as personalization, require work and maintenance over time.</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Ref: https://docs.microsoft.com/en-us/learn/modules/personalize-finance-operations/2-custom-personalize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189537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Filter pane</a:t>
            </a:r>
          </a:p>
          <a:p>
            <a:pPr algn="l"/>
            <a:r>
              <a:rPr lang="en-US" b="0" i="0">
                <a:solidFill>
                  <a:srgbClr val="171717"/>
                </a:solidFill>
                <a:effectLst/>
                <a:latin typeface="Segoe UI" panose="020B0502040204020203" pitchFamily="34" charset="0"/>
              </a:rPr>
              <a:t>The Filter pane provides an easy-to-use interface for filtering full page lists. The Filter pane is an inline pane that slides in from the left side of the screen and pushes the page content to the right, so that users can see the data that they want to filter. You can open this filter mechanism by clicking the system-defined </a:t>
            </a:r>
            <a:r>
              <a:rPr lang="en-US" b="1" i="0">
                <a:solidFill>
                  <a:srgbClr val="171717"/>
                </a:solidFill>
                <a:effectLst/>
                <a:latin typeface="Segoe UI" panose="020B0502040204020203" pitchFamily="34" charset="0"/>
              </a:rPr>
              <a:t>Show filters</a:t>
            </a:r>
            <a:r>
              <a:rPr lang="en-US" b="0" i="0">
                <a:solidFill>
                  <a:srgbClr val="171717"/>
                </a:solidFill>
                <a:effectLst/>
                <a:latin typeface="Segoe UI" panose="020B0502040204020203" pitchFamily="34" charset="0"/>
              </a:rPr>
              <a:t> button on the left side of the page. After it has been opened, the Filter pane remains visible until you go to a new page, or until you close the Filter pane by using the </a:t>
            </a:r>
            <a:r>
              <a:rPr lang="en-US" b="1" i="0">
                <a:solidFill>
                  <a:srgbClr val="171717"/>
                </a:solidFill>
                <a:effectLst/>
                <a:latin typeface="Segoe UI" panose="020B0502040204020203" pitchFamily="34" charset="0"/>
              </a:rPr>
              <a:t>Hide filters</a:t>
            </a:r>
            <a:r>
              <a:rPr lang="en-US" b="0" i="0">
                <a:solidFill>
                  <a:srgbClr val="171717"/>
                </a:solidFill>
                <a:effectLst/>
                <a:latin typeface="Segoe UI" panose="020B0502040204020203" pitchFamily="34" charset="0"/>
              </a:rPr>
              <a:t> button.</a:t>
            </a:r>
            <a:br>
              <a:rPr lang="en-US" b="0" i="0">
                <a:solidFill>
                  <a:srgbClr val="171717"/>
                </a:solidFill>
                <a:effectLst/>
                <a:latin typeface="Segoe UI" panose="020B0502040204020203" pitchFamily="34" charset="0"/>
              </a:rPr>
            </a:br>
            <a:r>
              <a:rPr lang="en-US" b="1" i="0">
                <a:solidFill>
                  <a:srgbClr val="171717"/>
                </a:solidFill>
                <a:effectLst/>
                <a:latin typeface="Segoe UI" panose="020B0502040204020203" pitchFamily="34" charset="0"/>
              </a:rPr>
              <a:t>QuickFilter</a:t>
            </a:r>
          </a:p>
          <a:p>
            <a:pPr algn="l"/>
            <a:r>
              <a:rPr lang="en-US" b="0" i="0">
                <a:solidFill>
                  <a:srgbClr val="171717"/>
                </a:solidFill>
                <a:effectLst/>
                <a:latin typeface="Segoe UI" panose="020B0502040204020203" pitchFamily="34" charset="0"/>
              </a:rPr>
              <a:t>In Finance and Operations apps, the QuickFilter is a modeled control that can be associated with any grid in the system. As the user starts to type, a column selector drop-down menu appears to guide the user toward the column that the filter will be applied to. The developer can also specify the default column for the QuickFilter. If no column is specified, the default column is the first field that can be filtered in the grid.</a:t>
            </a:r>
          </a:p>
          <a:p>
            <a:pPr algn="l"/>
            <a:r>
              <a:rPr lang="en-US" b="1" i="0">
                <a:solidFill>
                  <a:srgbClr val="171717"/>
                </a:solidFill>
                <a:effectLst/>
                <a:latin typeface="Segoe UI" panose="020B0502040204020203" pitchFamily="34" charset="0"/>
              </a:rPr>
              <a:t>Grid column header filtering/sorting</a:t>
            </a:r>
          </a:p>
          <a:p>
            <a:pPr algn="l"/>
            <a:r>
              <a:rPr lang="en-US" b="0" i="0">
                <a:solidFill>
                  <a:srgbClr val="171717"/>
                </a:solidFill>
                <a:effectLst/>
                <a:latin typeface="Segoe UI" panose="020B0502040204020203" pitchFamily="34" charset="0"/>
              </a:rPr>
              <a:t>The grid filtering experience is more closely aligned with the experience in Microsoft Excel. When you click a column header (for columns that can be filtered), a drop-down menu appears, and you can use it to filter the column. The filtering experience here mimics the filtering experience in the Filter pane. Additionally, there are options to sort the grid based on the column that is currently selected.</a:t>
            </a:r>
          </a:p>
          <a:p>
            <a:pPr algn="l"/>
            <a:r>
              <a:rPr lang="en-US" b="1" i="0">
                <a:solidFill>
                  <a:srgbClr val="171717"/>
                </a:solidFill>
                <a:effectLst/>
                <a:latin typeface="Segoe UI" panose="020B0502040204020203" pitchFamily="34" charset="0"/>
              </a:rPr>
              <a:t>Advanced filter or sort</a:t>
            </a:r>
            <a:endParaRPr lang="en-US" b="1">
              <a:effectLst/>
            </a:endParaRPr>
          </a:p>
          <a:p>
            <a:pPr algn="l"/>
            <a:r>
              <a:rPr lang="en-US">
                <a:effectLst/>
              </a:rPr>
              <a:t>For most advanced filtering scenarios, the migrated </a:t>
            </a:r>
            <a:r>
              <a:rPr lang="en-US" b="1">
                <a:effectLst/>
              </a:rPr>
              <a:t>Advanced filter</a:t>
            </a:r>
            <a:r>
              <a:rPr lang="en-US">
                <a:effectLst/>
              </a:rPr>
              <a:t> form from Dynamics AX 2012 is still available.</a:t>
            </a:r>
            <a:endParaRPr lang="en-US" b="0" i="0">
              <a:solidFill>
                <a:srgbClr val="171717"/>
              </a:solidFill>
              <a:effectLst/>
              <a:latin typeface="Segoe UI" panose="020B0502040204020203" pitchFamily="34" charset="0"/>
            </a:endParaRPr>
          </a:p>
          <a:p>
            <a:pPr algn="l"/>
            <a:br>
              <a:rPr lang="en-IN"/>
            </a:br>
            <a:r>
              <a:rPr lang="en-US" b="1" i="0">
                <a:solidFill>
                  <a:srgbClr val="171717"/>
                </a:solidFill>
                <a:effectLst/>
                <a:latin typeface="Segoe UI" panose="020B0502040204020203" pitchFamily="34" charset="0"/>
              </a:rPr>
              <a:t>Wildcards</a:t>
            </a:r>
          </a:p>
          <a:p>
            <a:pPr algn="l"/>
            <a:r>
              <a:rPr lang="en-US" b="0" i="0">
                <a:solidFill>
                  <a:srgbClr val="171717"/>
                </a:solidFill>
                <a:effectLst/>
                <a:latin typeface="Segoe UI" panose="020B0502040204020203" pitchFamily="34" charset="0"/>
              </a:rPr>
              <a:t>You can use the asterisk to indicate that any value before or after this point is valid, which is great for searching for records that all start and/or have the same characters somewhere within the field.</a:t>
            </a:r>
          </a:p>
          <a:p>
            <a:pPr algn="l"/>
            <a:r>
              <a:rPr lang="en-US" b="0" i="0">
                <a:solidFill>
                  <a:srgbClr val="171717"/>
                </a:solidFill>
                <a:effectLst/>
                <a:latin typeface="Segoe UI" panose="020B0502040204020203" pitchFamily="34" charset="0"/>
              </a:rPr>
              <a:t>To read more about filtering options and filtering expressions in </a:t>
            </a:r>
            <a:r>
              <a:rPr lang="en-US" b="0" i="0" u="sng">
                <a:solidFill>
                  <a:srgbClr val="171717"/>
                </a:solidFill>
                <a:effectLst/>
                <a:latin typeface="Segoe UI" panose="020B0502040204020203" pitchFamily="34" charset="0"/>
                <a:hlinkClick r:id="rId3"/>
              </a:rPr>
              <a:t>Filtering options</a:t>
            </a:r>
            <a:r>
              <a:rPr lang="en-US" b="0" i="0">
                <a:solidFill>
                  <a:srgbClr val="171717"/>
                </a:solidFill>
                <a:effectLst/>
                <a:latin typeface="Segoe UI" panose="020B0502040204020203" pitchFamily="34" charset="0"/>
              </a:rPr>
              <a:t>.</a:t>
            </a:r>
          </a:p>
          <a:p>
            <a:pPr algn="l"/>
            <a:br>
              <a:rPr lang="en-IN"/>
            </a:br>
            <a:r>
              <a:rPr lang="en-IN"/>
              <a:t>https://docs.microsoft.com/en-us/learn/modules/navigate-finance-operations/4-filtering-techniques?ns-enrollment-type=learningpath&amp;ns-enrollment-id=learn-dynamics.get-started-with-dynamics-365-for-finance-and-operations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632769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Filter Pane</a:t>
            </a:r>
          </a:p>
          <a:p>
            <a:pPr algn="l"/>
            <a:r>
              <a:rPr lang="en-US" b="0" i="0">
                <a:solidFill>
                  <a:srgbClr val="171717"/>
                </a:solidFill>
                <a:effectLst/>
                <a:latin typeface="Segoe UI" panose="020B0502040204020203" pitchFamily="34" charset="0"/>
              </a:rPr>
              <a:t>The Filter Pane provides an easy-to-use interface for filtering full page lists. The Filter Pane is an inline pane that slides in from the left side of the screen and pushes the page content to the right, so that users can see the data that they want to filter. Users open this filter mechanism by clicking the system-defined </a:t>
            </a:r>
            <a:r>
              <a:rPr lang="en-US" b="1" i="0">
                <a:solidFill>
                  <a:srgbClr val="171717"/>
                </a:solidFill>
                <a:effectLst/>
                <a:latin typeface="Segoe UI" panose="020B0502040204020203" pitchFamily="34" charset="0"/>
              </a:rPr>
              <a:t>Show filters</a:t>
            </a:r>
            <a:r>
              <a:rPr lang="en-US" b="0" i="0">
                <a:solidFill>
                  <a:srgbClr val="171717"/>
                </a:solidFill>
                <a:effectLst/>
                <a:latin typeface="Segoe UI" panose="020B0502040204020203" pitchFamily="34" charset="0"/>
              </a:rPr>
              <a:t> button on the left side of the page. After it has been opened, the Filter Pane remains visible until the user goes to a new page, or until the user closes the Filter Pane by using the </a:t>
            </a:r>
            <a:r>
              <a:rPr lang="en-US" b="1" i="0">
                <a:solidFill>
                  <a:srgbClr val="171717"/>
                </a:solidFill>
                <a:effectLst/>
                <a:latin typeface="Segoe UI" panose="020B0502040204020203" pitchFamily="34" charset="0"/>
              </a:rPr>
              <a:t>Hide filters</a:t>
            </a:r>
            <a:r>
              <a:rPr lang="en-US" b="0" i="0">
                <a:solidFill>
                  <a:srgbClr val="171717"/>
                </a:solidFill>
                <a:effectLst/>
                <a:latin typeface="Segoe UI" panose="020B0502040204020203" pitchFamily="34" charset="0"/>
              </a:rPr>
              <a:t> button.</a:t>
            </a:r>
          </a:p>
          <a:p>
            <a:pPr algn="l"/>
            <a:r>
              <a:rPr lang="en-US" b="1" i="0">
                <a:solidFill>
                  <a:srgbClr val="171717"/>
                </a:solidFill>
                <a:effectLst/>
                <a:latin typeface="Segoe UI" panose="020B0502040204020203" pitchFamily="34" charset="0"/>
              </a:rPr>
              <a:t>When is the Filter Pane available?</a:t>
            </a:r>
          </a:p>
          <a:p>
            <a:pPr algn="l"/>
            <a:r>
              <a:rPr lang="en-US" b="0" i="0">
                <a:solidFill>
                  <a:srgbClr val="171717"/>
                </a:solidFill>
                <a:effectLst/>
                <a:latin typeface="Segoe UI" panose="020B0502040204020203" pitchFamily="34" charset="0"/>
              </a:rPr>
              <a:t>Currently, the Filter Pane is available for all forms except the following forms:</a:t>
            </a:r>
          </a:p>
          <a:p>
            <a:pPr algn="l">
              <a:buFont typeface="Arial" panose="020B0604020202020204" pitchFamily="34" charset="0"/>
              <a:buChar char="•"/>
            </a:pPr>
            <a:r>
              <a:rPr lang="en-US" b="0" i="0">
                <a:solidFill>
                  <a:srgbClr val="171717"/>
                </a:solidFill>
                <a:effectLst/>
                <a:latin typeface="Segoe UI" panose="020B0502040204020203" pitchFamily="34" charset="0"/>
              </a:rPr>
              <a:t>Drop dialogs</a:t>
            </a:r>
          </a:p>
          <a:p>
            <a:pPr algn="l">
              <a:buFont typeface="Arial" panose="020B0604020202020204" pitchFamily="34" charset="0"/>
              <a:buChar char="•"/>
            </a:pPr>
            <a:r>
              <a:rPr lang="en-US" b="0" i="0">
                <a:solidFill>
                  <a:srgbClr val="171717"/>
                </a:solidFill>
                <a:effectLst/>
                <a:latin typeface="Segoe UI" panose="020B0502040204020203" pitchFamily="34" charset="0"/>
              </a:rPr>
              <a:t>Dialogs</a:t>
            </a:r>
          </a:p>
          <a:p>
            <a:pPr algn="l">
              <a:buFont typeface="Arial" panose="020B0604020202020204" pitchFamily="34" charset="0"/>
              <a:buChar char="•"/>
            </a:pPr>
            <a:r>
              <a:rPr lang="en-US" b="0" i="0">
                <a:solidFill>
                  <a:srgbClr val="171717"/>
                </a:solidFill>
                <a:effectLst/>
                <a:latin typeface="Segoe UI" panose="020B0502040204020203" pitchFamily="34" charset="0"/>
              </a:rPr>
              <a:t>Enhanced previews</a:t>
            </a:r>
          </a:p>
          <a:p>
            <a:pPr algn="l">
              <a:buFont typeface="Arial" panose="020B0604020202020204" pitchFamily="34" charset="0"/>
              <a:buChar char="•"/>
            </a:pPr>
            <a:r>
              <a:rPr lang="en-US" b="0" i="0">
                <a:solidFill>
                  <a:srgbClr val="171717"/>
                </a:solidFill>
                <a:effectLst/>
                <a:latin typeface="Segoe UI" panose="020B0502040204020203" pitchFamily="34" charset="0"/>
              </a:rPr>
              <a:t>Lookups</a:t>
            </a:r>
          </a:p>
          <a:p>
            <a:pPr algn="l">
              <a:buFont typeface="Arial" panose="020B0604020202020204" pitchFamily="34" charset="0"/>
              <a:buChar char="•"/>
            </a:pPr>
            <a:r>
              <a:rPr lang="en-US" b="0" i="0">
                <a:solidFill>
                  <a:srgbClr val="171717"/>
                </a:solidFill>
                <a:effectLst/>
                <a:latin typeface="Segoe UI" panose="020B0502040204020203" pitchFamily="34" charset="0"/>
              </a:rPr>
              <a:t>Form parts</a:t>
            </a:r>
          </a:p>
          <a:p>
            <a:pPr algn="l">
              <a:buFont typeface="Arial" panose="020B0604020202020204" pitchFamily="34" charset="0"/>
              <a:buChar char="•"/>
            </a:pPr>
            <a:r>
              <a:rPr lang="en-US" b="0" i="0">
                <a:solidFill>
                  <a:srgbClr val="171717"/>
                </a:solidFill>
                <a:effectLst/>
                <a:latin typeface="Segoe UI" panose="020B0502040204020203" pitchFamily="34" charset="0"/>
              </a:rPr>
              <a:t>Parts</a:t>
            </a:r>
          </a:p>
          <a:p>
            <a:pPr algn="l">
              <a:buFont typeface="Arial" panose="020B0604020202020204" pitchFamily="34" charset="0"/>
              <a:buChar char="•"/>
            </a:pPr>
            <a:r>
              <a:rPr lang="en-US" b="0" i="0">
                <a:solidFill>
                  <a:srgbClr val="171717"/>
                </a:solidFill>
                <a:effectLst/>
                <a:latin typeface="Segoe UI" panose="020B0502040204020203" pitchFamily="34" charset="0"/>
              </a:rPr>
              <a:t>Table of contents form type</a:t>
            </a:r>
          </a:p>
          <a:p>
            <a:pPr algn="l">
              <a:buFont typeface="Arial" panose="020B0604020202020204" pitchFamily="34" charset="0"/>
              <a:buChar char="•"/>
            </a:pPr>
            <a:r>
              <a:rPr lang="en-US" b="0" i="0">
                <a:solidFill>
                  <a:srgbClr val="171717"/>
                </a:solidFill>
                <a:effectLst/>
                <a:latin typeface="Segoe UI" panose="020B0502040204020203" pitchFamily="34" charset="0"/>
              </a:rPr>
              <a:t>Forms that have no data sources</a:t>
            </a:r>
          </a:p>
          <a:p>
            <a:pPr algn="l"/>
            <a:r>
              <a:rPr lang="en-US" b="1" i="0">
                <a:solidFill>
                  <a:srgbClr val="171717"/>
                </a:solidFill>
                <a:effectLst/>
                <a:latin typeface="Segoe UI" panose="020B0502040204020203" pitchFamily="34" charset="0"/>
              </a:rPr>
              <a:t>Note:</a:t>
            </a:r>
            <a:r>
              <a:rPr lang="en-US" b="0" i="0">
                <a:solidFill>
                  <a:srgbClr val="171717"/>
                </a:solidFill>
                <a:effectLst/>
                <a:latin typeface="Segoe UI" panose="020B0502040204020203" pitchFamily="34" charset="0"/>
              </a:rPr>
              <a:t> The availability of the Filter Pane on particular forms and form types is evolving, so this list might change.</a:t>
            </a:r>
          </a:p>
          <a:p>
            <a:pPr algn="l"/>
            <a:r>
              <a:rPr lang="en-US" b="1" i="0">
                <a:solidFill>
                  <a:srgbClr val="171717"/>
                </a:solidFill>
                <a:effectLst/>
                <a:latin typeface="Segoe UI" panose="020B0502040204020203" pitchFamily="34" charset="0"/>
              </a:rPr>
              <a:t>What data does the Filter Pane work on?</a:t>
            </a:r>
          </a:p>
          <a:p>
            <a:pPr algn="l"/>
            <a:r>
              <a:rPr lang="en-US" b="0" i="0">
                <a:solidFill>
                  <a:srgbClr val="171717"/>
                </a:solidFill>
                <a:effectLst/>
                <a:latin typeface="Segoe UI" panose="020B0502040204020203" pitchFamily="34" charset="0"/>
              </a:rPr>
              <a:t>Because the Filter Pane is targeted at full page lists, it works only on the tables and fields that are directly joined (by inner/outer joins) to the first master data source on the form. This filtering mechanism isn't intended for filtering on secondary collections, or for filtering on other root data sources and their directly joined data sources. Other filtering mechanisms (QuickFilter, grid column filtering, and so on) are available to meet these other requirements.</a:t>
            </a:r>
          </a:p>
          <a:p>
            <a:pPr algn="l"/>
            <a:r>
              <a:rPr lang="en-US" b="1" i="0">
                <a:solidFill>
                  <a:srgbClr val="171717"/>
                </a:solidFill>
                <a:effectLst/>
                <a:latin typeface="Segoe UI" panose="020B0502040204020203" pitchFamily="34" charset="0"/>
              </a:rPr>
              <a:t>What fields are initially shown in the Filter Pane?</a:t>
            </a:r>
          </a:p>
          <a:p>
            <a:pPr algn="l"/>
            <a:r>
              <a:rPr lang="en-US" b="0" i="0">
                <a:solidFill>
                  <a:srgbClr val="171717"/>
                </a:solidFill>
                <a:effectLst/>
                <a:latin typeface="Segoe UI" panose="020B0502040204020203" pitchFamily="34" charset="0"/>
              </a:rPr>
              <a:t>Here is how the fields that are initially shown in the Filter Pane are selected:</a:t>
            </a:r>
          </a:p>
          <a:p>
            <a:pPr algn="l">
              <a:buFont typeface="+mj-lt"/>
              <a:buAutoNum type="arabicPeriod"/>
            </a:pPr>
            <a:r>
              <a:rPr lang="en-US" b="0" i="0">
                <a:solidFill>
                  <a:srgbClr val="171717"/>
                </a:solidFill>
                <a:effectLst/>
                <a:latin typeface="Segoe UI" panose="020B0502040204020203" pitchFamily="34" charset="0"/>
              </a:rPr>
              <a:t>All ranges/filters that currently exist on the query (only non-hidden filters/ranges are shown) are used.</a:t>
            </a:r>
          </a:p>
          <a:p>
            <a:pPr algn="l">
              <a:buFont typeface="+mj-lt"/>
              <a:buAutoNum type="arabicPeriod"/>
            </a:pPr>
            <a:r>
              <a:rPr lang="en-US" b="0" i="0">
                <a:solidFill>
                  <a:srgbClr val="171717"/>
                </a:solidFill>
                <a:effectLst/>
                <a:latin typeface="Segoe UI" panose="020B0502040204020203" pitchFamily="34" charset="0"/>
              </a:rPr>
              <a:t>If no ranges filters currently exist on the query, the fields from the primary index from the first master data source are used.</a:t>
            </a:r>
          </a:p>
          <a:p>
            <a:pPr algn="l">
              <a:buFont typeface="+mj-lt"/>
              <a:buAutoNum type="arabicPeriod"/>
            </a:pPr>
            <a:r>
              <a:rPr lang="en-US" b="0" i="0">
                <a:solidFill>
                  <a:srgbClr val="171717"/>
                </a:solidFill>
                <a:effectLst/>
                <a:latin typeface="Segoe UI" panose="020B0502040204020203" pitchFamily="34" charset="0"/>
              </a:rPr>
              <a:t>If there are no fields from the primary index from the first master data source, the TitleFields that are defined directly on the first master data source are used. If no TitleFields are defined, no default fields are shown. (Currently, if the first master data source extends another table (for example, table B), we don't show the TitleFields from table B. However, we plan to add that check in the future.)</a:t>
            </a:r>
          </a:p>
          <a:p>
            <a:pPr algn="l"/>
            <a:r>
              <a:rPr lang="en-US" b="1" i="0">
                <a:solidFill>
                  <a:srgbClr val="171717"/>
                </a:solidFill>
                <a:effectLst/>
                <a:latin typeface="Segoe UI" panose="020B0502040204020203" pitchFamily="34" charset="0"/>
              </a:rPr>
              <a:t>Can I control the default fields that appear in the Filter Pane?</a:t>
            </a:r>
          </a:p>
          <a:p>
            <a:pPr algn="l"/>
            <a:r>
              <a:rPr lang="en-US" b="0" i="0">
                <a:solidFill>
                  <a:srgbClr val="171717"/>
                </a:solidFill>
                <a:effectLst/>
                <a:latin typeface="Segoe UI" panose="020B0502040204020203" pitchFamily="34" charset="0"/>
              </a:rPr>
              <a:t>Developers can make sure that a particular field appears in the Filter Pane by adding an empty filter for that field to the query. For an example, see the </a:t>
            </a:r>
            <a:r>
              <a:rPr lang="en-US" b="1" i="0">
                <a:solidFill>
                  <a:srgbClr val="171717"/>
                </a:solidFill>
                <a:effectLst/>
                <a:latin typeface="Segoe UI" panose="020B0502040204020203" pitchFamily="34" charset="0"/>
              </a:rPr>
              <a:t>FmCustomer</a:t>
            </a:r>
            <a:r>
              <a:rPr lang="en-US" b="0" i="0">
                <a:solidFill>
                  <a:srgbClr val="171717"/>
                </a:solidFill>
                <a:effectLst/>
                <a:latin typeface="Segoe UI" panose="020B0502040204020203" pitchFamily="34" charset="0"/>
              </a:rPr>
              <a:t> form, which adds the filters post super() in form in it(). Note that after an empty field has been added to guarantee that it appears in the Filter Pane, the fields in the Filter Pane will always be those that are explicitly on the query, and will never be the TitleFields or fields from the primary index on the first master data source.</a:t>
            </a:r>
          </a:p>
          <a:p>
            <a:pPr algn="l"/>
            <a:r>
              <a:rPr lang="en-US" b="1" i="0">
                <a:solidFill>
                  <a:srgbClr val="171717"/>
                </a:solidFill>
                <a:effectLst/>
                <a:latin typeface="Segoe UI" panose="020B0502040204020203" pitchFamily="34" charset="0"/>
              </a:rPr>
              <a:t>I don’t want users to be able to filter on a specific field or modify an existing filter. How do I accomplish this?</a:t>
            </a:r>
          </a:p>
          <a:p>
            <a:pPr algn="l"/>
            <a:r>
              <a:rPr lang="en-US" b="0" i="0">
                <a:solidFill>
                  <a:srgbClr val="171717"/>
                </a:solidFill>
                <a:effectLst/>
                <a:latin typeface="Segoe UI" panose="020B0502040204020203" pitchFamily="34" charset="0"/>
              </a:rPr>
              <a:t>Developers can affect whether users can modify/add filters on certain fields by changing the status of the filters. The allowed values are in the </a:t>
            </a:r>
            <a:r>
              <a:rPr lang="en-US" b="1" i="0">
                <a:solidFill>
                  <a:srgbClr val="171717"/>
                </a:solidFill>
                <a:effectLst/>
                <a:latin typeface="Segoe UI" panose="020B0502040204020203" pitchFamily="34" charset="0"/>
              </a:rPr>
              <a:t>RangeStatus</a:t>
            </a:r>
            <a:r>
              <a:rPr lang="en-US" b="0" i="0">
                <a:solidFill>
                  <a:srgbClr val="171717"/>
                </a:solidFill>
                <a:effectLst/>
                <a:latin typeface="Segoe UI" panose="020B0502040204020203" pitchFamily="34" charset="0"/>
              </a:rPr>
              <a:t>.</a:t>
            </a:r>
          </a:p>
          <a:p>
            <a:pPr algn="l">
              <a:buFont typeface="+mj-lt"/>
              <a:buAutoNum type="arabicPeriod"/>
            </a:pPr>
            <a:r>
              <a:rPr lang="en-US" b="1" i="0">
                <a:solidFill>
                  <a:srgbClr val="171717"/>
                </a:solidFill>
                <a:effectLst/>
                <a:latin typeface="Segoe UI" panose="020B0502040204020203" pitchFamily="34" charset="0"/>
              </a:rPr>
              <a:t>Open (default)</a:t>
            </a:r>
            <a:r>
              <a:rPr lang="en-US" b="0" i="0">
                <a:solidFill>
                  <a:srgbClr val="171717"/>
                </a:solidFill>
                <a:effectLst/>
                <a:latin typeface="Segoe UI" panose="020B0502040204020203" pitchFamily="34" charset="0"/>
              </a:rPr>
              <a:t> – The user can see and modify this filter.</a:t>
            </a:r>
          </a:p>
          <a:p>
            <a:pPr algn="l">
              <a:buFont typeface="+mj-lt"/>
              <a:buAutoNum type="arabicPeriod"/>
            </a:pPr>
            <a:r>
              <a:rPr lang="en-US" b="1" i="0">
                <a:solidFill>
                  <a:srgbClr val="171717"/>
                </a:solidFill>
                <a:effectLst/>
                <a:latin typeface="Segoe UI" panose="020B0502040204020203" pitchFamily="34" charset="0"/>
              </a:rPr>
              <a:t>Locked</a:t>
            </a:r>
            <a:r>
              <a:rPr lang="en-US" b="0" i="0">
                <a:solidFill>
                  <a:srgbClr val="171717"/>
                </a:solidFill>
                <a:effectLst/>
                <a:latin typeface="Segoe UI" panose="020B0502040204020203" pitchFamily="34" charset="0"/>
              </a:rPr>
              <a:t> – The user can see the filter value but can't modify it. The user also can't add another filter on this column.</a:t>
            </a:r>
          </a:p>
          <a:p>
            <a:pPr algn="l">
              <a:buFont typeface="+mj-lt"/>
              <a:buAutoNum type="arabicPeriod"/>
            </a:pPr>
            <a:r>
              <a:rPr lang="en-US" b="1" i="0">
                <a:solidFill>
                  <a:srgbClr val="171717"/>
                </a:solidFill>
                <a:effectLst/>
                <a:latin typeface="Segoe UI" panose="020B0502040204020203" pitchFamily="34" charset="0"/>
              </a:rPr>
              <a:t>Hidden</a:t>
            </a:r>
            <a:r>
              <a:rPr lang="en-US" b="0" i="0">
                <a:solidFill>
                  <a:srgbClr val="171717"/>
                </a:solidFill>
                <a:effectLst/>
                <a:latin typeface="Segoe UI" panose="020B0502040204020203" pitchFamily="34" charset="0"/>
              </a:rPr>
              <a:t> – The user can't see that there is a filter on this column. The user also can't add another filter on this column.</a:t>
            </a:r>
          </a:p>
          <a:p>
            <a:pPr algn="l"/>
            <a:r>
              <a:rPr lang="en-US" b="1" i="0">
                <a:solidFill>
                  <a:srgbClr val="171717"/>
                </a:solidFill>
                <a:effectLst/>
                <a:latin typeface="Segoe UI" panose="020B0502040204020203" pitchFamily="34" charset="0"/>
              </a:rPr>
              <a:t>Can I control the fields that appear in the Add a filter field list in the Filter Pane?</a:t>
            </a:r>
          </a:p>
          <a:p>
            <a:pPr algn="l"/>
            <a:r>
              <a:rPr lang="en-US" b="0" i="0">
                <a:solidFill>
                  <a:srgbClr val="171717"/>
                </a:solidFill>
                <a:effectLst/>
                <a:latin typeface="Segoe UI" panose="020B0502040204020203" pitchFamily="34" charset="0"/>
              </a:rPr>
              <a:t>The fields that appear in the </a:t>
            </a:r>
            <a:r>
              <a:rPr lang="en-US" b="1" i="0">
                <a:solidFill>
                  <a:srgbClr val="171717"/>
                </a:solidFill>
                <a:effectLst/>
                <a:latin typeface="Segoe UI" panose="020B0502040204020203" pitchFamily="34" charset="0"/>
              </a:rPr>
              <a:t>Add a filter field</a:t>
            </a:r>
            <a:r>
              <a:rPr lang="en-US" b="0" i="0">
                <a:solidFill>
                  <a:srgbClr val="171717"/>
                </a:solidFill>
                <a:effectLst/>
                <a:latin typeface="Segoe UI" panose="020B0502040204020203" pitchFamily="34" charset="0"/>
              </a:rPr>
              <a:t> list are all the filterable fields from the query that involves the first master data source on the form. Therefore, developers can't control the fields that appear in this list. Usually, if you see unexpected fields or can't find the fields that you want to filter on, the fields that you're expecting are either on a different master data source (not the first) or on a child collection.</a:t>
            </a:r>
          </a:p>
          <a:p>
            <a:pPr algn="l"/>
            <a:r>
              <a:rPr lang="en-US" b="1" i="0">
                <a:solidFill>
                  <a:srgbClr val="171717"/>
                </a:solidFill>
                <a:effectLst/>
                <a:latin typeface="Segoe UI" panose="020B0502040204020203" pitchFamily="34" charset="0"/>
              </a:rPr>
              <a:t>How is the Filter Pane used?</a:t>
            </a:r>
          </a:p>
          <a:p>
            <a:pPr algn="l"/>
            <a:r>
              <a:rPr lang="en-US" b="0" i="0">
                <a:solidFill>
                  <a:srgbClr val="171717"/>
                </a:solidFill>
                <a:effectLst/>
                <a:latin typeface="Segoe UI" panose="020B0502040204020203" pitchFamily="34" charset="0"/>
              </a:rPr>
              <a:t>The Filter Pane is simple and straightforward to use. First, select a filtering operator in the list that is associated with each filter field. Note that the set of operators that appears depends on the data type of the field. Then enter an appropriate value for the filter condition, and click </a:t>
            </a:r>
            <a:r>
              <a:rPr lang="en-US" b="1" i="0">
                <a:solidFill>
                  <a:srgbClr val="171717"/>
                </a:solidFill>
                <a:effectLst/>
                <a:latin typeface="Segoe UI" panose="020B0502040204020203" pitchFamily="34" charset="0"/>
              </a:rPr>
              <a:t>Apply</a:t>
            </a:r>
            <a:r>
              <a:rPr lang="en-US" b="0" i="0">
                <a:solidFill>
                  <a:srgbClr val="171717"/>
                </a:solidFill>
                <a:effectLst/>
                <a:latin typeface="Segoe UI" panose="020B0502040204020203" pitchFamily="34" charset="0"/>
              </a:rPr>
              <a:t>. The form is updated based on the filter criteria that you specified.</a:t>
            </a:r>
          </a:p>
          <a:p>
            <a:endParaRPr lang="en-IN"/>
          </a:p>
          <a:p>
            <a:r>
              <a:rPr lang="en-IN"/>
              <a:t>https://docs.microsoft.com/en-us/dynamics365/fin-ops-core/dev-itpro/user-interface/filtering#quickfilter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998708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QuickFilter</a:t>
            </a:r>
          </a:p>
          <a:p>
            <a:pPr algn="l"/>
            <a:r>
              <a:rPr lang="en-US" b="0" i="0">
                <a:solidFill>
                  <a:srgbClr val="171717"/>
                </a:solidFill>
                <a:effectLst/>
                <a:latin typeface="Segoe UI" panose="020B0502040204020203" pitchFamily="34" charset="0"/>
              </a:rPr>
              <a:t>In Finance and Operations apps, the QuickFilter is a modeled control that can be associated with any grid in the system. As the user starts to type, a column selector drop-down menu appears to guide the user toward the column that the filter will be applied to. The developer can also specify the default column for the QuickFilter. If no column is specified, the default column is the first field that can be filtered in the grid.</a:t>
            </a:r>
          </a:p>
          <a:p>
            <a:pPr algn="l"/>
            <a:endParaRPr lang="en-US" b="0" i="0">
              <a:solidFill>
                <a:srgbClr val="171717"/>
              </a:solidFill>
              <a:effectLst/>
              <a:latin typeface="Segoe UI" panose="020B0502040204020203" pitchFamily="34" charset="0"/>
            </a:endParaRPr>
          </a:p>
          <a:p>
            <a:pPr algn="l"/>
            <a:br>
              <a:rPr lang="en-US" b="1" i="0">
                <a:solidFill>
                  <a:srgbClr val="171717"/>
                </a:solidFill>
                <a:effectLst/>
                <a:latin typeface="Segoe UI" panose="020B0502040204020203" pitchFamily="34" charset="0"/>
              </a:rPr>
            </a:br>
            <a:r>
              <a:rPr lang="en-US" b="1" i="0">
                <a:solidFill>
                  <a:srgbClr val="171717"/>
                </a:solidFill>
                <a:effectLst/>
                <a:latin typeface="Segoe UI" panose="020B0502040204020203" pitchFamily="34" charset="0"/>
              </a:rPr>
              <a:t>Why don't I have a column selector in my QuickFilter?</a:t>
            </a:r>
          </a:p>
          <a:p>
            <a:pPr algn="l"/>
            <a:r>
              <a:rPr lang="en-US" b="0" i="0">
                <a:solidFill>
                  <a:srgbClr val="171717"/>
                </a:solidFill>
                <a:effectLst/>
                <a:latin typeface="Segoe UI" panose="020B0502040204020203" pitchFamily="34" charset="0"/>
              </a:rPr>
              <a:t>Column selectors are shown only for QuickFilters that are attached to grids. If you don't see a column selector, the most likely reason is that the </a:t>
            </a:r>
            <a:r>
              <a:rPr lang="en-US" b="1" i="0">
                <a:solidFill>
                  <a:srgbClr val="171717"/>
                </a:solidFill>
                <a:effectLst/>
                <a:latin typeface="Segoe UI" panose="020B0502040204020203" pitchFamily="34" charset="0"/>
              </a:rPr>
              <a:t>TargetControl</a:t>
            </a:r>
            <a:r>
              <a:rPr lang="en-US" b="0" i="0">
                <a:solidFill>
                  <a:srgbClr val="171717"/>
                </a:solidFill>
                <a:effectLst/>
                <a:latin typeface="Segoe UI" panose="020B0502040204020203" pitchFamily="34" charset="0"/>
              </a:rPr>
              <a:t> property on the QuickFilter is blank. This property must point to the grid that it should operate on. If the </a:t>
            </a:r>
            <a:r>
              <a:rPr lang="en-US" b="1" i="0">
                <a:solidFill>
                  <a:srgbClr val="171717"/>
                </a:solidFill>
                <a:effectLst/>
                <a:latin typeface="Segoe UI" panose="020B0502040204020203" pitchFamily="34" charset="0"/>
              </a:rPr>
              <a:t>TargetControl</a:t>
            </a:r>
            <a:r>
              <a:rPr lang="en-US" b="0" i="0">
                <a:solidFill>
                  <a:srgbClr val="171717"/>
                </a:solidFill>
                <a:effectLst/>
                <a:latin typeface="Segoe UI" panose="020B0502040204020203" pitchFamily="34" charset="0"/>
              </a:rPr>
              <a:t> property is set correctly, but you don't see a column selector, you might not have any filterable columns in your grid. In addition to non-text controls (such as images), controls that are bound to data methods aren't filterable.</a:t>
            </a:r>
          </a:p>
          <a:p>
            <a:pPr algn="l"/>
            <a:r>
              <a:rPr lang="en-US" b="1" i="0">
                <a:solidFill>
                  <a:srgbClr val="171717"/>
                </a:solidFill>
                <a:effectLst/>
                <a:latin typeface="Segoe UI" panose="020B0502040204020203" pitchFamily="34" charset="0"/>
              </a:rPr>
              <a:t>Can I use the QuickFilter to filter other collection controls (such as trees)?</a:t>
            </a:r>
          </a:p>
          <a:p>
            <a:pPr algn="l"/>
            <a:r>
              <a:rPr lang="en-US" b="0" i="0">
                <a:solidFill>
                  <a:srgbClr val="171717"/>
                </a:solidFill>
                <a:effectLst/>
                <a:latin typeface="Segoe UI" panose="020B0502040204020203" pitchFamily="34" charset="0"/>
              </a:rPr>
              <a:t>Yes, you can use the QuickFilter to filter other collection controls, but you must manually wire up the filtering. Here are the general steps:</a:t>
            </a:r>
          </a:p>
          <a:p>
            <a:pPr algn="l">
              <a:buFont typeface="Arial" panose="020B0604020202020204" pitchFamily="34" charset="0"/>
              <a:buChar char="•"/>
            </a:pPr>
            <a:r>
              <a:rPr lang="en-US" b="0" i="0">
                <a:solidFill>
                  <a:srgbClr val="171717"/>
                </a:solidFill>
                <a:effectLst/>
                <a:latin typeface="Segoe UI" panose="020B0502040204020203" pitchFamily="34" charset="0"/>
              </a:rPr>
              <a:t>Leave the </a:t>
            </a:r>
            <a:r>
              <a:rPr lang="en-US" b="1" i="0">
                <a:solidFill>
                  <a:srgbClr val="171717"/>
                </a:solidFill>
                <a:effectLst/>
                <a:latin typeface="Segoe UI" panose="020B0502040204020203" pitchFamily="34" charset="0"/>
              </a:rPr>
              <a:t>TargetControl</a:t>
            </a:r>
            <a:r>
              <a:rPr lang="en-US" b="0" i="0">
                <a:solidFill>
                  <a:srgbClr val="171717"/>
                </a:solidFill>
                <a:effectLst/>
                <a:latin typeface="Segoe UI" panose="020B0502040204020203" pitchFamily="34" charset="0"/>
              </a:rPr>
              <a:t> property blank.</a:t>
            </a:r>
          </a:p>
          <a:p>
            <a:pPr algn="l">
              <a:buFont typeface="Arial" panose="020B0604020202020204" pitchFamily="34" charset="0"/>
              <a:buChar char="•"/>
            </a:pPr>
            <a:r>
              <a:rPr lang="en-US" b="0" i="0">
                <a:solidFill>
                  <a:srgbClr val="171717"/>
                </a:solidFill>
                <a:effectLst/>
                <a:latin typeface="Segoe UI" panose="020B0502040204020203" pitchFamily="34" charset="0"/>
              </a:rPr>
              <a:t>Override the </a:t>
            </a:r>
            <a:r>
              <a:rPr lang="en-US" b="1" i="0">
                <a:solidFill>
                  <a:srgbClr val="171717"/>
                </a:solidFill>
                <a:effectLst/>
                <a:latin typeface="Segoe UI" panose="020B0502040204020203" pitchFamily="34" charset="0"/>
              </a:rPr>
              <a:t>applyFilter()</a:t>
            </a:r>
            <a:r>
              <a:rPr lang="en-US" b="0" i="0">
                <a:solidFill>
                  <a:srgbClr val="171717"/>
                </a:solidFill>
                <a:effectLst/>
                <a:latin typeface="Segoe UI" panose="020B0502040204020203" pitchFamily="34" charset="0"/>
              </a:rPr>
              <a:t> method on the QuickFilter.</a:t>
            </a:r>
          </a:p>
          <a:p>
            <a:pPr algn="l">
              <a:buFont typeface="Arial" panose="020B0604020202020204" pitchFamily="34" charset="0"/>
              <a:buChar char="•"/>
            </a:pPr>
            <a:r>
              <a:rPr lang="en-US" b="0" i="0">
                <a:solidFill>
                  <a:srgbClr val="171717"/>
                </a:solidFill>
                <a:effectLst/>
                <a:latin typeface="Segoe UI" panose="020B0502040204020203" pitchFamily="34" charset="0"/>
              </a:rPr>
              <a:t>Write code in that method to perform the desired filtering.</a:t>
            </a:r>
          </a:p>
          <a:p>
            <a:endParaRPr lang="en-IN"/>
          </a:p>
          <a:p>
            <a:r>
              <a:rPr lang="en-IN"/>
              <a:t>https://docs.microsoft.com/en-us/dynamics365/fin-ops-core/dev-itpro/user-interface/filtering#quickfilter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741176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Grid column header filtering/sorting</a:t>
            </a:r>
          </a:p>
          <a:p>
            <a:pPr algn="l"/>
            <a:r>
              <a:rPr lang="en-US" b="0" i="0">
                <a:solidFill>
                  <a:srgbClr val="171717"/>
                </a:solidFill>
                <a:effectLst/>
                <a:latin typeface="Segoe UI" panose="020B0502040204020203" pitchFamily="34" charset="0"/>
              </a:rPr>
              <a:t>In Finance and Operations apps, the grid filtering experience is more closely aligned with the experience in Microsoft Excel. When the user clicks a column header, a drop-down dialog appears, and the user can use it to filter the column. The filtering experience here mimics the filtering experience in the Filter pane. Additionally, there are options to sort the grid based on the column that is currently selected.</a:t>
            </a:r>
          </a:p>
          <a:p>
            <a:endParaRPr lang="en-IN"/>
          </a:p>
          <a:p>
            <a:endParaRPr lang="en-IN"/>
          </a:p>
          <a:p>
            <a:pPr algn="ctr" rtl="0"/>
            <a:r>
              <a:rPr lang="en-US" b="0" i="0">
                <a:effectLst/>
                <a:latin typeface="docons"/>
              </a:rPr>
              <a:t> Note</a:t>
            </a:r>
          </a:p>
          <a:p>
            <a:pPr algn="l"/>
            <a:r>
              <a:rPr lang="en-US" b="0" i="0">
                <a:solidFill>
                  <a:srgbClr val="171717"/>
                </a:solidFill>
                <a:effectLst/>
                <a:latin typeface="Segoe UI" panose="020B0502040204020203" pitchFamily="34" charset="0"/>
              </a:rPr>
              <a:t>Some columns in a grid may not be filterable. In these cases, the column header will not be clickable. From a technical perspective, only columns corresponding to fields in a SQL table can be filtered on or sorted. Columns whose values are computed via code are not filterable or sortable using grid column headers, the Filter pane, QuickFilter, or Advanced filter or sort.</a:t>
            </a:r>
          </a:p>
          <a:p>
            <a:endParaRPr lang="en-IN"/>
          </a:p>
          <a:p>
            <a:endParaRPr lang="en-IN"/>
          </a:p>
          <a:p>
            <a:r>
              <a:rPr lang="en-IN"/>
              <a:t>https://docs.microsoft.com/en-us/dynamics365/fin-ops-core/dev-itpro/user-interface/filtering#quickfilter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207876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a:t>This is an animated slide</a:t>
            </a:r>
          </a:p>
          <a:p>
            <a:pPr algn="l"/>
            <a:endParaRPr lang="en-IN" b="1"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Advanced filter</a:t>
            </a:r>
          </a:p>
          <a:p>
            <a:pPr algn="l"/>
            <a:r>
              <a:rPr lang="en-US" b="0" i="0">
                <a:solidFill>
                  <a:srgbClr val="171717"/>
                </a:solidFill>
                <a:effectLst/>
                <a:latin typeface="Segoe UI" panose="020B0502040204020203" pitchFamily="34" charset="0"/>
              </a:rPr>
              <a:t>To use the advanced filter, Select Options, then Advanced filter or sort.</a:t>
            </a:r>
          </a:p>
          <a:p>
            <a:pPr algn="l"/>
            <a:r>
              <a:rPr lang="en-US" b="0" i="0">
                <a:solidFill>
                  <a:srgbClr val="171717"/>
                </a:solidFill>
                <a:effectLst/>
                <a:latin typeface="Segoe UI" panose="020B0502040204020203" pitchFamily="34" charset="0"/>
              </a:rPr>
              <a:t>The resulting screen will allow you to modify the query used in the form by:</a:t>
            </a:r>
          </a:p>
          <a:p>
            <a:pPr algn="l">
              <a:buFont typeface="Arial" panose="020B0604020202020204" pitchFamily="34" charset="0"/>
              <a:buChar char="•"/>
            </a:pPr>
            <a:r>
              <a:rPr lang="en-US" b="0" i="0">
                <a:solidFill>
                  <a:srgbClr val="171717"/>
                </a:solidFill>
                <a:effectLst/>
                <a:latin typeface="Segoe UI" panose="020B0502040204020203" pitchFamily="34" charset="0"/>
              </a:rPr>
              <a:t>Specifying a range for fields</a:t>
            </a:r>
          </a:p>
          <a:p>
            <a:pPr algn="l">
              <a:buFont typeface="Arial" panose="020B0604020202020204" pitchFamily="34" charset="0"/>
              <a:buChar char="•"/>
            </a:pPr>
            <a:r>
              <a:rPr lang="en-US" b="0" i="0">
                <a:solidFill>
                  <a:srgbClr val="171717"/>
                </a:solidFill>
                <a:effectLst/>
                <a:latin typeface="Segoe UI" panose="020B0502040204020203" pitchFamily="34" charset="0"/>
              </a:rPr>
              <a:t>Specifying sorting</a:t>
            </a:r>
          </a:p>
          <a:p>
            <a:pPr algn="l">
              <a:buFont typeface="Arial" panose="020B0604020202020204" pitchFamily="34" charset="0"/>
              <a:buChar char="•"/>
            </a:pPr>
            <a:r>
              <a:rPr lang="en-US" b="1" i="0">
                <a:solidFill>
                  <a:srgbClr val="171717"/>
                </a:solidFill>
                <a:effectLst/>
                <a:latin typeface="Segoe UI" panose="020B0502040204020203" pitchFamily="34" charset="0"/>
              </a:rPr>
              <a:t> Note</a:t>
            </a:r>
          </a:p>
          <a:p>
            <a:pPr algn="l">
              <a:buFont typeface="Arial" panose="020B0604020202020204" pitchFamily="34" charset="0"/>
              <a:buChar char="•"/>
            </a:pPr>
            <a:r>
              <a:rPr lang="en-US" b="0" i="0">
                <a:solidFill>
                  <a:srgbClr val="171717"/>
                </a:solidFill>
                <a:effectLst/>
                <a:latin typeface="Segoe UI" panose="020B0502040204020203" pitchFamily="34" charset="0"/>
              </a:rPr>
              <a:t>here you may specify multi-level sorts</a:t>
            </a:r>
          </a:p>
          <a:p>
            <a:pPr algn="l">
              <a:buFont typeface="Arial" panose="020B0604020202020204" pitchFamily="34" charset="0"/>
              <a:buChar char="•"/>
            </a:pPr>
            <a:r>
              <a:rPr lang="en-US" b="0" i="0">
                <a:solidFill>
                  <a:srgbClr val="171717"/>
                </a:solidFill>
                <a:effectLst/>
                <a:latin typeface="Segoe UI" panose="020B0502040204020203" pitchFamily="34" charset="0"/>
              </a:rPr>
              <a:t>Adding data sources via joins</a:t>
            </a:r>
          </a:p>
          <a:p>
            <a:endParaRPr lang="en-IN"/>
          </a:p>
          <a:p>
            <a:r>
              <a:rPr lang="en-IN"/>
              <a:t>Y</a:t>
            </a:r>
            <a:r>
              <a:rPr lang="en-US" b="0" i="0">
                <a:solidFill>
                  <a:srgbClr val="171717"/>
                </a:solidFill>
                <a:effectLst/>
                <a:latin typeface="Segoe UI" panose="020B0502040204020203" pitchFamily="34" charset="0"/>
              </a:rPr>
              <a:t>ou can also save the query for future use, and it will be available until user data is cleared.</a:t>
            </a:r>
            <a:endParaRPr lang="en-IN" b="0" i="0">
              <a:solidFill>
                <a:srgbClr val="171717"/>
              </a:solidFill>
              <a:effectLst/>
              <a:latin typeface="Segoe UI" panose="020B0502040204020203" pitchFamily="34" charset="0"/>
            </a:endParaRPr>
          </a:p>
          <a:p>
            <a:endParaRPr lang="en-IN" b="0" i="0">
              <a:solidFill>
                <a:srgbClr val="171717"/>
              </a:solidFill>
              <a:effectLst/>
              <a:latin typeface="Segoe UI" panose="020B0502040204020203" pitchFamily="34" charset="0"/>
            </a:endParaRPr>
          </a:p>
          <a:p>
            <a:r>
              <a:rPr lang="en-IN"/>
              <a:t>https://docs.microsoft.com/en-us/learn/modules/configure-your-ui-dynamics-365-finance-operations-apps/manage-forms-filters-ranges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85401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Filter expressions</a:t>
            </a:r>
          </a:p>
          <a:p>
            <a:pPr algn="l"/>
            <a:r>
              <a:rPr lang="en-US" b="0" i="0">
                <a:solidFill>
                  <a:srgbClr val="171717"/>
                </a:solidFill>
                <a:effectLst/>
                <a:latin typeface="Segoe UI" panose="020B0502040204020203" pitchFamily="34" charset="0"/>
              </a:rPr>
              <a:t>One important difference between filtering in Finance and Operations apps and filtering in Dynamics AX 2012 is related to the way that query symbols are used when filter values are defined (for example, "*" to match 0 or more characters, or ".." to specify a range of values to match). In Dynamics AX 2012, these symbols are highly visible during the filtering experience. For example, for the filter by grid option, if a user selects the </a:t>
            </a:r>
            <a:r>
              <a:rPr lang="en-US" b="1" i="0">
                <a:solidFill>
                  <a:srgbClr val="171717"/>
                </a:solidFill>
                <a:effectLst/>
                <a:latin typeface="Segoe UI" panose="020B0502040204020203" pitchFamily="34" charset="0"/>
              </a:rPr>
              <a:t>contains</a:t>
            </a:r>
            <a:r>
              <a:rPr lang="en-US" b="0" i="0">
                <a:solidFill>
                  <a:srgbClr val="171717"/>
                </a:solidFill>
                <a:effectLst/>
                <a:latin typeface="Segoe UI" panose="020B0502040204020203" pitchFamily="34" charset="0"/>
              </a:rPr>
              <a:t> operator on a field, the system translates that operator by adding wildcard characters (*) to each end of the current expression. In the current version, the query symbols are implied by the selected operator and aren't injected into the user interface. This makes filtering more intuitive and simpler for users. For users who want to specify additional filter conditions by using specific query symbols, or users who must enter more complex conditions, the </a:t>
            </a:r>
            <a:r>
              <a:rPr lang="en-US" b="1" i="0">
                <a:solidFill>
                  <a:srgbClr val="171717"/>
                </a:solidFill>
                <a:effectLst/>
                <a:latin typeface="Segoe UI" panose="020B0502040204020203" pitchFamily="34" charset="0"/>
              </a:rPr>
              <a:t>matches</a:t>
            </a:r>
            <a:r>
              <a:rPr lang="en-US" b="0" i="0">
                <a:solidFill>
                  <a:srgbClr val="171717"/>
                </a:solidFill>
                <a:effectLst/>
                <a:latin typeface="Segoe UI" panose="020B0502040204020203" pitchFamily="34" charset="0"/>
              </a:rPr>
              <a:t> operator is provided for each data type. For all other operators, the query symbols are interpreted as literals. For example, the filter condition "First name MATCHES A" finds all records where the first name starts with the letter A. However, the filter condition "First Name IS A*" finds records where the first name is literally equal to "A*." The following table shows how the client translates between Finance and Operations apps filter operators and Dynamics AX 2012 query syntax.</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CA"/>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a:solidFill>
                  <a:srgbClr val="171717"/>
                </a:solidFill>
                <a:effectLst/>
                <a:latin typeface="Segoe UI" panose="020B0502040204020203" pitchFamily="34" charset="0"/>
              </a:rPr>
              <a:t>Any query syntax that doesn't match the preceding templates is interpreted as the </a:t>
            </a:r>
            <a:r>
              <a:rPr lang="en-US" b="1" i="0">
                <a:solidFill>
                  <a:srgbClr val="171717"/>
                </a:solidFill>
                <a:effectLst/>
                <a:latin typeface="Segoe UI" panose="020B0502040204020203" pitchFamily="34" charset="0"/>
              </a:rPr>
              <a:t>matches</a:t>
            </a:r>
            <a:r>
              <a:rPr lang="en-US" b="0" i="0">
                <a:solidFill>
                  <a:srgbClr val="171717"/>
                </a:solidFill>
                <a:effectLst/>
                <a:latin typeface="Segoe UI" panose="020B0502040204020203" pitchFamily="34" charset="0"/>
              </a:rPr>
              <a:t> operator.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CA"/>
          </a:p>
          <a:p>
            <a:pPr algn="l"/>
            <a:br>
              <a:rPr lang="en-US" b="1" i="0">
                <a:solidFill>
                  <a:srgbClr val="171717"/>
                </a:solidFill>
                <a:effectLst/>
                <a:latin typeface="Segoe UI" panose="020B0502040204020203" pitchFamily="34" charset="0"/>
              </a:rPr>
            </a:br>
            <a:r>
              <a:rPr lang="en-US" b="1" i="0">
                <a:solidFill>
                  <a:srgbClr val="171717"/>
                </a:solidFill>
                <a:effectLst/>
                <a:latin typeface="Segoe UI" panose="020B0502040204020203" pitchFamily="34" charset="0"/>
              </a:rPr>
              <a:t>Other frequent filter expressions</a:t>
            </a:r>
          </a:p>
          <a:p>
            <a:pPr algn="l"/>
            <a:r>
              <a:rPr lang="en-US" b="0" i="0">
                <a:solidFill>
                  <a:srgbClr val="171717"/>
                </a:solidFill>
                <a:effectLst/>
                <a:latin typeface="Segoe UI" panose="020B0502040204020203" pitchFamily="34" charset="0"/>
              </a:rPr>
              <a:t>Users may want to filter for blank values in column. While there is no filter operator for this specifically, the syntax for performing this filtering remains the same as Dynamics AX 2012. With either the </a:t>
            </a:r>
            <a:r>
              <a:rPr lang="en-US" b="1" i="0">
                <a:solidFill>
                  <a:srgbClr val="171717"/>
                </a:solidFill>
                <a:effectLst/>
                <a:latin typeface="Segoe UI" panose="020B0502040204020203" pitchFamily="34" charset="0"/>
              </a:rPr>
              <a:t>matches</a:t>
            </a:r>
            <a:r>
              <a:rPr lang="en-US" b="0" i="0">
                <a:solidFill>
                  <a:srgbClr val="171717"/>
                </a:solidFill>
                <a:effectLst/>
                <a:latin typeface="Segoe UI" panose="020B0502040204020203" pitchFamily="34" charset="0"/>
              </a:rPr>
              <a:t> operator or the </a:t>
            </a:r>
            <a:r>
              <a:rPr lang="en-US" b="1" i="0">
                <a:solidFill>
                  <a:srgbClr val="171717"/>
                </a:solidFill>
                <a:effectLst/>
                <a:latin typeface="Segoe UI" panose="020B0502040204020203" pitchFamily="34" charset="0"/>
              </a:rPr>
              <a:t>is equal to</a:t>
            </a:r>
            <a:r>
              <a:rPr lang="en-US" b="0" i="0">
                <a:solidFill>
                  <a:srgbClr val="171717"/>
                </a:solidFill>
                <a:effectLst/>
                <a:latin typeface="Segoe UI" panose="020B0502040204020203" pitchFamily="34" charset="0"/>
              </a:rPr>
              <a:t> operator, users can type </a:t>
            </a:r>
            <a:r>
              <a:rPr lang="en-US" b="1" i="0">
                <a:solidFill>
                  <a:srgbClr val="171717"/>
                </a:solidFill>
                <a:effectLst/>
                <a:latin typeface="Segoe UI" panose="020B0502040204020203" pitchFamily="34" charset="0"/>
              </a:rPr>
              <a:t>""</a:t>
            </a:r>
            <a:r>
              <a:rPr lang="en-US" b="0" i="0">
                <a:solidFill>
                  <a:srgbClr val="171717"/>
                </a:solidFill>
                <a:effectLst/>
                <a:latin typeface="Segoe UI" panose="020B0502040204020203" pitchFamily="34" charset="0"/>
              </a:rPr>
              <a:t> to retrieve rows with blank values for the current column. For example, </a:t>
            </a:r>
            <a:r>
              <a:rPr lang="en-US" b="1" i="0">
                <a:solidFill>
                  <a:srgbClr val="171717"/>
                </a:solidFill>
                <a:effectLst/>
                <a:latin typeface="Segoe UI" panose="020B0502040204020203" pitchFamily="34" charset="0"/>
              </a:rPr>
              <a:t>First Name IS ""</a:t>
            </a:r>
            <a:r>
              <a:rPr lang="en-US" b="0" i="0">
                <a:solidFill>
                  <a:srgbClr val="171717"/>
                </a:solidFill>
                <a:effectLst/>
                <a:latin typeface="Segoe UI" panose="020B0502040204020203" pitchFamily="34" charset="0"/>
              </a:rPr>
              <a:t> will find all records where the first name is blank. Note that "" only matches rows where the column value is the empty string and does not match rows where the column value is NULL or 0.</a:t>
            </a:r>
          </a:p>
          <a:p>
            <a:pPr algn="l"/>
            <a:r>
              <a:rPr lang="en-US" b="0" i="0">
                <a:solidFill>
                  <a:srgbClr val="171717"/>
                </a:solidFill>
                <a:effectLst/>
                <a:latin typeface="Segoe UI" panose="020B0502040204020203" pitchFamily="34" charset="0"/>
              </a:rPr>
              <a:t>Users may also want to filter for records that do not belong to a specific list of values. While "is not one of" is not a filter operator, this filter expression can be achieved using the </a:t>
            </a:r>
            <a:r>
              <a:rPr lang="en-US" b="1" i="0">
                <a:solidFill>
                  <a:srgbClr val="171717"/>
                </a:solidFill>
                <a:effectLst/>
                <a:latin typeface="Segoe UI" panose="020B0502040204020203" pitchFamily="34" charset="0"/>
              </a:rPr>
              <a:t>matches</a:t>
            </a:r>
            <a:r>
              <a:rPr lang="en-US" b="0" i="0">
                <a:solidFill>
                  <a:srgbClr val="171717"/>
                </a:solidFill>
                <a:effectLst/>
                <a:latin typeface="Segoe UI" panose="020B0502040204020203" pitchFamily="34" charset="0"/>
              </a:rPr>
              <a:t> operator by negating each list item in the list. For example, </a:t>
            </a:r>
            <a:r>
              <a:rPr lang="en-US" b="1" i="0">
                <a:solidFill>
                  <a:srgbClr val="171717"/>
                </a:solidFill>
                <a:effectLst/>
                <a:latin typeface="Segoe UI" panose="020B0502040204020203" pitchFamily="34" charset="0"/>
              </a:rPr>
              <a:t>!circle, !square</a:t>
            </a:r>
            <a:r>
              <a:rPr lang="en-US" b="0" i="0">
                <a:solidFill>
                  <a:srgbClr val="171717"/>
                </a:solidFill>
                <a:effectLst/>
                <a:latin typeface="Segoe UI" panose="020B0502040204020203" pitchFamily="34" charset="0"/>
              </a:rPr>
              <a:t> will find all records that are neither "circle" nor "square."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CA"/>
          </a:p>
          <a:p>
            <a:pPr marL="0" marR="0" lvl="0" indent="0" algn="l" defTabSz="914367" rtl="0" eaLnBrk="1" fontAlgn="auto" latinLnBrk="0" hangingPunct="1">
              <a:lnSpc>
                <a:spcPct val="90000"/>
              </a:lnSpc>
              <a:spcBef>
                <a:spcPts val="0"/>
              </a:spcBef>
              <a:spcAft>
                <a:spcPts val="333"/>
              </a:spcAft>
              <a:buClrTx/>
              <a:buSzTx/>
              <a:buFontTx/>
              <a:buNone/>
              <a:tabLst/>
              <a:defRPr/>
            </a:pPr>
            <a:r>
              <a:rPr lang="en-CA"/>
              <a:t>https://docs.microsoft.com/en-us/dynamics365/fin-ops-core/dev-itpro/user-interface/filtering#filter-expressions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246892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71717"/>
                </a:solidFill>
                <a:effectLst/>
                <a:latin typeface="Segoe UI" panose="020B0502040204020203" pitchFamily="34" charset="0"/>
              </a:rPr>
              <a:t>Finance and Operations apps offers some various color themes and element sizes to create an aesthetically pleasing interface. You can use the </a:t>
            </a:r>
            <a:r>
              <a:rPr lang="en-US" b="1" i="0">
                <a:solidFill>
                  <a:srgbClr val="171717"/>
                </a:solidFill>
                <a:effectLst/>
                <a:latin typeface="Segoe UI" panose="020B0502040204020203" pitchFamily="34" charset="0"/>
              </a:rPr>
              <a:t>User options</a:t>
            </a:r>
            <a:r>
              <a:rPr lang="en-US" b="0" i="0">
                <a:solidFill>
                  <a:srgbClr val="171717"/>
                </a:solidFill>
                <a:effectLst/>
                <a:latin typeface="Segoe UI" panose="020B0502040204020203" pitchFamily="34" charset="0"/>
              </a:rPr>
              <a:t> page to control basic features and behavior of your environment that are specific to you as a user. The system administrator can control these user options from the </a:t>
            </a:r>
            <a:r>
              <a:rPr lang="en-US" b="1" i="0">
                <a:solidFill>
                  <a:srgbClr val="171717"/>
                </a:solidFill>
                <a:effectLst/>
                <a:latin typeface="Segoe UI" panose="020B0502040204020203" pitchFamily="34" charset="0"/>
              </a:rPr>
              <a:t>Users</a:t>
            </a:r>
            <a:r>
              <a:rPr lang="en-US" b="0" i="0">
                <a:solidFill>
                  <a:srgbClr val="171717"/>
                </a:solidFill>
                <a:effectLst/>
                <a:latin typeface="Segoe UI" panose="020B0502040204020203" pitchFamily="34" charset="0"/>
              </a:rPr>
              <a:t> page in the </a:t>
            </a:r>
            <a:r>
              <a:rPr lang="en-US" b="1" i="0">
                <a:solidFill>
                  <a:srgbClr val="171717"/>
                </a:solidFill>
                <a:effectLst/>
                <a:latin typeface="Segoe UI" panose="020B0502040204020203" pitchFamily="34" charset="0"/>
              </a:rPr>
              <a:t>System administration</a:t>
            </a:r>
            <a:r>
              <a:rPr lang="en-US" b="0" i="0">
                <a:solidFill>
                  <a:srgbClr val="171717"/>
                </a:solidFill>
                <a:effectLst/>
                <a:latin typeface="Segoe UI" panose="020B0502040204020203" pitchFamily="34" charset="0"/>
              </a:rPr>
              <a:t> module.</a:t>
            </a:r>
          </a:p>
          <a:p>
            <a:endParaRPr lang="en-US" b="0" i="0">
              <a:solidFill>
                <a:srgbClr val="171717"/>
              </a:solidFill>
              <a:effectLst/>
              <a:latin typeface="Segoe UI" panose="020B0502040204020203" pitchFamily="34" charset="0"/>
            </a:endParaRPr>
          </a:p>
          <a:p>
            <a:r>
              <a:rPr lang="en-IN"/>
              <a:t>https://docs.microsoft.com/en-us/learn/modules/personalize-finance-operations/3-user-options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890026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5000"/>
              </a:lnSpc>
              <a:spcBef>
                <a:spcPts val="0"/>
              </a:spcBef>
              <a:spcAft>
                <a:spcPts val="545"/>
              </a:spcAft>
            </a:pPr>
            <a:r>
              <a:rPr lang="en-US" sz="900">
                <a:solidFill>
                  <a:srgbClr val="181717"/>
                </a:solidFill>
                <a:effectLst/>
                <a:latin typeface="Segoe UI" panose="020B0502040204020203" pitchFamily="34" charset="0"/>
                <a:ea typeface="Segoe UI" panose="020B0502040204020203" pitchFamily="34" charset="0"/>
              </a:rPr>
              <a:t>Dynamics 365 Finance helps you to: </a:t>
            </a:r>
          </a:p>
          <a:p>
            <a:pPr marL="342900" marR="0" lvl="0" indent="-342900">
              <a:lnSpc>
                <a:spcPct val="105000"/>
              </a:lnSpc>
              <a:spcBef>
                <a:spcPts val="0"/>
              </a:spcBef>
              <a:spcAft>
                <a:spcPts val="0"/>
              </a:spcAft>
              <a:buFont typeface="Symbol" panose="05050102010706020507" pitchFamily="18" charset="2"/>
              <a:buChar char=""/>
            </a:pPr>
            <a:r>
              <a:rPr lang="en-US" sz="900">
                <a:solidFill>
                  <a:srgbClr val="181717"/>
                </a:solidFill>
                <a:effectLst/>
                <a:latin typeface="Segoe UI" panose="020B0502040204020203" pitchFamily="34" charset="0"/>
                <a:ea typeface="Segoe UI" panose="020B0502040204020203" pitchFamily="34" charset="0"/>
              </a:rPr>
              <a:t>Automate and modernize your global financial operations. </a:t>
            </a:r>
          </a:p>
          <a:p>
            <a:pPr marL="342900" marR="0" lvl="0" indent="-342900">
              <a:lnSpc>
                <a:spcPct val="105000"/>
              </a:lnSpc>
              <a:spcBef>
                <a:spcPts val="0"/>
              </a:spcBef>
              <a:spcAft>
                <a:spcPts val="0"/>
              </a:spcAft>
              <a:buFont typeface="Symbol" panose="05050102010706020507" pitchFamily="18" charset="2"/>
              <a:buChar char=""/>
            </a:pPr>
            <a:r>
              <a:rPr lang="en-US" sz="900">
                <a:solidFill>
                  <a:srgbClr val="181717"/>
                </a:solidFill>
                <a:effectLst/>
                <a:latin typeface="Segoe UI" panose="020B0502040204020203" pitchFamily="34" charset="0"/>
                <a:ea typeface="Segoe UI" panose="020B0502040204020203" pitchFamily="34" charset="0"/>
              </a:rPr>
              <a:t>Monitor performance in real time, predict future outcomes, and make data-driven decisions to drive business growth. </a:t>
            </a:r>
          </a:p>
          <a:p>
            <a:pPr marL="342900" marR="0" lvl="0" indent="-342900">
              <a:lnSpc>
                <a:spcPct val="105000"/>
              </a:lnSpc>
              <a:spcBef>
                <a:spcPts val="0"/>
              </a:spcBef>
              <a:spcAft>
                <a:spcPts val="545"/>
              </a:spcAft>
              <a:buFont typeface="Symbol" panose="05050102010706020507" pitchFamily="18" charset="2"/>
              <a:buChar char=""/>
            </a:pPr>
            <a:r>
              <a:rPr lang="en-US" sz="900">
                <a:solidFill>
                  <a:srgbClr val="181717"/>
                </a:solidFill>
                <a:effectLst/>
                <a:latin typeface="Segoe UI" panose="020B0502040204020203" pitchFamily="34" charset="0"/>
                <a:ea typeface="Segoe UI" panose="020B0502040204020203" pitchFamily="34" charset="0"/>
              </a:rPr>
              <a:t>Drive strategic financial decisions with artificial intelligence (AI), unify and automate your financial processes, reduce operational expenses, and decrease global financial complexity and risk.</a:t>
            </a:r>
          </a:p>
          <a:p>
            <a:pPr marL="0" marR="0" indent="0">
              <a:lnSpc>
                <a:spcPct val="105000"/>
              </a:lnSpc>
              <a:spcBef>
                <a:spcPts val="0"/>
              </a:spcBef>
              <a:spcAft>
                <a:spcPts val="545"/>
              </a:spcAft>
            </a:pPr>
            <a:r>
              <a:rPr lang="en-US" sz="900">
                <a:solidFill>
                  <a:srgbClr val="181717"/>
                </a:solidFill>
                <a:effectLst/>
                <a:latin typeface="Segoe UI" panose="020B0502040204020203" pitchFamily="34" charset="0"/>
                <a:ea typeface="Segoe UI" panose="020B0502040204020203" pitchFamily="34" charset="0"/>
              </a:rPr>
              <a:t>Dynamics 365 Supply Chain Management helps you to:</a:t>
            </a:r>
          </a:p>
          <a:p>
            <a:pPr marL="342900" marR="0" lvl="0" indent="-342900">
              <a:lnSpc>
                <a:spcPct val="105000"/>
              </a:lnSpc>
              <a:spcBef>
                <a:spcPts val="0"/>
              </a:spcBef>
              <a:spcAft>
                <a:spcPts val="0"/>
              </a:spcAft>
              <a:buFont typeface="Symbol" panose="05050102010706020507" pitchFamily="18" charset="2"/>
              <a:buChar char=""/>
            </a:pPr>
            <a:r>
              <a:rPr lang="en-US" sz="900">
                <a:solidFill>
                  <a:srgbClr val="181717"/>
                </a:solidFill>
                <a:effectLst/>
                <a:latin typeface="Segoe UI" panose="020B0502040204020203" pitchFamily="34" charset="0"/>
                <a:ea typeface="Segoe UI" panose="020B0502040204020203" pitchFamily="34" charset="0"/>
              </a:rPr>
              <a:t>Transform your manufacturing and supply chain operations. </a:t>
            </a:r>
          </a:p>
          <a:p>
            <a:pPr marL="342900" marR="0" lvl="0" indent="-342900">
              <a:lnSpc>
                <a:spcPct val="105000"/>
              </a:lnSpc>
              <a:spcBef>
                <a:spcPts val="0"/>
              </a:spcBef>
              <a:spcAft>
                <a:spcPts val="0"/>
              </a:spcAft>
              <a:buFont typeface="Symbol" panose="05050102010706020507" pitchFamily="18" charset="2"/>
              <a:buChar char=""/>
            </a:pPr>
            <a:r>
              <a:rPr lang="en-US" sz="900">
                <a:solidFill>
                  <a:srgbClr val="181717"/>
                </a:solidFill>
                <a:effectLst/>
                <a:latin typeface="Segoe UI" panose="020B0502040204020203" pitchFamily="34" charset="0"/>
                <a:ea typeface="Segoe UI" panose="020B0502040204020203" pitchFamily="34" charset="0"/>
              </a:rPr>
              <a:t>Use predictive insights and intelligence from AI and the Internet of Things (IoT) across planning, production, inventory, warehouse, and transportation management. </a:t>
            </a:r>
          </a:p>
          <a:p>
            <a:pPr marL="342900" marR="0" lvl="0" indent="-342900">
              <a:lnSpc>
                <a:spcPct val="105000"/>
              </a:lnSpc>
              <a:spcBef>
                <a:spcPts val="0"/>
              </a:spcBef>
              <a:spcAft>
                <a:spcPts val="0"/>
              </a:spcAft>
              <a:buFont typeface="Symbol" panose="05050102010706020507" pitchFamily="18" charset="2"/>
              <a:buChar char=""/>
            </a:pPr>
            <a:r>
              <a:rPr lang="en-US" sz="900">
                <a:solidFill>
                  <a:srgbClr val="181717"/>
                </a:solidFill>
                <a:effectLst/>
                <a:latin typeface="Segoe UI" panose="020B0502040204020203" pitchFamily="34" charset="0"/>
                <a:ea typeface="Segoe UI" panose="020B0502040204020203" pitchFamily="34" charset="0"/>
              </a:rPr>
              <a:t>Maximize operational efficiency, product quality, and profitability. </a:t>
            </a:r>
          </a:p>
          <a:p>
            <a:pPr marL="342900" marR="0" lvl="0" indent="-342900">
              <a:lnSpc>
                <a:spcPct val="105000"/>
              </a:lnSpc>
              <a:spcBef>
                <a:spcPts val="0"/>
              </a:spcBef>
              <a:spcAft>
                <a:spcPts val="545"/>
              </a:spcAft>
              <a:buFont typeface="Symbol" panose="05050102010706020507" pitchFamily="18" charset="2"/>
              <a:buChar char=""/>
            </a:pPr>
            <a:r>
              <a:rPr lang="en-US" sz="900">
                <a:solidFill>
                  <a:srgbClr val="181717"/>
                </a:solidFill>
                <a:effectLst/>
                <a:latin typeface="Segoe UI" panose="020B0502040204020203" pitchFamily="34" charset="0"/>
                <a:ea typeface="Segoe UI" panose="020B0502040204020203" pitchFamily="34" charset="0"/>
              </a:rPr>
              <a:t>Innovate with intelligent manufacturing operations, modernize warehouse management, optimize production performance, maximize the life of your assets, and automate and streamline your supply chain.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188420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Visual options</a:t>
            </a:r>
          </a:p>
          <a:p>
            <a:pPr algn="l"/>
            <a:r>
              <a:rPr lang="en-US" b="0" i="0">
                <a:solidFill>
                  <a:srgbClr val="171717"/>
                </a:solidFill>
                <a:effectLst/>
                <a:latin typeface="Segoe UI" panose="020B0502040204020203" pitchFamily="34" charset="0"/>
              </a:rPr>
              <a:t>On the Navigation bar, you'll find a gear wheel icon that accesses the </a:t>
            </a:r>
            <a:r>
              <a:rPr lang="en-US" b="1" i="0">
                <a:solidFill>
                  <a:srgbClr val="171717"/>
                </a:solidFill>
                <a:effectLst/>
                <a:latin typeface="Segoe UI" panose="020B0502040204020203" pitchFamily="34" charset="0"/>
              </a:rPr>
              <a:t>Settings</a:t>
            </a:r>
            <a:r>
              <a:rPr lang="en-US" b="0" i="0">
                <a:solidFill>
                  <a:srgbClr val="171717"/>
                </a:solidFill>
                <a:effectLst/>
                <a:latin typeface="Segoe UI" panose="020B0502040204020203" pitchFamily="34" charset="0"/>
              </a:rPr>
              <a:t> menu. Opening the </a:t>
            </a:r>
            <a:r>
              <a:rPr lang="en-US" b="1" i="0">
                <a:solidFill>
                  <a:srgbClr val="171717"/>
                </a:solidFill>
                <a:effectLst/>
                <a:latin typeface="Segoe UI" panose="020B0502040204020203" pitchFamily="34" charset="0"/>
              </a:rPr>
              <a:t>Settings</a:t>
            </a:r>
            <a:r>
              <a:rPr lang="en-US" b="0" i="0">
                <a:solidFill>
                  <a:srgbClr val="171717"/>
                </a:solidFill>
                <a:effectLst/>
                <a:latin typeface="Segoe UI" panose="020B0502040204020203" pitchFamily="34" charset="0"/>
              </a:rPr>
              <a:t> menu will show several choices. Selecting </a:t>
            </a:r>
            <a:r>
              <a:rPr lang="en-US" b="1" i="0">
                <a:solidFill>
                  <a:srgbClr val="171717"/>
                </a:solidFill>
                <a:effectLst/>
                <a:latin typeface="Segoe UI" panose="020B0502040204020203" pitchFamily="34" charset="0"/>
              </a:rPr>
              <a:t>User options</a:t>
            </a:r>
            <a:r>
              <a:rPr lang="en-US" b="0" i="0">
                <a:solidFill>
                  <a:srgbClr val="171717"/>
                </a:solidFill>
                <a:effectLst/>
                <a:latin typeface="Segoe UI" panose="020B0502040204020203" pitchFamily="34" charset="0"/>
              </a:rPr>
              <a:t> will open the </a:t>
            </a:r>
            <a:r>
              <a:rPr lang="en-US" b="1" i="0">
                <a:solidFill>
                  <a:srgbClr val="171717"/>
                </a:solidFill>
                <a:effectLst/>
                <a:latin typeface="Segoe UI" panose="020B0502040204020203" pitchFamily="34" charset="0"/>
              </a:rPr>
              <a:t>User options</a:t>
            </a:r>
            <a:r>
              <a:rPr lang="en-US" b="0" i="0">
                <a:solidFill>
                  <a:srgbClr val="171717"/>
                </a:solidFill>
                <a:effectLst/>
                <a:latin typeface="Segoe UI" panose="020B0502040204020203" pitchFamily="34" charset="0"/>
              </a:rPr>
              <a:t> page. There you'll find four option tabs, one of which is named </a:t>
            </a:r>
            <a:r>
              <a:rPr lang="en-US" b="1" i="0">
                <a:solidFill>
                  <a:srgbClr val="171717"/>
                </a:solidFill>
                <a:effectLst/>
                <a:latin typeface="Segoe UI" panose="020B0502040204020203" pitchFamily="34" charset="0"/>
              </a:rPr>
              <a:t>Visual</a:t>
            </a:r>
            <a:r>
              <a:rPr lang="en-US" b="0" i="0">
                <a:solidFill>
                  <a:srgbClr val="171717"/>
                </a:solidFill>
                <a:effectLst/>
                <a:latin typeface="Segoe UI" panose="020B0502040204020203" pitchFamily="34" charset="0"/>
              </a:rPr>
              <a:t>. You can personalize many options such as the color theme and time zone for each user.</a:t>
            </a:r>
          </a:p>
          <a:p>
            <a:pPr algn="l"/>
            <a:r>
              <a:rPr lang="en-US" b="0" i="0">
                <a:solidFill>
                  <a:srgbClr val="171717"/>
                </a:solidFill>
                <a:effectLst/>
                <a:latin typeface="Segoe UI" panose="020B0502040204020203" pitchFamily="34" charset="0"/>
              </a:rPr>
              <a:t>With the </a:t>
            </a:r>
            <a:r>
              <a:rPr lang="en-US" b="1" i="0">
                <a:solidFill>
                  <a:srgbClr val="171717"/>
                </a:solidFill>
                <a:effectLst/>
                <a:latin typeface="Segoe UI" panose="020B0502040204020203" pitchFamily="34" charset="0"/>
              </a:rPr>
              <a:t>Visual</a:t>
            </a:r>
            <a:r>
              <a:rPr lang="en-US" b="0" i="0">
                <a:solidFill>
                  <a:srgbClr val="171717"/>
                </a:solidFill>
                <a:effectLst/>
                <a:latin typeface="Segoe UI" panose="020B0502040204020203" pitchFamily="34" charset="0"/>
              </a:rPr>
              <a:t> tab, you can select a color theme to apply to the system and determine whether you'd like larger or smaller element sizes on your pages.</a:t>
            </a:r>
          </a:p>
          <a:p>
            <a:endParaRPr lang="en-IN"/>
          </a:p>
          <a:p>
            <a:r>
              <a:rPr lang="en-IN"/>
              <a:t>Ref: https://docs.microsoft.com/en-us/learn/modules/personalize-finance-operations/3-user-options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021698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Preferences</a:t>
            </a:r>
          </a:p>
          <a:p>
            <a:pPr algn="l"/>
            <a:r>
              <a:rPr lang="en-US" b="0" i="0">
                <a:solidFill>
                  <a:srgbClr val="171717"/>
                </a:solidFill>
                <a:effectLst/>
                <a:latin typeface="Segoe UI" panose="020B0502040204020203" pitchFamily="34" charset="0"/>
              </a:rPr>
              <a:t>On the </a:t>
            </a:r>
            <a:r>
              <a:rPr lang="en-US" b="1" i="0">
                <a:solidFill>
                  <a:srgbClr val="171717"/>
                </a:solidFill>
                <a:effectLst/>
                <a:latin typeface="Segoe UI" panose="020B0502040204020203" pitchFamily="34" charset="0"/>
              </a:rPr>
              <a:t>Preferences</a:t>
            </a:r>
            <a:r>
              <a:rPr lang="en-US" b="0" i="0">
                <a:solidFill>
                  <a:srgbClr val="171717"/>
                </a:solidFill>
                <a:effectLst/>
                <a:latin typeface="Segoe UI" panose="020B0502040204020203" pitchFamily="34" charset="0"/>
              </a:rPr>
              <a:t> tab on the </a:t>
            </a:r>
            <a:r>
              <a:rPr lang="en-US" b="1" i="0">
                <a:solidFill>
                  <a:srgbClr val="171717"/>
                </a:solidFill>
                <a:effectLst/>
                <a:latin typeface="Segoe UI" panose="020B0502040204020203" pitchFamily="34" charset="0"/>
              </a:rPr>
              <a:t>User options</a:t>
            </a:r>
            <a:r>
              <a:rPr lang="en-US" b="0" i="0">
                <a:solidFill>
                  <a:srgbClr val="171717"/>
                </a:solidFill>
                <a:effectLst/>
                <a:latin typeface="Segoe UI" panose="020B0502040204020203" pitchFamily="34" charset="0"/>
              </a:rPr>
              <a:t> page, you have a variety of options that you can select. You can select default values that are used every time that you open Finance and Operations apps.</a:t>
            </a:r>
          </a:p>
          <a:p>
            <a:pPr algn="l"/>
            <a:r>
              <a:rPr lang="en-US" b="0" i="0">
                <a:solidFill>
                  <a:srgbClr val="171717"/>
                </a:solidFill>
                <a:effectLst/>
                <a:latin typeface="Segoe UI" panose="020B0502040204020203" pitchFamily="34" charset="0"/>
              </a:rPr>
              <a:t>These values include the company, initial page, and default view/edit mode. The view/edit mode determines whether a page is locked for viewing or opened for editing every time that you open it.</a:t>
            </a:r>
          </a:p>
          <a:p>
            <a:pPr algn="l"/>
            <a:r>
              <a:rPr lang="en-US" b="0" i="0">
                <a:solidFill>
                  <a:srgbClr val="171717"/>
                </a:solidFill>
                <a:effectLst/>
                <a:latin typeface="Segoe UI" panose="020B0502040204020203" pitchFamily="34" charset="0"/>
              </a:rPr>
              <a:t>The </a:t>
            </a:r>
            <a:r>
              <a:rPr lang="en-US" b="1" i="0">
                <a:solidFill>
                  <a:srgbClr val="171717"/>
                </a:solidFill>
                <a:effectLst/>
                <a:latin typeface="Segoe UI" panose="020B0502040204020203" pitchFamily="34" charset="0"/>
              </a:rPr>
              <a:t>Preferences</a:t>
            </a:r>
            <a:r>
              <a:rPr lang="en-US" b="0" i="0">
                <a:solidFill>
                  <a:srgbClr val="171717"/>
                </a:solidFill>
                <a:effectLst/>
                <a:latin typeface="Segoe UI" panose="020B0502040204020203" pitchFamily="34" charset="0"/>
              </a:rPr>
              <a:t> tab also includes options for the language, time zone, and date, time, and number format. This tab also includes several miscellaneous preferences that vary from release to release.</a:t>
            </a:r>
          </a:p>
          <a:p>
            <a:endParaRPr lang="en-IN"/>
          </a:p>
          <a:p>
            <a:pPr algn="l">
              <a:buFont typeface="Arial" panose="020B0604020202020204" pitchFamily="34" charset="0"/>
              <a:buChar char="•"/>
            </a:pPr>
            <a:r>
              <a:rPr lang="en-US" b="1" i="0">
                <a:solidFill>
                  <a:srgbClr val="171717"/>
                </a:solidFill>
                <a:effectLst/>
                <a:latin typeface="Segoe UI" panose="020B0502040204020203" pitchFamily="34" charset="0"/>
              </a:rPr>
              <a:t>Company</a:t>
            </a:r>
            <a:r>
              <a:rPr lang="en-US" b="0" i="0">
                <a:solidFill>
                  <a:srgbClr val="171717"/>
                </a:solidFill>
                <a:effectLst/>
                <a:latin typeface="Segoe UI" panose="020B0502040204020203" pitchFamily="34" charset="0"/>
              </a:rPr>
              <a:t> - This allows you to define which company you sign in to when you access Finance and Operations apps. You can always change the company that you are connected to using the Navigation bar.</a:t>
            </a:r>
          </a:p>
          <a:p>
            <a:pPr algn="l">
              <a:buFont typeface="Arial" panose="020B0604020202020204" pitchFamily="34" charset="0"/>
              <a:buChar char="•"/>
            </a:pPr>
            <a:r>
              <a:rPr lang="en-US" b="0" i="0">
                <a:solidFill>
                  <a:srgbClr val="171717"/>
                </a:solidFill>
                <a:effectLst/>
                <a:latin typeface="Segoe UI" panose="020B0502040204020203" pitchFamily="34" charset="0"/>
              </a:rPr>
              <a:t>A </a:t>
            </a:r>
            <a:r>
              <a:rPr lang="en-US" b="0" i="1">
                <a:solidFill>
                  <a:srgbClr val="171717"/>
                </a:solidFill>
                <a:effectLst/>
                <a:latin typeface="Segoe UI" panose="020B0502040204020203" pitchFamily="34" charset="0"/>
              </a:rPr>
              <a:t>legal entity</a:t>
            </a:r>
            <a:r>
              <a:rPr lang="en-US" b="0" i="0">
                <a:solidFill>
                  <a:srgbClr val="171717"/>
                </a:solidFill>
                <a:effectLst/>
                <a:latin typeface="Segoe UI" panose="020B0502040204020203" pitchFamily="34" charset="0"/>
              </a:rPr>
              <a:t> is an organization that has a registered or legislated legal structure. Legal entities can enter into legal contracts and are required to prepare statements that report on their performance. The country or region that you select for the primary address of the legal entity controls the country and region-specific features that are available for the legal entity.</a:t>
            </a:r>
          </a:p>
          <a:p>
            <a:pPr algn="l">
              <a:buFont typeface="Arial" panose="020B0604020202020204" pitchFamily="34" charset="0"/>
              <a:buChar char="•"/>
            </a:pPr>
            <a:r>
              <a:rPr lang="en-US" b="1" i="0">
                <a:solidFill>
                  <a:srgbClr val="171717"/>
                </a:solidFill>
                <a:effectLst/>
                <a:latin typeface="Segoe UI" panose="020B0502040204020203" pitchFamily="34" charset="0"/>
              </a:rPr>
              <a:t>Initial page</a:t>
            </a:r>
            <a:r>
              <a:rPr lang="en-US" b="0" i="0">
                <a:solidFill>
                  <a:srgbClr val="171717"/>
                </a:solidFill>
                <a:effectLst/>
                <a:latin typeface="Segoe UI" panose="020B0502040204020203" pitchFamily="34" charset="0"/>
              </a:rPr>
              <a:t> - There are a variety of options you can select here to define which page will open when you first launch Finance and Operations apps.</a:t>
            </a:r>
          </a:p>
          <a:p>
            <a:pPr marL="742950" lvl="1" indent="-285750" algn="l">
              <a:buFont typeface="Arial" panose="020B0604020202020204" pitchFamily="34" charset="0"/>
              <a:buChar char="•"/>
            </a:pPr>
            <a:r>
              <a:rPr lang="en-US" b="1" i="0">
                <a:solidFill>
                  <a:srgbClr val="171717"/>
                </a:solidFill>
                <a:effectLst/>
                <a:latin typeface="Segoe UI" panose="020B0502040204020203" pitchFamily="34" charset="0"/>
              </a:rPr>
              <a:t>Default dashboard</a:t>
            </a:r>
            <a:r>
              <a:rPr lang="en-US" b="0" i="0">
                <a:solidFill>
                  <a:srgbClr val="171717"/>
                </a:solidFill>
                <a:effectLst/>
                <a:latin typeface="Segoe UI" panose="020B0502040204020203" pitchFamily="34" charset="0"/>
              </a:rPr>
              <a:t> - This Refers to the home page that you have seen in most demonstrations of Finance and Operations apps.</a:t>
            </a:r>
          </a:p>
          <a:p>
            <a:pPr marL="742950" lvl="1" indent="-285750" algn="l">
              <a:buFont typeface="Arial" panose="020B0604020202020204" pitchFamily="34" charset="0"/>
              <a:buChar char="•"/>
            </a:pPr>
            <a:r>
              <a:rPr lang="en-US" b="1" i="0">
                <a:solidFill>
                  <a:srgbClr val="171717"/>
                </a:solidFill>
                <a:effectLst/>
                <a:latin typeface="Segoe UI" panose="020B0502040204020203" pitchFamily="34" charset="0"/>
              </a:rPr>
              <a:t>System administration</a:t>
            </a:r>
            <a:r>
              <a:rPr lang="en-US" b="0" i="0">
                <a:solidFill>
                  <a:srgbClr val="171717"/>
                </a:solidFill>
                <a:effectLst/>
                <a:latin typeface="Segoe UI" panose="020B0502040204020203" pitchFamily="34" charset="0"/>
              </a:rPr>
              <a:t> - This option will default the user into the System administration workspace. This option is useful for system administrators.</a:t>
            </a:r>
          </a:p>
          <a:p>
            <a:pPr marL="742950" lvl="1" indent="-285750" algn="l">
              <a:buFont typeface="Arial" panose="020B0604020202020204" pitchFamily="34" charset="0"/>
              <a:buChar char="•"/>
            </a:pPr>
            <a:r>
              <a:rPr lang="en-US" b="1" i="0">
                <a:solidFill>
                  <a:srgbClr val="171717"/>
                </a:solidFill>
                <a:effectLst/>
                <a:latin typeface="Segoe UI" panose="020B0502040204020203" pitchFamily="34" charset="0"/>
              </a:rPr>
              <a:t>Essentials dashboard</a:t>
            </a:r>
            <a:r>
              <a:rPr lang="en-US" b="0" i="0">
                <a:solidFill>
                  <a:srgbClr val="171717"/>
                </a:solidFill>
                <a:effectLst/>
                <a:latin typeface="Segoe UI" panose="020B0502040204020203" pitchFamily="34" charset="0"/>
              </a:rPr>
              <a:t> - This option defaults the user to the Retail essentials workspace, which has a different layout that is targeted and designed for back-office retail workers.</a:t>
            </a:r>
          </a:p>
          <a:p>
            <a:pPr marL="742950" lvl="1" indent="-285750" algn="l">
              <a:buFont typeface="Arial" panose="020B0604020202020204" pitchFamily="34" charset="0"/>
              <a:buChar char="•"/>
            </a:pPr>
            <a:r>
              <a:rPr lang="en-US" b="1" i="0">
                <a:solidFill>
                  <a:srgbClr val="171717"/>
                </a:solidFill>
                <a:effectLst/>
                <a:latin typeface="Segoe UI" panose="020B0502040204020203" pitchFamily="34" charset="0"/>
              </a:rPr>
              <a:t>Employee self-service dashboard</a:t>
            </a:r>
            <a:r>
              <a:rPr lang="en-US" b="0" i="0">
                <a:solidFill>
                  <a:srgbClr val="171717"/>
                </a:solidFill>
                <a:effectLst/>
                <a:latin typeface="Segoe UI" panose="020B0502040204020203" pitchFamily="34" charset="0"/>
              </a:rPr>
              <a:t> - This option is designed for the typical worker or manager who only uses a few areas of the system on a regular basis.</a:t>
            </a:r>
          </a:p>
          <a:p>
            <a:pPr marL="742950" lvl="1" indent="-285750" algn="l">
              <a:buFont typeface="Arial" panose="020B0604020202020204" pitchFamily="34" charset="0"/>
              <a:buChar char="•"/>
            </a:pPr>
            <a:r>
              <a:rPr lang="en-US" b="1" i="0">
                <a:solidFill>
                  <a:srgbClr val="171717"/>
                </a:solidFill>
                <a:effectLst/>
                <a:latin typeface="Segoe UI" panose="020B0502040204020203" pitchFamily="34" charset="0"/>
              </a:rPr>
              <a:t>Prospective vendor registration</a:t>
            </a:r>
            <a:r>
              <a:rPr lang="en-US" b="0" i="0">
                <a:solidFill>
                  <a:srgbClr val="171717"/>
                </a:solidFill>
                <a:effectLst/>
                <a:latin typeface="Segoe UI" panose="020B0502040204020203" pitchFamily="34" charset="0"/>
              </a:rPr>
              <a:t> - This page is designed for prospective vendors to complete their application and onboarding process. This option is not typically selected for a regular user.</a:t>
            </a:r>
          </a:p>
          <a:p>
            <a:pPr algn="l">
              <a:buFont typeface="Arial" panose="020B0604020202020204" pitchFamily="34" charset="0"/>
              <a:buChar char="•"/>
            </a:pPr>
            <a:r>
              <a:rPr lang="en-US" b="1" i="0">
                <a:solidFill>
                  <a:srgbClr val="171717"/>
                </a:solidFill>
                <a:effectLst/>
                <a:latin typeface="Segoe UI" panose="020B0502040204020203" pitchFamily="34" charset="0"/>
              </a:rPr>
              <a:t>Default view</a:t>
            </a:r>
            <a:r>
              <a:rPr lang="en-US" b="0" i="0">
                <a:solidFill>
                  <a:srgbClr val="171717"/>
                </a:solidFill>
                <a:effectLst/>
                <a:latin typeface="Segoe UI" panose="020B0502040204020203" pitchFamily="34" charset="0"/>
              </a:rPr>
              <a:t>/</a:t>
            </a:r>
            <a:r>
              <a:rPr lang="en-US" b="1" i="0">
                <a:solidFill>
                  <a:srgbClr val="171717"/>
                </a:solidFill>
                <a:effectLst/>
                <a:latin typeface="Segoe UI" panose="020B0502040204020203" pitchFamily="34" charset="0"/>
              </a:rPr>
              <a:t>edit mode</a:t>
            </a:r>
            <a:r>
              <a:rPr lang="en-US" b="0" i="0">
                <a:solidFill>
                  <a:srgbClr val="171717"/>
                </a:solidFill>
                <a:effectLst/>
                <a:latin typeface="Segoe UI" panose="020B0502040204020203" pitchFamily="34" charset="0"/>
              </a:rPr>
              <a:t> - This option allows you to select between </a:t>
            </a:r>
            <a:r>
              <a:rPr lang="en-US" b="1" i="0">
                <a:solidFill>
                  <a:srgbClr val="171717"/>
                </a:solidFill>
                <a:effectLst/>
                <a:latin typeface="Segoe UI" panose="020B0502040204020203" pitchFamily="34" charset="0"/>
              </a:rPr>
              <a:t>Auto</a:t>
            </a:r>
            <a:r>
              <a:rPr lang="en-US" b="0" i="0">
                <a:solidFill>
                  <a:srgbClr val="171717"/>
                </a:solidFill>
                <a:effectLst/>
                <a:latin typeface="Segoe UI" panose="020B0502040204020203" pitchFamily="34" charset="0"/>
              </a:rPr>
              <a:t>, </a:t>
            </a:r>
            <a:r>
              <a:rPr lang="en-US" b="1" i="0">
                <a:solidFill>
                  <a:srgbClr val="171717"/>
                </a:solidFill>
                <a:effectLst/>
                <a:latin typeface="Segoe UI" panose="020B0502040204020203" pitchFamily="34" charset="0"/>
              </a:rPr>
              <a:t>View</a:t>
            </a:r>
            <a:r>
              <a:rPr lang="en-US" b="0" i="0">
                <a:solidFill>
                  <a:srgbClr val="171717"/>
                </a:solidFill>
                <a:effectLst/>
                <a:latin typeface="Segoe UI" panose="020B0502040204020203" pitchFamily="34" charset="0"/>
              </a:rPr>
              <a:t>, and </a:t>
            </a:r>
            <a:r>
              <a:rPr lang="en-US" b="1" i="0">
                <a:solidFill>
                  <a:srgbClr val="171717"/>
                </a:solidFill>
                <a:effectLst/>
                <a:latin typeface="Segoe UI" panose="020B0502040204020203" pitchFamily="34" charset="0"/>
              </a:rPr>
              <a:t>Edit</a:t>
            </a:r>
            <a:r>
              <a:rPr lang="en-US" b="0" i="0">
                <a:solidFill>
                  <a:srgbClr val="171717"/>
                </a:solidFill>
                <a:effectLst/>
                <a:latin typeface="Segoe UI" panose="020B0502040204020203" pitchFamily="34" charset="0"/>
              </a:rPr>
              <a:t>. The default option is </a:t>
            </a:r>
            <a:r>
              <a:rPr lang="en-US" b="1" i="0">
                <a:solidFill>
                  <a:srgbClr val="171717"/>
                </a:solidFill>
                <a:effectLst/>
                <a:latin typeface="Segoe UI" panose="020B0502040204020203" pitchFamily="34" charset="0"/>
              </a:rPr>
              <a:t>Auto</a:t>
            </a:r>
            <a:r>
              <a:rPr lang="en-US" b="0" i="0">
                <a:solidFill>
                  <a:srgbClr val="171717"/>
                </a:solidFill>
                <a:effectLst/>
                <a:latin typeface="Segoe UI" panose="020B0502040204020203" pitchFamily="34" charset="0"/>
              </a:rPr>
              <a:t>. When you change this option to </a:t>
            </a:r>
            <a:r>
              <a:rPr lang="en-US" b="1" i="0">
                <a:solidFill>
                  <a:srgbClr val="171717"/>
                </a:solidFill>
                <a:effectLst/>
                <a:latin typeface="Segoe UI" panose="020B0502040204020203" pitchFamily="34" charset="0"/>
              </a:rPr>
              <a:t>View</a:t>
            </a:r>
            <a:r>
              <a:rPr lang="en-US" b="0" i="0">
                <a:solidFill>
                  <a:srgbClr val="171717"/>
                </a:solidFill>
                <a:effectLst/>
                <a:latin typeface="Segoe UI" panose="020B0502040204020203" pitchFamily="34" charset="0"/>
              </a:rPr>
              <a:t>, all forms by default will open in </a:t>
            </a:r>
            <a:r>
              <a:rPr lang="en-US" b="1" i="0">
                <a:solidFill>
                  <a:srgbClr val="171717"/>
                </a:solidFill>
                <a:effectLst/>
                <a:latin typeface="Segoe UI" panose="020B0502040204020203" pitchFamily="34" charset="0"/>
              </a:rPr>
              <a:t>View</a:t>
            </a:r>
            <a:r>
              <a:rPr lang="en-US" b="0" i="0">
                <a:solidFill>
                  <a:srgbClr val="171717"/>
                </a:solidFill>
                <a:effectLst/>
                <a:latin typeface="Segoe UI" panose="020B0502040204020203" pitchFamily="34" charset="0"/>
              </a:rPr>
              <a:t> only mode. This is useful for users who do not typically make changes to the system, such as system administrators. The users must then click the </a:t>
            </a:r>
            <a:r>
              <a:rPr lang="en-US" b="1" i="0">
                <a:solidFill>
                  <a:srgbClr val="171717"/>
                </a:solidFill>
                <a:effectLst/>
                <a:latin typeface="Segoe UI" panose="020B0502040204020203" pitchFamily="34" charset="0"/>
              </a:rPr>
              <a:t>Edit</a:t>
            </a:r>
            <a:r>
              <a:rPr lang="en-US" b="0" i="0">
                <a:solidFill>
                  <a:srgbClr val="171717"/>
                </a:solidFill>
                <a:effectLst/>
                <a:latin typeface="Segoe UI" panose="020B0502040204020203" pitchFamily="34" charset="0"/>
              </a:rPr>
              <a:t> button to make any changes. The </a:t>
            </a:r>
            <a:r>
              <a:rPr lang="en-US" b="1" i="0">
                <a:solidFill>
                  <a:srgbClr val="171717"/>
                </a:solidFill>
                <a:effectLst/>
                <a:latin typeface="Segoe UI" panose="020B0502040204020203" pitchFamily="34" charset="0"/>
              </a:rPr>
              <a:t>Edit</a:t>
            </a:r>
            <a:r>
              <a:rPr lang="en-US" b="0" i="0">
                <a:solidFill>
                  <a:srgbClr val="171717"/>
                </a:solidFill>
                <a:effectLst/>
                <a:latin typeface="Segoe UI" panose="020B0502040204020203" pitchFamily="34" charset="0"/>
              </a:rPr>
              <a:t> option is used to force all pages to open in edit mode so that users can make modifications without having to click the Edit button in the Action Pane. This is useful for users who always modify data on every page that they open. You can control this setting based on pages, which overrides the option you select here.</a:t>
            </a:r>
          </a:p>
          <a:p>
            <a:pPr algn="l">
              <a:buFont typeface="Arial" panose="020B0604020202020204" pitchFamily="34" charset="0"/>
              <a:buChar char="•"/>
            </a:pPr>
            <a:r>
              <a:rPr lang="en-US" b="1" i="0">
                <a:solidFill>
                  <a:srgbClr val="171717"/>
                </a:solidFill>
                <a:effectLst/>
                <a:latin typeface="Segoe UI" panose="020B0502040204020203" pitchFamily="34" charset="0"/>
              </a:rPr>
              <a:t>Language and country</a:t>
            </a:r>
            <a:r>
              <a:rPr lang="en-US" b="0" i="0">
                <a:solidFill>
                  <a:srgbClr val="171717"/>
                </a:solidFill>
                <a:effectLst/>
                <a:latin typeface="Segoe UI" panose="020B0502040204020203" pitchFamily="34" charset="0"/>
              </a:rPr>
              <a:t>/</a:t>
            </a:r>
            <a:r>
              <a:rPr lang="en-US" b="1" i="0">
                <a:solidFill>
                  <a:srgbClr val="171717"/>
                </a:solidFill>
                <a:effectLst/>
                <a:latin typeface="Segoe UI" panose="020B0502040204020203" pitchFamily="34" charset="0"/>
              </a:rPr>
              <a:t>region preferences</a:t>
            </a:r>
            <a:r>
              <a:rPr lang="en-US" b="0" i="0">
                <a:solidFill>
                  <a:srgbClr val="171717"/>
                </a:solidFill>
                <a:effectLst/>
                <a:latin typeface="Segoe UI" panose="020B0502040204020203" pitchFamily="34" charset="0"/>
              </a:rPr>
              <a:t> - On this FastTab, you can control settings for language, date, time and number format, time zone, and country/region the users will operate with. Changing these selections will only change how the user interface appears to the selected user, not how the data is stored in the database.</a:t>
            </a:r>
          </a:p>
          <a:p>
            <a:pPr algn="l">
              <a:buFont typeface="Arial" panose="020B0604020202020204" pitchFamily="34" charset="0"/>
              <a:buChar char="•"/>
            </a:pPr>
            <a:r>
              <a:rPr lang="en-US" b="1" i="0">
                <a:solidFill>
                  <a:srgbClr val="171717"/>
                </a:solidFill>
                <a:effectLst/>
                <a:latin typeface="Segoe UI" panose="020B0502040204020203" pitchFamily="34" charset="0"/>
              </a:rPr>
              <a:t>Document handling enabled</a:t>
            </a:r>
            <a:r>
              <a:rPr lang="en-US" b="0" i="0">
                <a:solidFill>
                  <a:srgbClr val="171717"/>
                </a:solidFill>
                <a:effectLst/>
                <a:latin typeface="Segoe UI" panose="020B0502040204020203" pitchFamily="34" charset="0"/>
              </a:rPr>
              <a:t> - This option determines whether the paper clip icon with document handling is activated for the selected user. When the option is enabled, you can see a number on the paper clip icon that indicates the number of attachments for a selected document. This can have a performance impact if attachments are used heavily.</a:t>
            </a:r>
          </a:p>
          <a:p>
            <a:pPr algn="l">
              <a:buFont typeface="Arial" panose="020B0604020202020204" pitchFamily="34" charset="0"/>
              <a:buChar char="•"/>
            </a:pPr>
            <a:r>
              <a:rPr lang="en-US" b="1" i="0">
                <a:solidFill>
                  <a:srgbClr val="171717"/>
                </a:solidFill>
                <a:effectLst/>
                <a:latin typeface="Segoe UI" panose="020B0502040204020203" pitchFamily="34" charset="0"/>
              </a:rPr>
              <a:t>Automatically update query parameter</a:t>
            </a:r>
            <a:r>
              <a:rPr lang="en-US" b="0" i="0">
                <a:solidFill>
                  <a:srgbClr val="171717"/>
                </a:solidFill>
                <a:effectLst/>
                <a:latin typeface="Segoe UI" panose="020B0502040204020203" pitchFamily="34" charset="0"/>
              </a:rPr>
              <a:t> - When this option is turned on, the system will automatically save any filters that you have created on a form when adding the URL to your favorites or sharing the URL from the Options tab on the pane.</a:t>
            </a:r>
          </a:p>
          <a:p>
            <a:pPr algn="l">
              <a:buFont typeface="Arial" panose="020B0604020202020204" pitchFamily="34" charset="0"/>
              <a:buChar char="•"/>
            </a:pPr>
            <a:r>
              <a:rPr lang="en-US" b="1" i="0">
                <a:solidFill>
                  <a:srgbClr val="171717"/>
                </a:solidFill>
                <a:effectLst/>
                <a:latin typeface="Segoe UI" panose="020B0502040204020203" pitchFamily="34" charset="0"/>
              </a:rPr>
              <a:t>Enhanced tab sequence</a:t>
            </a:r>
            <a:r>
              <a:rPr lang="en-US" b="0" i="0">
                <a:solidFill>
                  <a:srgbClr val="171717"/>
                </a:solidFill>
                <a:effectLst/>
                <a:latin typeface="Segoe UI" panose="020B0502040204020203" pitchFamily="34" charset="0"/>
              </a:rPr>
              <a:t> - In everyday system use, not every field is required to perform typical tasks. Therefore, by default, the tab sequence is optimized. Tab stops are set only on those fields that are essential for typical scenarios. However, you might find that some fields that you often use to perform tasks aren't included in the default tab sequence. In this case, if you use Windows Narrator, you can use Windows Narrator's keyboard actions to access those fields and inspect their content. Alternatively, you can enable the </a:t>
            </a:r>
            <a:r>
              <a:rPr lang="en-US" b="1" i="0">
                <a:solidFill>
                  <a:srgbClr val="171717"/>
                </a:solidFill>
                <a:effectLst/>
                <a:latin typeface="Segoe UI" panose="020B0502040204020203" pitchFamily="34" charset="0"/>
              </a:rPr>
              <a:t>Enhanced tab sequence</a:t>
            </a:r>
            <a:r>
              <a:rPr lang="en-US" b="0" i="0">
                <a:solidFill>
                  <a:srgbClr val="171717"/>
                </a:solidFill>
                <a:effectLst/>
                <a:latin typeface="Segoe UI" panose="020B0502040204020203" pitchFamily="34" charset="0"/>
              </a:rPr>
              <a:t> option on the </a:t>
            </a:r>
            <a:r>
              <a:rPr lang="en-US" b="1" i="0">
                <a:solidFill>
                  <a:srgbClr val="171717"/>
                </a:solidFill>
                <a:effectLst/>
                <a:latin typeface="Segoe UI" panose="020B0502040204020203" pitchFamily="34" charset="0"/>
              </a:rPr>
              <a:t>User options</a:t>
            </a:r>
            <a:r>
              <a:rPr lang="en-US" b="0" i="0">
                <a:solidFill>
                  <a:srgbClr val="171717"/>
                </a:solidFill>
                <a:effectLst/>
                <a:latin typeface="Segoe UI" panose="020B0502040204020203" pitchFamily="34" charset="0"/>
              </a:rPr>
              <a:t> page, which makes all editable and read-only fields part of the tab sequence. You can then use page personalization to create a custom tab sequence and omit fields from the tab sequence.</a:t>
            </a:r>
          </a:p>
          <a:p>
            <a:endParaRPr lang="en-IN"/>
          </a:p>
          <a:p>
            <a:r>
              <a:rPr lang="en-IN"/>
              <a:t>Ref: https://docs.microsoft.com/en-us/learn/modules/personalize-finance-operations/3-user-options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2796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Set up Account Information</a:t>
            </a:r>
          </a:p>
          <a:p>
            <a:pPr algn="l"/>
            <a:r>
              <a:rPr lang="en-US" b="0" i="0">
                <a:solidFill>
                  <a:srgbClr val="171717"/>
                </a:solidFill>
                <a:effectLst/>
                <a:latin typeface="Segoe UI" panose="020B0502040204020203" pitchFamily="34" charset="0"/>
              </a:rPr>
              <a:t>The </a:t>
            </a:r>
            <a:r>
              <a:rPr lang="en-US" b="1" i="0">
                <a:solidFill>
                  <a:srgbClr val="171717"/>
                </a:solidFill>
                <a:effectLst/>
                <a:latin typeface="Segoe UI" panose="020B0502040204020203" pitchFamily="34" charset="0"/>
              </a:rPr>
              <a:t>Account</a:t>
            </a:r>
            <a:r>
              <a:rPr lang="en-US" b="0" i="0">
                <a:solidFill>
                  <a:srgbClr val="171717"/>
                </a:solidFill>
                <a:effectLst/>
                <a:latin typeface="Segoe UI" panose="020B0502040204020203" pitchFamily="34" charset="0"/>
              </a:rPr>
              <a:t> tab on the </a:t>
            </a:r>
            <a:r>
              <a:rPr lang="en-US" b="1" i="0">
                <a:solidFill>
                  <a:srgbClr val="171717"/>
                </a:solidFill>
                <a:effectLst/>
                <a:latin typeface="Segoe UI" panose="020B0502040204020203" pitchFamily="34" charset="0"/>
              </a:rPr>
              <a:t>User options</a:t>
            </a:r>
            <a:r>
              <a:rPr lang="en-US" b="0" i="0">
                <a:solidFill>
                  <a:srgbClr val="171717"/>
                </a:solidFill>
                <a:effectLst/>
                <a:latin typeface="Segoe UI" panose="020B0502040204020203" pitchFamily="34" charset="0"/>
              </a:rPr>
              <a:t> page contains a variety of options that control account functions, such as which account in the Active Directory it’s linked to, and how emailing and electronic signatures are controlled for user accounts. These settings are typically controlled by your administrator. You can also adjust your user name and other account-related options on this page.</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Ref: https://docs.microsoft.com/en-us/learn/modules/personalize-finance-operations/3-user-options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700161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Workflow</a:t>
            </a:r>
          </a:p>
          <a:p>
            <a:pPr algn="l"/>
            <a:r>
              <a:rPr lang="en-US" b="0" i="0">
                <a:solidFill>
                  <a:srgbClr val="171717"/>
                </a:solidFill>
                <a:effectLst/>
                <a:latin typeface="Segoe UI" panose="020B0502040204020203" pitchFamily="34" charset="0"/>
              </a:rPr>
              <a:t>The </a:t>
            </a:r>
            <a:r>
              <a:rPr lang="en-US" b="1" i="0">
                <a:solidFill>
                  <a:srgbClr val="171717"/>
                </a:solidFill>
                <a:effectLst/>
                <a:latin typeface="Segoe UI" panose="020B0502040204020203" pitchFamily="34" charset="0"/>
              </a:rPr>
              <a:t>Workflow</a:t>
            </a:r>
            <a:r>
              <a:rPr lang="en-US" b="0" i="0">
                <a:solidFill>
                  <a:srgbClr val="171717"/>
                </a:solidFill>
                <a:effectLst/>
                <a:latin typeface="Segoe UI" panose="020B0502040204020203" pitchFamily="34" charset="0"/>
              </a:rPr>
              <a:t> tab on the </a:t>
            </a:r>
            <a:r>
              <a:rPr lang="en-US" b="1" i="0">
                <a:solidFill>
                  <a:srgbClr val="171717"/>
                </a:solidFill>
                <a:effectLst/>
                <a:latin typeface="Segoe UI" panose="020B0502040204020203" pitchFamily="34" charset="0"/>
              </a:rPr>
              <a:t>User options</a:t>
            </a:r>
            <a:r>
              <a:rPr lang="en-US" b="0" i="0">
                <a:solidFill>
                  <a:srgbClr val="171717"/>
                </a:solidFill>
                <a:effectLst/>
                <a:latin typeface="Segoe UI" panose="020B0502040204020203" pitchFamily="34" charset="0"/>
              </a:rPr>
              <a:t> page allows you to control how notifications for workflow will be delivered. You can also use the </a:t>
            </a:r>
            <a:r>
              <a:rPr lang="en-US" b="1" i="0">
                <a:solidFill>
                  <a:srgbClr val="171717"/>
                </a:solidFill>
                <a:effectLst/>
                <a:latin typeface="Segoe UI" panose="020B0502040204020203" pitchFamily="34" charset="0"/>
              </a:rPr>
              <a:t>Delegation</a:t>
            </a:r>
            <a:r>
              <a:rPr lang="en-US" b="0" i="0">
                <a:solidFill>
                  <a:srgbClr val="171717"/>
                </a:solidFill>
                <a:effectLst/>
                <a:latin typeface="Segoe UI" panose="020B0502040204020203" pitchFamily="34" charset="0"/>
              </a:rPr>
              <a:t> FastTab to control exactly which workflows and time periods you want to use to delegate your workflow tasks and approvals.</a:t>
            </a:r>
          </a:p>
          <a:p>
            <a:pPr algn="l"/>
            <a:endParaRPr lang="en-US" b="0" i="0">
              <a:solidFill>
                <a:srgbClr val="171717"/>
              </a:solidFill>
              <a:effectLst/>
              <a:latin typeface="Segoe UI" panose="020B0502040204020203" pitchFamily="34" charset="0"/>
            </a:endParaRP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Ref: https://docs.microsoft.com/en-us/learn/modules/personalize-finance-operations/3-user-options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62443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ffectLst/>
              </a:rPr>
              <a:t>Document handling</a:t>
            </a:r>
          </a:p>
          <a:p>
            <a:r>
              <a:rPr lang="en-US">
                <a:effectLst/>
              </a:rPr>
              <a:t>You may need to add attachments to a record in the system, this might include an invoice from a vendor, customer receipts, product details for a purchase requisition, or expense receipts, just as some examples. You can easily add attachments to records that allow document handling in Finance and operations apps. You can also view attachments from all tables on the pages that are related to the active record.</a:t>
            </a:r>
          </a:p>
          <a:p>
            <a:r>
              <a:rPr lang="en-US">
                <a:effectLst/>
              </a:rPr>
              <a:t>To add an attachment to a record, follow these steps;</a:t>
            </a:r>
          </a:p>
          <a:p>
            <a:pPr>
              <a:buFont typeface="+mj-lt"/>
              <a:buAutoNum type="arabicPeriod"/>
            </a:pPr>
            <a:r>
              <a:rPr lang="en-US">
                <a:effectLst/>
              </a:rPr>
              <a:t>Select the record you wish to attach a document to (such as a customer, invoice, or vendor).</a:t>
            </a:r>
          </a:p>
          <a:p>
            <a:pPr algn="l">
              <a:buFont typeface="+mj-lt"/>
              <a:buAutoNum type="arabicPeriod"/>
            </a:pPr>
            <a:r>
              <a:rPr lang="en-US" b="0" i="0">
                <a:solidFill>
                  <a:srgbClr val="171717"/>
                </a:solidFill>
                <a:effectLst/>
                <a:latin typeface="Segoe UI" panose="020B0502040204020203" pitchFamily="34" charset="0"/>
              </a:rPr>
              <a:t>Select the paperclip icon on the top right corner of the page.</a:t>
            </a:r>
          </a:p>
          <a:p>
            <a:pPr algn="l">
              <a:buFont typeface="+mj-lt"/>
              <a:buAutoNum type="arabicPeriod"/>
            </a:pPr>
            <a:r>
              <a:rPr lang="en-US" b="0" i="0">
                <a:solidFill>
                  <a:srgbClr val="171717"/>
                </a:solidFill>
                <a:effectLst/>
                <a:latin typeface="Segoe UI" panose="020B0502040204020203" pitchFamily="34" charset="0"/>
              </a:rPr>
              <a:t>On the </a:t>
            </a:r>
            <a:r>
              <a:rPr lang="en-US" b="1" i="0">
                <a:solidFill>
                  <a:srgbClr val="171717"/>
                </a:solidFill>
                <a:effectLst/>
                <a:latin typeface="Segoe UI" panose="020B0502040204020203" pitchFamily="34" charset="0"/>
              </a:rPr>
              <a:t>Attachment</a:t>
            </a:r>
            <a:r>
              <a:rPr lang="en-US" b="0" i="0">
                <a:solidFill>
                  <a:srgbClr val="171717"/>
                </a:solidFill>
                <a:effectLst/>
                <a:latin typeface="Segoe UI" panose="020B0502040204020203" pitchFamily="34" charset="0"/>
              </a:rPr>
              <a:t> page, select </a:t>
            </a:r>
            <a:r>
              <a:rPr lang="en-US" b="1" i="0">
                <a:solidFill>
                  <a:srgbClr val="171717"/>
                </a:solidFill>
                <a:effectLst/>
                <a:latin typeface="Segoe UI" panose="020B0502040204020203" pitchFamily="34" charset="0"/>
              </a:rPr>
              <a:t>New</a:t>
            </a:r>
            <a:r>
              <a:rPr lang="en-US" b="0" i="0">
                <a:solidFill>
                  <a:srgbClr val="171717"/>
                </a:solidFill>
                <a:effectLst/>
                <a:latin typeface="Segoe UI" panose="020B0502040204020203" pitchFamily="34" charset="0"/>
              </a:rPr>
              <a:t> in the Action pane, then select the type of document you are attaching.</a:t>
            </a:r>
          </a:p>
          <a:p>
            <a:pPr algn="l">
              <a:buFont typeface="+mj-lt"/>
              <a:buAutoNum type="arabicPeriod"/>
            </a:pPr>
            <a:r>
              <a:rPr lang="en-US" b="0" i="0">
                <a:solidFill>
                  <a:srgbClr val="171717"/>
                </a:solidFill>
                <a:effectLst/>
                <a:latin typeface="Segoe UI" panose="020B0502040204020203" pitchFamily="34" charset="0"/>
              </a:rPr>
              <a:t>Browse to the file you wish to attach. The file will upload and be attached to the record.</a:t>
            </a:r>
          </a:p>
          <a:p>
            <a:pPr algn="l">
              <a:buFont typeface="+mj-lt"/>
              <a:buAutoNum type="arabicPeriod"/>
            </a:pPr>
            <a:r>
              <a:rPr lang="en-US" b="0" i="0">
                <a:solidFill>
                  <a:srgbClr val="171717"/>
                </a:solidFill>
                <a:effectLst/>
                <a:latin typeface="Segoe UI" panose="020B0502040204020203" pitchFamily="34" charset="0"/>
              </a:rPr>
              <a:t>You can add additional notes and details to the attachment on the page.</a:t>
            </a:r>
          </a:p>
          <a:p>
            <a:pPr algn="l">
              <a:buFont typeface="+mj-lt"/>
              <a:buNone/>
            </a:pPr>
            <a:endParaRPr lang="en-US" b="0" i="0">
              <a:solidFill>
                <a:srgbClr val="171717"/>
              </a:solidFill>
              <a:effectLst/>
              <a:latin typeface="Segoe UI" panose="020B0502040204020203" pitchFamily="34" charset="0"/>
            </a:endParaRPr>
          </a:p>
          <a:p>
            <a:pPr algn="l">
              <a:buFont typeface="+mj-lt"/>
              <a:buNone/>
            </a:pPr>
            <a:r>
              <a:rPr lang="en-US" b="0" i="0">
                <a:solidFill>
                  <a:srgbClr val="171717"/>
                </a:solidFill>
                <a:effectLst/>
                <a:latin typeface="Segoe UI" panose="020B0502040204020203" pitchFamily="34" charset="0"/>
              </a:rPr>
              <a:t>Ref: https://docs.microsoft.com/en-us/learn/modules/personalize-finance-operations/3-user-options</a:t>
            </a:r>
            <a:br>
              <a:rPr lang="en-US">
                <a:effectLst/>
              </a:rPr>
            </a:br>
            <a:endParaRPr lang="en-US" b="0" i="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170931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71717"/>
                </a:solidFill>
                <a:effectLst/>
                <a:latin typeface="Segoe UI" panose="020B0502040204020203" pitchFamily="34" charset="0"/>
              </a:rPr>
              <a:t>Document management supports saving record attachments in Azure Blob storage and SharePoint Online. Database storage is obsolete. Azure Blob storage is equivalent to storage in the database because documents can only be accessed through the application, and it offers the added benefit of providing storage that doesn't negatively affect the performance of the database.</a:t>
            </a:r>
          </a:p>
          <a:p>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Azure blob storage is the default and works immediately. SharePoint storage will work immediately if you have a Microsoft 365 license because it auto-discovers the SharePoint tenant, such as a user on the TenantA.onmicrosoft.com. Microsoft 365/Azure AD tenant gets TenantA.sharepoint.com as the SharePoint site. If document management has been turned off by the user, turn it on by selecting </a:t>
            </a:r>
            <a:r>
              <a:rPr lang="en-US" b="1" i="0">
                <a:solidFill>
                  <a:srgbClr val="171717"/>
                </a:solidFill>
                <a:effectLst/>
                <a:latin typeface="Segoe UI" panose="020B0502040204020203" pitchFamily="34" charset="0"/>
              </a:rPr>
              <a:t>Common &gt; Setup &gt; User options &gt; Preferences &gt; Miscellaneous</a:t>
            </a:r>
            <a:r>
              <a:rPr lang="en-US" b="0" i="0">
                <a:solidFill>
                  <a:srgbClr val="171717"/>
                </a:solidFill>
                <a:effectLst/>
                <a:latin typeface="Segoe UI" panose="020B0502040204020203" pitchFamily="34" charset="0"/>
              </a:rPr>
              <a:t> and setting </a:t>
            </a:r>
            <a:r>
              <a:rPr lang="en-US" b="1" i="0">
                <a:solidFill>
                  <a:srgbClr val="171717"/>
                </a:solidFill>
                <a:effectLst/>
                <a:latin typeface="Segoe UI" panose="020B0502040204020203" pitchFamily="34" charset="0"/>
              </a:rPr>
              <a:t>Document handling active</a:t>
            </a:r>
            <a:r>
              <a:rPr lang="en-US" b="0" i="0">
                <a:solidFill>
                  <a:srgbClr val="171717"/>
                </a:solidFill>
                <a:effectLst/>
                <a:latin typeface="Segoe UI" panose="020B0502040204020203" pitchFamily="34" charset="0"/>
              </a:rPr>
              <a:t> to </a:t>
            </a:r>
            <a:r>
              <a:rPr lang="en-US" b="1" i="0">
                <a:solidFill>
                  <a:srgbClr val="171717"/>
                </a:solidFill>
                <a:effectLst/>
                <a:latin typeface="Segoe UI" panose="020B0502040204020203" pitchFamily="34" charset="0"/>
              </a:rPr>
              <a:t>Yes</a:t>
            </a:r>
            <a:r>
              <a:rPr lang="en-US" b="0" i="0">
                <a:solidFill>
                  <a:srgbClr val="171717"/>
                </a:solidFill>
                <a:effectLst/>
                <a:latin typeface="Segoe UI" panose="020B0502040204020203" pitchFamily="34" charset="0"/>
              </a:rPr>
              <a:t>.</a:t>
            </a:r>
          </a:p>
          <a:p>
            <a:pPr algn="l"/>
            <a:r>
              <a:rPr lang="en-US" b="0" i="0">
                <a:solidFill>
                  <a:srgbClr val="171717"/>
                </a:solidFill>
                <a:effectLst/>
                <a:latin typeface="Segoe UI" panose="020B0502040204020203" pitchFamily="34" charset="0"/>
              </a:rPr>
              <a:t>On any page that has data, an </a:t>
            </a:r>
            <a:r>
              <a:rPr lang="en-US" b="1" i="0">
                <a:solidFill>
                  <a:srgbClr val="171717"/>
                </a:solidFill>
                <a:effectLst/>
                <a:latin typeface="Segoe UI" panose="020B0502040204020203" pitchFamily="34" charset="0"/>
              </a:rPr>
              <a:t>Attach</a:t>
            </a:r>
            <a:r>
              <a:rPr lang="en-US" b="0" i="0">
                <a:solidFill>
                  <a:srgbClr val="171717"/>
                </a:solidFill>
                <a:effectLst/>
                <a:latin typeface="Segoe UI" panose="020B0502040204020203" pitchFamily="34" charset="0"/>
              </a:rPr>
              <a:t> button will be available in the upper-right corner. The </a:t>
            </a:r>
            <a:r>
              <a:rPr lang="en-US" b="1" i="0">
                <a:solidFill>
                  <a:srgbClr val="171717"/>
                </a:solidFill>
                <a:effectLst/>
                <a:latin typeface="Segoe UI" panose="020B0502040204020203" pitchFamily="34" charset="0"/>
              </a:rPr>
              <a:t>Attachments</a:t>
            </a:r>
            <a:r>
              <a:rPr lang="en-US" b="0" i="0">
                <a:solidFill>
                  <a:srgbClr val="171717"/>
                </a:solidFill>
                <a:effectLst/>
                <a:latin typeface="Segoe UI" panose="020B0502040204020203" pitchFamily="34" charset="0"/>
              </a:rPr>
              <a:t> page provides a view of the attachments (documents) that are associated with the record that was selected on the previous page. You can add new attachments to the record by selecting the </a:t>
            </a:r>
            <a:r>
              <a:rPr lang="en-US" b="1" i="0">
                <a:solidFill>
                  <a:srgbClr val="171717"/>
                </a:solidFill>
                <a:effectLst/>
                <a:latin typeface="Segoe UI" panose="020B0502040204020203" pitchFamily="34" charset="0"/>
              </a:rPr>
              <a:t>New</a:t>
            </a:r>
            <a:r>
              <a:rPr lang="en-US" b="0" i="0">
                <a:solidFill>
                  <a:srgbClr val="171717"/>
                </a:solidFill>
                <a:effectLst/>
                <a:latin typeface="Segoe UI" panose="020B0502040204020203" pitchFamily="34" charset="0"/>
              </a:rPr>
              <a:t> button (</a:t>
            </a:r>
            <a:r>
              <a:rPr lang="en-US" b="1" i="0">
                <a:solidFill>
                  <a:srgbClr val="171717"/>
                </a:solidFill>
                <a:effectLst/>
                <a:latin typeface="Segoe UI" panose="020B0502040204020203" pitchFamily="34" charset="0"/>
              </a:rPr>
              <a:t>+</a:t>
            </a:r>
            <a:r>
              <a:rPr lang="en-US" b="0" i="0">
                <a:solidFill>
                  <a:srgbClr val="171717"/>
                </a:solidFill>
                <a:effectLst/>
                <a:latin typeface="Segoe UI" panose="020B0502040204020203" pitchFamily="34" charset="0"/>
              </a:rPr>
              <a:t>) in the app bar. For the </a:t>
            </a:r>
            <a:r>
              <a:rPr lang="en-US" b="1" i="0">
                <a:solidFill>
                  <a:srgbClr val="171717"/>
                </a:solidFill>
                <a:effectLst/>
                <a:latin typeface="Segoe UI" panose="020B0502040204020203" pitchFamily="34" charset="0"/>
              </a:rPr>
              <a:t>File</a:t>
            </a:r>
            <a:r>
              <a:rPr lang="en-US" b="0" i="0">
                <a:solidFill>
                  <a:srgbClr val="171717"/>
                </a:solidFill>
                <a:effectLst/>
                <a:latin typeface="Segoe UI" panose="020B0502040204020203" pitchFamily="34" charset="0"/>
              </a:rPr>
              <a:t> and </a:t>
            </a:r>
            <a:r>
              <a:rPr lang="en-US" b="1" i="0">
                <a:solidFill>
                  <a:srgbClr val="171717"/>
                </a:solidFill>
                <a:effectLst/>
                <a:latin typeface="Segoe UI" panose="020B0502040204020203" pitchFamily="34" charset="0"/>
              </a:rPr>
              <a:t>Image</a:t>
            </a:r>
            <a:r>
              <a:rPr lang="en-US" b="0" i="0">
                <a:solidFill>
                  <a:srgbClr val="171717"/>
                </a:solidFill>
                <a:effectLst/>
                <a:latin typeface="Segoe UI" panose="020B0502040204020203" pitchFamily="34" charset="0"/>
              </a:rPr>
              <a:t> document types, you will be prompted to provide the associated file.</a:t>
            </a:r>
          </a:p>
          <a:p>
            <a:pPr algn="l"/>
            <a:r>
              <a:rPr lang="en-US" b="0" i="0">
                <a:solidFill>
                  <a:srgbClr val="171717"/>
                </a:solidFill>
                <a:effectLst/>
                <a:latin typeface="Segoe UI" panose="020B0502040204020203" pitchFamily="34" charset="0"/>
              </a:rPr>
              <a:t>A preview for supported file types is provided on the </a:t>
            </a:r>
            <a:r>
              <a:rPr lang="en-US" b="1" i="0">
                <a:solidFill>
                  <a:srgbClr val="171717"/>
                </a:solidFill>
                <a:effectLst/>
                <a:latin typeface="Segoe UI" panose="020B0502040204020203" pitchFamily="34" charset="0"/>
              </a:rPr>
              <a:t>Preview</a:t>
            </a:r>
            <a:r>
              <a:rPr lang="en-US" b="0" i="0">
                <a:solidFill>
                  <a:srgbClr val="171717"/>
                </a:solidFill>
                <a:effectLst/>
                <a:latin typeface="Segoe UI" panose="020B0502040204020203" pitchFamily="34" charset="0"/>
              </a:rPr>
              <a:t> FastTab. Basic document types, such as PNG images and text files, are supported by default. Office document types, such as Microsoft Word, Excel, and PowerPoint files, must use a production Office Web Apps Server, which might not be available in a OneBox configuration.</a:t>
            </a:r>
          </a:p>
          <a:p>
            <a:pPr algn="l"/>
            <a:r>
              <a:rPr lang="en-US" b="0" i="0">
                <a:solidFill>
                  <a:srgbClr val="171717"/>
                </a:solidFill>
                <a:effectLst/>
                <a:latin typeface="Segoe UI" panose="020B0502040204020203" pitchFamily="34" charset="0"/>
              </a:rPr>
              <a:t>The automatically generated </a:t>
            </a:r>
            <a:r>
              <a:rPr lang="en-US" b="1" i="0">
                <a:solidFill>
                  <a:srgbClr val="171717"/>
                </a:solidFill>
                <a:effectLst/>
                <a:latin typeface="Segoe UI" panose="020B0502040204020203" pitchFamily="34" charset="0"/>
              </a:rPr>
              <a:t>Open in Excel</a:t>
            </a:r>
            <a:r>
              <a:rPr lang="en-US" b="0" i="0">
                <a:solidFill>
                  <a:srgbClr val="171717"/>
                </a:solidFill>
                <a:effectLst/>
                <a:latin typeface="Segoe UI" panose="020B0502040204020203" pitchFamily="34" charset="0"/>
              </a:rPr>
              <a:t> experiences that are created for entities have a single table binding.</a:t>
            </a:r>
          </a:p>
          <a:p>
            <a:pPr algn="l"/>
            <a:r>
              <a:rPr lang="en-US" b="0" i="0">
                <a:solidFill>
                  <a:srgbClr val="171717"/>
                </a:solidFill>
                <a:effectLst/>
                <a:latin typeface="Segoe UI" panose="020B0502040204020203" pitchFamily="34" charset="0"/>
              </a:rPr>
              <a:t>A developer in your team can help you achieve the following by using Visual Studio.</a:t>
            </a:r>
          </a:p>
          <a:p>
            <a:pPr algn="l">
              <a:buFont typeface="Arial" panose="020B0604020202020204" pitchFamily="34" charset="0"/>
              <a:buChar char="•"/>
            </a:pPr>
            <a:r>
              <a:rPr lang="en-US" b="0" i="0">
                <a:solidFill>
                  <a:srgbClr val="171717"/>
                </a:solidFill>
                <a:effectLst/>
                <a:latin typeface="Segoe UI" panose="020B0502040204020203" pitchFamily="34" charset="0"/>
              </a:rPr>
              <a:t>You can suppress the static Export to Excel mechanism for a grid or change the label that appears on the </a:t>
            </a:r>
            <a:r>
              <a:rPr lang="en-US" b="1" i="0">
                <a:solidFill>
                  <a:srgbClr val="171717"/>
                </a:solidFill>
                <a:effectLst/>
                <a:latin typeface="Segoe UI" panose="020B0502040204020203" pitchFamily="34" charset="0"/>
              </a:rPr>
              <a:t>Open in Microsoft Office</a:t>
            </a:r>
            <a:r>
              <a:rPr lang="en-US" b="0" i="0">
                <a:solidFill>
                  <a:srgbClr val="171717"/>
                </a:solidFill>
                <a:effectLst/>
                <a:latin typeface="Segoe UI" panose="020B0502040204020203" pitchFamily="34" charset="0"/>
              </a:rPr>
              <a:t> menu.</a:t>
            </a:r>
          </a:p>
          <a:p>
            <a:pPr algn="l">
              <a:buFont typeface="Arial" panose="020B0604020202020204" pitchFamily="34" charset="0"/>
              <a:buChar char="•"/>
            </a:pPr>
            <a:r>
              <a:rPr lang="en-US" b="0" i="0">
                <a:solidFill>
                  <a:srgbClr val="171717"/>
                </a:solidFill>
                <a:effectLst/>
                <a:latin typeface="Segoe UI" panose="020B0502040204020203" pitchFamily="34" charset="0"/>
              </a:rPr>
              <a:t>The list of fields that are added to that table binding is defined by the </a:t>
            </a:r>
            <a:r>
              <a:rPr lang="en-US" b="1" i="0">
                <a:solidFill>
                  <a:srgbClr val="171717"/>
                </a:solidFill>
                <a:effectLst/>
                <a:latin typeface="Segoe UI" panose="020B0502040204020203" pitchFamily="34" charset="0"/>
              </a:rPr>
              <a:t>AutoReport</a:t>
            </a:r>
            <a:r>
              <a:rPr lang="en-US" b="0" i="0">
                <a:solidFill>
                  <a:srgbClr val="171717"/>
                </a:solidFill>
                <a:effectLst/>
                <a:latin typeface="Segoe UI" panose="020B0502040204020203" pitchFamily="34" charset="0"/>
              </a:rPr>
              <a:t> field group if the table binding contains fields. Otherwise, the key and mandatory fields for the entity are automatically added. The order of fields in the </a:t>
            </a:r>
            <a:r>
              <a:rPr lang="en-US" b="1" i="0">
                <a:solidFill>
                  <a:srgbClr val="171717"/>
                </a:solidFill>
                <a:effectLst/>
                <a:latin typeface="Segoe UI" panose="020B0502040204020203" pitchFamily="34" charset="0"/>
              </a:rPr>
              <a:t>AutoReport</a:t>
            </a:r>
            <a:r>
              <a:rPr lang="en-US" b="0" i="0">
                <a:solidFill>
                  <a:srgbClr val="171717"/>
                </a:solidFill>
                <a:effectLst/>
                <a:latin typeface="Segoe UI" panose="020B0502040204020203" pitchFamily="34" charset="0"/>
              </a:rPr>
              <a:t> group determines the order of fields in the table binding.</a:t>
            </a:r>
          </a:p>
          <a:p>
            <a:pPr algn="l">
              <a:buFont typeface="Arial" panose="020B0604020202020204" pitchFamily="34" charset="0"/>
              <a:buChar char="•"/>
            </a:pPr>
            <a:r>
              <a:rPr lang="en-US" b="0" i="0">
                <a:solidFill>
                  <a:srgbClr val="171717"/>
                </a:solidFill>
                <a:effectLst/>
                <a:latin typeface="Segoe UI" panose="020B0502040204020203" pitchFamily="34" charset="0"/>
              </a:rPr>
              <a:t>Templates that are registered as system-defined templates are loaded at deployment. This behavior is useful for independent software vendors (ISVs) and partners that want to package templates together with other model artifacts.</a:t>
            </a:r>
          </a:p>
          <a:p>
            <a:pPr algn="l"/>
            <a:endParaRPr lang="en-US" b="1"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Preview documents</a:t>
            </a:r>
          </a:p>
          <a:p>
            <a:pPr algn="l"/>
            <a:r>
              <a:rPr lang="en-US" b="0" i="0">
                <a:solidFill>
                  <a:srgbClr val="171717"/>
                </a:solidFill>
                <a:effectLst/>
                <a:latin typeface="Segoe UI" panose="020B0502040204020203" pitchFamily="34" charset="0"/>
              </a:rPr>
              <a:t>You can specify the destinations for various print management actions for configurable business documents. This means that for a preview, the scenario </a:t>
            </a:r>
            <a:r>
              <a:rPr lang="en-US" b="1" i="0">
                <a:solidFill>
                  <a:srgbClr val="171717"/>
                </a:solidFill>
                <a:effectLst/>
                <a:latin typeface="Segoe UI" panose="020B0502040204020203" pitchFamily="34" charset="0"/>
              </a:rPr>
              <a:t>Preview/Print &gt; Original</a:t>
            </a:r>
            <a:r>
              <a:rPr lang="en-US" b="0" i="0">
                <a:solidFill>
                  <a:srgbClr val="171717"/>
                </a:solidFill>
                <a:effectLst/>
                <a:latin typeface="Segoe UI" panose="020B0502040204020203" pitchFamily="34" charset="0"/>
              </a:rPr>
              <a:t> can be used, and for email and printing, </a:t>
            </a:r>
            <a:r>
              <a:rPr lang="en-US" b="1" i="0">
                <a:solidFill>
                  <a:srgbClr val="171717"/>
                </a:solidFill>
                <a:effectLst/>
                <a:latin typeface="Segoe UI" panose="020B0502040204020203" pitchFamily="34" charset="0"/>
              </a:rPr>
              <a:t>Preview/Print &gt; Use print management</a:t>
            </a:r>
            <a:r>
              <a:rPr lang="en-US" b="0" i="0">
                <a:solidFill>
                  <a:srgbClr val="171717"/>
                </a:solidFill>
                <a:effectLst/>
                <a:latin typeface="Segoe UI" panose="020B0502040204020203" pitchFamily="34" charset="0"/>
              </a:rPr>
              <a:t> can be used.</a:t>
            </a:r>
          </a:p>
          <a:p>
            <a:pPr algn="l"/>
            <a:br>
              <a:rPr lang="en-US"/>
            </a:br>
            <a:r>
              <a:rPr lang="en-US" b="1" i="0">
                <a:solidFill>
                  <a:srgbClr val="171717"/>
                </a:solidFill>
                <a:effectLst/>
                <a:latin typeface="Segoe UI" panose="020B0502040204020203" pitchFamily="34" charset="0"/>
              </a:rPr>
              <a:t>Templates</a:t>
            </a:r>
          </a:p>
          <a:p>
            <a:pPr algn="l"/>
            <a:r>
              <a:rPr lang="en-US" b="0" i="0">
                <a:solidFill>
                  <a:srgbClr val="171717"/>
                </a:solidFill>
                <a:effectLst/>
                <a:latin typeface="Segoe UI" panose="020B0502040204020203" pitchFamily="34" charset="0"/>
              </a:rPr>
              <a:t>When a template listed in the </a:t>
            </a:r>
            <a:r>
              <a:rPr lang="en-US" b="1" i="0">
                <a:solidFill>
                  <a:srgbClr val="171717"/>
                </a:solidFill>
                <a:effectLst/>
                <a:latin typeface="Segoe UI" panose="020B0502040204020203" pitchFamily="34" charset="0"/>
              </a:rPr>
              <a:t>Common &gt; Common &gt; Office integration &gt; Document templates</a:t>
            </a:r>
            <a:r>
              <a:rPr lang="en-US" b="0" i="0">
                <a:solidFill>
                  <a:srgbClr val="171717"/>
                </a:solidFill>
                <a:effectLst/>
                <a:latin typeface="Segoe UI" panose="020B0502040204020203" pitchFamily="34" charset="0"/>
              </a:rPr>
              <a:t> page (DocuTemplate) has </a:t>
            </a:r>
            <a:r>
              <a:rPr lang="en-US" b="1" i="0">
                <a:solidFill>
                  <a:srgbClr val="171717"/>
                </a:solidFill>
                <a:effectLst/>
                <a:latin typeface="Segoe UI" panose="020B0502040204020203" pitchFamily="34" charset="0"/>
              </a:rPr>
              <a:t>ShowInOpenInOfficeMenu</a:t>
            </a:r>
            <a:r>
              <a:rPr lang="en-US" b="0" i="0">
                <a:solidFill>
                  <a:srgbClr val="171717"/>
                </a:solidFill>
                <a:effectLst/>
                <a:latin typeface="Segoe UI" panose="020B0502040204020203" pitchFamily="34" charset="0"/>
              </a:rPr>
              <a:t> set to </a:t>
            </a:r>
            <a:r>
              <a:rPr lang="en-US" b="1" i="0">
                <a:solidFill>
                  <a:srgbClr val="171717"/>
                </a:solidFill>
                <a:effectLst/>
                <a:latin typeface="Segoe UI" panose="020B0502040204020203" pitchFamily="34" charset="0"/>
              </a:rPr>
              <a:t>Yes</a:t>
            </a:r>
            <a:r>
              <a:rPr lang="en-US" b="0" i="0">
                <a:solidFill>
                  <a:srgbClr val="171717"/>
                </a:solidFill>
                <a:effectLst/>
                <a:latin typeface="Segoe UI" panose="020B0502040204020203" pitchFamily="34" charset="0"/>
              </a:rPr>
              <a:t> and has the same root data source (table) as the current page, it will be added as an option in the </a:t>
            </a:r>
            <a:r>
              <a:rPr lang="en-US" b="1" i="0">
                <a:solidFill>
                  <a:srgbClr val="171717"/>
                </a:solidFill>
                <a:effectLst/>
                <a:latin typeface="Segoe UI" panose="020B0502040204020203" pitchFamily="34" charset="0"/>
              </a:rPr>
              <a:t>Open in Excel</a:t>
            </a:r>
            <a:r>
              <a:rPr lang="en-US" b="0" i="0">
                <a:solidFill>
                  <a:srgbClr val="171717"/>
                </a:solidFill>
                <a:effectLst/>
                <a:latin typeface="Segoe UI" panose="020B0502040204020203" pitchFamily="34" charset="0"/>
              </a:rPr>
              <a:t> section of the </a:t>
            </a:r>
            <a:r>
              <a:rPr lang="en-US" b="1" i="0">
                <a:solidFill>
                  <a:srgbClr val="171717"/>
                </a:solidFill>
                <a:effectLst/>
                <a:latin typeface="Segoe UI" panose="020B0502040204020203" pitchFamily="34" charset="0"/>
              </a:rPr>
              <a:t>Open in Microsoft Office</a:t>
            </a:r>
            <a:r>
              <a:rPr lang="en-US" b="0" i="0">
                <a:solidFill>
                  <a:srgbClr val="171717"/>
                </a:solidFill>
                <a:effectLst/>
                <a:latin typeface="Segoe UI" panose="020B0502040204020203" pitchFamily="34" charset="0"/>
              </a:rPr>
              <a:t> menu.</a:t>
            </a:r>
          </a:p>
          <a:p>
            <a:pPr algn="l"/>
            <a:r>
              <a:rPr lang="en-US" b="0" i="0">
                <a:solidFill>
                  <a:srgbClr val="171717"/>
                </a:solidFill>
                <a:effectLst/>
                <a:latin typeface="Segoe UI" panose="020B0502040204020203" pitchFamily="34" charset="0"/>
              </a:rPr>
              <a:t>A template is an artifact that needs to be maintained and versioned.</a:t>
            </a:r>
          </a:p>
          <a:p>
            <a:pPr algn="l"/>
            <a:r>
              <a:rPr lang="en-US" b="0" i="0">
                <a:solidFill>
                  <a:srgbClr val="171717"/>
                </a:solidFill>
                <a:effectLst/>
                <a:latin typeface="Segoe UI" panose="020B0502040204020203" pitchFamily="34" charset="0"/>
              </a:rPr>
              <a:t>Create a template if:</a:t>
            </a:r>
          </a:p>
          <a:p>
            <a:pPr algn="l">
              <a:buFont typeface="Arial" panose="020B0604020202020204" pitchFamily="34" charset="0"/>
              <a:buChar char="•"/>
            </a:pPr>
            <a:r>
              <a:rPr lang="en-US" b="0" i="0">
                <a:solidFill>
                  <a:srgbClr val="171717"/>
                </a:solidFill>
                <a:effectLst/>
                <a:latin typeface="Segoe UI" panose="020B0502040204020203" pitchFamily="34" charset="0"/>
              </a:rPr>
              <a:t>You need additional content or formatting in the template.</a:t>
            </a:r>
          </a:p>
          <a:p>
            <a:pPr algn="l">
              <a:buFont typeface="Arial" panose="020B0604020202020204" pitchFamily="34" charset="0"/>
              <a:buChar char="•"/>
            </a:pPr>
            <a:r>
              <a:rPr lang="en-US" b="0" i="0">
                <a:solidFill>
                  <a:srgbClr val="171717"/>
                </a:solidFill>
                <a:effectLst/>
                <a:latin typeface="Segoe UI" panose="020B0502040204020203" pitchFamily="34" charset="0"/>
              </a:rPr>
              <a:t>You want to combine multiple entities or data sources in the same workbook.</a:t>
            </a:r>
          </a:p>
          <a:p>
            <a:pPr algn="l"/>
            <a:r>
              <a:rPr lang="en-US" b="0" i="0">
                <a:solidFill>
                  <a:srgbClr val="171717"/>
                </a:solidFill>
                <a:effectLst/>
                <a:latin typeface="Segoe UI" panose="020B0502040204020203" pitchFamily="34" charset="0"/>
              </a:rPr>
              <a:t>When creating a template for an entity that has country or region-specific fields, you should leave those region-specific fields out of the template. Otherwise, all users will see the country or region-specific fields.</a:t>
            </a:r>
          </a:p>
          <a:p>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Scan file attachments for malicious threats</a:t>
            </a:r>
          </a:p>
          <a:p>
            <a:pPr algn="l"/>
            <a:r>
              <a:rPr lang="en-US" b="0" i="0">
                <a:solidFill>
                  <a:srgbClr val="171717"/>
                </a:solidFill>
                <a:effectLst/>
                <a:latin typeface="Segoe UI" panose="020B0502040204020203" pitchFamily="34" charset="0"/>
              </a:rPr>
              <a:t>When working with file attachments, your organization may want files to be scanned for any malicious threats before the document is uploaded to Dynamics 365. There is an extension point in the application that lets you integrate file scanning software of your choice into the file upload process. There are also similar extension points that are available for scanning attachments.</a:t>
            </a:r>
          </a:p>
          <a:p>
            <a:pPr algn="l"/>
            <a:r>
              <a:rPr lang="en-US" b="0" i="0">
                <a:solidFill>
                  <a:srgbClr val="171717"/>
                </a:solidFill>
                <a:effectLst/>
                <a:latin typeface="Segoe UI" panose="020B0502040204020203" pitchFamily="34" charset="0"/>
              </a:rPr>
              <a:t>The </a:t>
            </a:r>
            <a:r>
              <a:rPr lang="en-US" b="1" i="0">
                <a:solidFill>
                  <a:srgbClr val="171717"/>
                </a:solidFill>
                <a:effectLst/>
                <a:latin typeface="Segoe UI" panose="020B0502040204020203" pitchFamily="34" charset="0"/>
              </a:rPr>
              <a:t>FileUploadResultBase</a:t>
            </a:r>
            <a:r>
              <a:rPr lang="en-US" b="0" i="0">
                <a:solidFill>
                  <a:srgbClr val="171717"/>
                </a:solidFill>
                <a:effectLst/>
                <a:latin typeface="Segoe UI" panose="020B0502040204020203" pitchFamily="34" charset="0"/>
              </a:rPr>
              <a:t> class exposes the </a:t>
            </a:r>
            <a:r>
              <a:rPr lang="en-US" b="1" i="0">
                <a:solidFill>
                  <a:srgbClr val="171717"/>
                </a:solidFill>
                <a:effectLst/>
                <a:latin typeface="Segoe UI" panose="020B0502040204020203" pitchFamily="34" charset="0"/>
              </a:rPr>
              <a:t>delegateScanStream()</a:t>
            </a:r>
            <a:r>
              <a:rPr lang="en-US" b="0" i="0">
                <a:solidFill>
                  <a:srgbClr val="171717"/>
                </a:solidFill>
                <a:effectLst/>
                <a:latin typeface="Segoe UI" panose="020B0502040204020203" pitchFamily="34" charset="0"/>
              </a:rPr>
              <a:t> delegate. The delegate applies to any file upload where the </a:t>
            </a:r>
            <a:r>
              <a:rPr lang="en-US" b="1" i="0">
                <a:solidFill>
                  <a:srgbClr val="171717"/>
                </a:solidFill>
                <a:effectLst/>
                <a:latin typeface="Segoe UI" panose="020B0502040204020203" pitchFamily="34" charset="0"/>
              </a:rPr>
              <a:t>Upload strategy</a:t>
            </a:r>
            <a:r>
              <a:rPr lang="en-US" b="0" i="0">
                <a:solidFill>
                  <a:srgbClr val="171717"/>
                </a:solidFill>
                <a:effectLst/>
                <a:latin typeface="Segoe UI" panose="020B0502040204020203" pitchFamily="34" charset="0"/>
              </a:rPr>
              <a:t> class has been specialized. If the scanning software determines that the upload is malicious, the upload process will fail.</a:t>
            </a:r>
          </a:p>
          <a:p>
            <a:endParaRPr lang="en-US" b="0" i="0">
              <a:solidFill>
                <a:srgbClr val="171717"/>
              </a:solidFill>
              <a:effectLst/>
              <a:latin typeface="Segoe UI" panose="020B0502040204020203" pitchFamily="34" charset="0"/>
            </a:endParaRPr>
          </a:p>
          <a:p>
            <a:endParaRPr lang="en-US" b="0" i="0">
              <a:solidFill>
                <a:srgbClr val="171717"/>
              </a:solidFill>
              <a:effectLst/>
              <a:latin typeface="Segoe UI" panose="020B0502040204020203" pitchFamily="34" charset="0"/>
            </a:endParaRPr>
          </a:p>
          <a:p>
            <a:r>
              <a:rPr lang="en-US" b="0" i="0">
                <a:solidFill>
                  <a:srgbClr val="171717"/>
                </a:solidFill>
                <a:effectLst/>
                <a:latin typeface="Segoe UI" panose="020B0502040204020203" pitchFamily="34" charset="0"/>
              </a:rPr>
              <a:t>Ref: https://docs.microsoft.com/en-us/learn/modules/implement-common-integration-features-finance-ops/4-documents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510641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940" marR="0" indent="-6350">
              <a:lnSpc>
                <a:spcPct val="105000"/>
              </a:lnSpc>
              <a:spcBef>
                <a:spcPts val="0"/>
              </a:spcBef>
              <a:spcAft>
                <a:spcPts val="545"/>
              </a:spcAft>
            </a:pPr>
            <a:r>
              <a:rPr lang="en-US" sz="1800" b="1">
                <a:solidFill>
                  <a:srgbClr val="181717"/>
                </a:solidFill>
                <a:effectLst/>
                <a:latin typeface="Segoe UI" panose="020B0502040204020203" pitchFamily="34" charset="0"/>
                <a:ea typeface="Segoe UI" panose="020B0502040204020203" pitchFamily="34" charset="0"/>
              </a:rPr>
              <a:t>Scenario</a:t>
            </a:r>
            <a:r>
              <a:rPr lang="en-US" sz="1800">
                <a:solidFill>
                  <a:srgbClr val="181717"/>
                </a:solidFill>
                <a:effectLst/>
                <a:latin typeface="Segoe UI" panose="020B0502040204020203" pitchFamily="34" charset="0"/>
                <a:ea typeface="Segoe UI" panose="020B0502040204020203" pitchFamily="34" charset="0"/>
              </a:rPr>
              <a:t>: In USMF, you need to add additional tiles, links, or list to a workspace that can save end users’ time clicking, give them a quick summarize view, and make Dynamics 365 Finance and Operations apps more efficient for them while perform their daily tasks.</a:t>
            </a:r>
          </a:p>
          <a:p>
            <a:pPr marL="27940" marR="0" indent="-6350">
              <a:lnSpc>
                <a:spcPct val="105000"/>
              </a:lnSpc>
              <a:spcBef>
                <a:spcPts val="0"/>
              </a:spcBef>
              <a:spcAft>
                <a:spcPts val="545"/>
              </a:spcAft>
            </a:pPr>
            <a:endParaRPr lang="en-US" sz="1800">
              <a:solidFill>
                <a:srgbClr val="181717"/>
              </a:solidFill>
              <a:effectLst/>
              <a:latin typeface="Segoe UI" panose="020B0502040204020203" pitchFamily="34" charset="0"/>
              <a:ea typeface="Segoe UI" panose="020B0502040204020203" pitchFamily="34" charset="0"/>
            </a:endParaRPr>
          </a:p>
          <a:p>
            <a:pPr marL="27940" marR="0" indent="-6350">
              <a:lnSpc>
                <a:spcPct val="105000"/>
              </a:lnSpc>
              <a:spcBef>
                <a:spcPts val="0"/>
              </a:spcBef>
              <a:spcAft>
                <a:spcPts val="545"/>
              </a:spcAft>
            </a:pPr>
            <a:r>
              <a:rPr lang="en-US" sz="1800">
                <a:solidFill>
                  <a:srgbClr val="181717"/>
                </a:solidFill>
                <a:effectLst/>
                <a:latin typeface="Segoe UI" panose="020B0502040204020203" pitchFamily="34" charset="0"/>
                <a:ea typeface="Segoe UI" panose="020B0502040204020203" pitchFamily="34" charset="0"/>
              </a:rPr>
              <a:t>For steps Refer to the text.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10/20/2023 1:00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7560971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5000"/>
              </a:lnSpc>
              <a:spcBef>
                <a:spcPts val="0"/>
              </a:spcBef>
              <a:spcAft>
                <a:spcPts val="545"/>
              </a:spcAft>
            </a:pPr>
            <a:r>
              <a:rPr lang="en-US" sz="1800" b="1">
                <a:solidFill>
                  <a:srgbClr val="181717"/>
                </a:solidFill>
                <a:effectLst/>
                <a:latin typeface="Segoe UI" panose="020B0502040204020203" pitchFamily="34" charset="0"/>
                <a:ea typeface="Segoe UI" panose="020B0502040204020203" pitchFamily="34" charset="0"/>
              </a:rPr>
              <a:t>Scenario</a:t>
            </a:r>
            <a:r>
              <a:rPr lang="en-US" sz="1800">
                <a:solidFill>
                  <a:srgbClr val="181717"/>
                </a:solidFill>
                <a:effectLst/>
                <a:latin typeface="Segoe UI" panose="020B0502040204020203" pitchFamily="34" charset="0"/>
                <a:ea typeface="Segoe UI" panose="020B0502040204020203" pitchFamily="34" charset="0"/>
              </a:rPr>
              <a:t>: In USMF, you are acting as a sales representative to sell item A0001 to your customers. You need to check the available on-hand quantity of the items, find out if there are any default sales price for the item, or trade agreement price per customer.</a:t>
            </a:r>
          </a:p>
          <a:p>
            <a:pPr marL="0" marR="0" indent="0">
              <a:lnSpc>
                <a:spcPct val="105000"/>
              </a:lnSpc>
              <a:spcBef>
                <a:spcPts val="0"/>
              </a:spcBef>
              <a:spcAft>
                <a:spcPts val="545"/>
              </a:spcAft>
            </a:pPr>
            <a:endParaRPr lang="en-US" sz="1800">
              <a:solidFill>
                <a:srgbClr val="181717"/>
              </a:solidFill>
              <a:effectLst/>
              <a:latin typeface="Segoe UI" panose="020B0502040204020203" pitchFamily="34" charset="0"/>
              <a:ea typeface="Segoe UI" panose="020B0502040204020203" pitchFamily="34" charset="0"/>
            </a:endParaRPr>
          </a:p>
          <a:p>
            <a:pPr marL="0" marR="0" indent="0">
              <a:lnSpc>
                <a:spcPct val="105000"/>
              </a:lnSpc>
              <a:spcBef>
                <a:spcPts val="0"/>
              </a:spcBef>
              <a:spcAft>
                <a:spcPts val="545"/>
              </a:spcAft>
            </a:pPr>
            <a:r>
              <a:rPr lang="en-US" sz="1800">
                <a:solidFill>
                  <a:srgbClr val="181717"/>
                </a:solidFill>
                <a:effectLst/>
                <a:latin typeface="Segoe UI" panose="020B0502040204020203" pitchFamily="34" charset="0"/>
                <a:ea typeface="Segoe UI" panose="020B0502040204020203" pitchFamily="34" charset="0"/>
              </a:rPr>
              <a:t>If there is not enough quantity, you need to create a purchase order for the customer to fulfill the demand.</a:t>
            </a:r>
          </a:p>
          <a:p>
            <a:pPr marL="0" marR="0" indent="0">
              <a:lnSpc>
                <a:spcPct val="105000"/>
              </a:lnSpc>
              <a:spcBef>
                <a:spcPts val="0"/>
              </a:spcBef>
              <a:spcAft>
                <a:spcPts val="545"/>
              </a:spcAft>
            </a:pPr>
            <a:endParaRPr lang="en-US" sz="1800">
              <a:solidFill>
                <a:srgbClr val="181717"/>
              </a:solidFill>
              <a:effectLst/>
              <a:latin typeface="Segoe UI" panose="020B0502040204020203" pitchFamily="34" charset="0"/>
              <a:ea typeface="Segoe UI" panose="020B0502040204020203" pitchFamily="34" charset="0"/>
            </a:endParaRPr>
          </a:p>
          <a:p>
            <a:pPr marL="0" marR="0" indent="0">
              <a:lnSpc>
                <a:spcPct val="105000"/>
              </a:lnSpc>
              <a:spcBef>
                <a:spcPts val="0"/>
              </a:spcBef>
              <a:spcAft>
                <a:spcPts val="545"/>
              </a:spcAft>
            </a:pPr>
            <a:r>
              <a:rPr lang="en-US" sz="1800">
                <a:solidFill>
                  <a:srgbClr val="181717"/>
                </a:solidFill>
                <a:effectLst/>
                <a:latin typeface="Segoe UI" panose="020B0502040204020203" pitchFamily="34" charset="0"/>
                <a:ea typeface="Segoe UI" panose="020B0502040204020203" pitchFamily="34" charset="0"/>
              </a:rPr>
              <a:t>For steps Refer to the text.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10/20/2023 1:00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601008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mn-lt"/>
                <a:ea typeface="+mn-ea"/>
                <a:cs typeface="+mn-cs"/>
              </a:rPr>
              <a:t>Key points: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2000"/>
              <a:t>Optimize your team’s productivity with seamless, integrated processes and tasks.</a:t>
            </a:r>
          </a:p>
          <a:p>
            <a:pPr lvl="0"/>
            <a:r>
              <a:rPr lang="en-US" sz="900" kern="1200">
                <a:solidFill>
                  <a:schemeClr val="tx1"/>
                </a:solidFill>
                <a:effectLst/>
                <a:latin typeface="+mn-lt"/>
                <a:ea typeface="+mn-ea"/>
                <a:cs typeface="+mn-cs"/>
              </a:rPr>
              <a:t>Enable fast user actions and decisions with over 50 role-based workspaces.</a:t>
            </a:r>
          </a:p>
          <a:p>
            <a:pPr lvl="0"/>
            <a:r>
              <a:rPr lang="en-US" sz="900" kern="1200">
                <a:solidFill>
                  <a:schemeClr val="tx1"/>
                </a:solidFill>
                <a:effectLst/>
                <a:latin typeface="+mn-lt"/>
                <a:ea typeface="+mn-ea"/>
                <a:cs typeface="+mn-cs"/>
              </a:rPr>
              <a:t>Gain global visibility into the financial health of your business.</a:t>
            </a:r>
          </a:p>
          <a:p>
            <a:pPr lvl="0"/>
            <a:r>
              <a:rPr lang="en-US" sz="900" kern="1200">
                <a:solidFill>
                  <a:schemeClr val="tx1"/>
                </a:solidFill>
                <a:effectLst/>
                <a:latin typeface="+mn-lt"/>
                <a:ea typeface="+mn-ea"/>
                <a:cs typeface="+mn-cs"/>
              </a:rPr>
              <a:t>Optimize workforce productivity.</a:t>
            </a:r>
          </a:p>
          <a:p>
            <a:r>
              <a:rPr lang="en-US" sz="900" b="1" kern="1200">
                <a:solidFill>
                  <a:schemeClr val="tx1"/>
                </a:solidFill>
                <a:effectLst/>
                <a:latin typeface="+mn-lt"/>
                <a:ea typeface="+mn-ea"/>
                <a:cs typeface="+mn-cs"/>
              </a:rPr>
              <a:t>Why it matters: </a:t>
            </a:r>
            <a:r>
              <a:rPr lang="en-US" sz="900" kern="1200">
                <a:solidFill>
                  <a:schemeClr val="tx1"/>
                </a:solidFill>
                <a:effectLst/>
                <a:latin typeface="+mn-lt"/>
                <a:ea typeface="+mn-ea"/>
                <a:cs typeface="+mn-cs"/>
              </a:rPr>
              <a:t>Role-based workspaces provide a high-level view of key business metrics and make it possible to drill down into transactions and KPIs. Ultimately, this makes it easier to monitor and accelerate business performance. </a:t>
            </a:r>
          </a:p>
          <a:p>
            <a:r>
              <a:rPr lang="en-US" sz="900" kern="1200">
                <a:solidFill>
                  <a:schemeClr val="tx1"/>
                </a:solidFill>
                <a:effectLst/>
                <a:latin typeface="+mn-lt"/>
                <a:ea typeface="+mn-ea"/>
                <a:cs typeface="+mn-cs"/>
              </a:rPr>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004952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The search mechanism is used for finding and navigating to pages and workspaces that appear in the navigation pane and on the dashboard. The search keywords are matched not only to the caption of the navigation elements but also to the corresponding path.</a:t>
            </a:r>
          </a:p>
          <a:p>
            <a:pPr algn="l"/>
            <a:r>
              <a:rPr lang="en-US" b="0" i="0">
                <a:solidFill>
                  <a:srgbClr val="171717"/>
                </a:solidFill>
                <a:effectLst/>
                <a:latin typeface="Segoe UI" panose="020B0502040204020203" pitchFamily="34" charset="0"/>
              </a:rPr>
              <a:t>For example, a search on the keywords returns a list of navigation elements that match those keywords.</a:t>
            </a:r>
          </a:p>
          <a:p>
            <a:pPr algn="l"/>
            <a:r>
              <a:rPr lang="en-US" b="0" i="0">
                <a:solidFill>
                  <a:srgbClr val="171717"/>
                </a:solidFill>
                <a:effectLst/>
                <a:latin typeface="Segoe UI" panose="020B0502040204020203" pitchFamily="34" charset="0"/>
              </a:rPr>
              <a:t>There are two specific ways to search:</a:t>
            </a:r>
          </a:p>
          <a:p>
            <a:pPr algn="l">
              <a:buFont typeface="Arial" panose="020B0604020202020204" pitchFamily="34" charset="0"/>
              <a:buChar char="•"/>
            </a:pPr>
            <a:r>
              <a:rPr lang="en-US" b="1" i="0">
                <a:solidFill>
                  <a:srgbClr val="171717"/>
                </a:solidFill>
                <a:effectLst/>
                <a:latin typeface="Segoe UI" panose="020B0502040204020203" pitchFamily="34" charset="0"/>
              </a:rPr>
              <a:t>Keywords</a:t>
            </a:r>
            <a:r>
              <a:rPr lang="en-US" b="0" i="0">
                <a:solidFill>
                  <a:srgbClr val="171717"/>
                </a:solidFill>
                <a:effectLst/>
                <a:latin typeface="Segoe UI" panose="020B0502040204020203" pitchFamily="34" charset="0"/>
              </a:rPr>
              <a:t> - Using the search feature, you can enter keywords to find a specific page. The results in the list will include complete and partial matches, as well as the manual navigation path for the page.</a:t>
            </a:r>
          </a:p>
          <a:p>
            <a:pPr algn="l">
              <a:buFont typeface="Arial" panose="020B0604020202020204" pitchFamily="34" charset="0"/>
              <a:buChar char="•"/>
            </a:pPr>
            <a:r>
              <a:rPr lang="en-US" b="1" i="0">
                <a:solidFill>
                  <a:srgbClr val="171717"/>
                </a:solidFill>
                <a:effectLst/>
                <a:latin typeface="Segoe UI" panose="020B0502040204020203" pitchFamily="34" charset="0"/>
              </a:rPr>
              <a:t>Form names</a:t>
            </a:r>
            <a:r>
              <a:rPr lang="en-US" b="0" i="0">
                <a:solidFill>
                  <a:srgbClr val="171717"/>
                </a:solidFill>
                <a:effectLst/>
                <a:latin typeface="Segoe UI" panose="020B0502040204020203" pitchFamily="34" charset="0"/>
              </a:rPr>
              <a:t> - Technical users who are looking for a specific form name in the system can use the search feature by entering “form:” followed by the actual form name, such as “vendInvoice” to find specific pages in the system that use that form. The list will populate with pages that use the form specified.</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There are two important things to consider when using search:</a:t>
            </a:r>
          </a:p>
          <a:p>
            <a:pPr algn="l">
              <a:buFont typeface="Arial" panose="020B0604020202020204" pitchFamily="34" charset="0"/>
              <a:buChar char="•"/>
            </a:pPr>
            <a:r>
              <a:rPr lang="en-US" b="0" i="0">
                <a:solidFill>
                  <a:srgbClr val="171717"/>
                </a:solidFill>
                <a:effectLst/>
                <a:latin typeface="Segoe UI" panose="020B0502040204020203" pitchFamily="34" charset="0"/>
              </a:rPr>
              <a:t>The search feature is used to locate pages in the system, not specific data, or actions.</a:t>
            </a:r>
          </a:p>
          <a:p>
            <a:pPr algn="l">
              <a:buFont typeface="Arial" panose="020B0604020202020204" pitchFamily="34" charset="0"/>
              <a:buChar char="•"/>
            </a:pPr>
            <a:r>
              <a:rPr lang="en-US" b="0" i="0">
                <a:solidFill>
                  <a:srgbClr val="171717"/>
                </a:solidFill>
                <a:effectLst/>
                <a:latin typeface="Segoe UI" panose="020B0502040204020203" pitchFamily="34" charset="0"/>
              </a:rPr>
              <a:t>The results will also include partial hits for the navigation path. For instance, searching the word “receivable” will include a larger number of hits than “all purchase orders” because the word “receivable” is included in the navigation path for many pages.</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To use the search feature, select the </a:t>
            </a:r>
            <a:r>
              <a:rPr lang="en-US" b="1" i="0">
                <a:solidFill>
                  <a:srgbClr val="171717"/>
                </a:solidFill>
                <a:effectLst/>
                <a:latin typeface="Segoe UI" panose="020B0502040204020203" pitchFamily="34" charset="0"/>
              </a:rPr>
              <a:t>Search</a:t>
            </a:r>
            <a:r>
              <a:rPr lang="en-US" b="0" i="0">
                <a:solidFill>
                  <a:srgbClr val="171717"/>
                </a:solidFill>
                <a:effectLst/>
                <a:latin typeface="Segoe UI" panose="020B0502040204020203" pitchFamily="34" charset="0"/>
              </a:rPr>
              <a:t> icon to display the </a:t>
            </a:r>
            <a:r>
              <a:rPr lang="en-US" b="1" i="0">
                <a:solidFill>
                  <a:srgbClr val="171717"/>
                </a:solidFill>
                <a:effectLst/>
                <a:latin typeface="Segoe UI" panose="020B0502040204020203" pitchFamily="34" charset="0"/>
              </a:rPr>
              <a:t>Search</a:t>
            </a:r>
            <a:r>
              <a:rPr lang="en-US" b="0" i="0">
                <a:solidFill>
                  <a:srgbClr val="171717"/>
                </a:solidFill>
                <a:effectLst/>
                <a:latin typeface="Segoe UI" panose="020B0502040204020203" pitchFamily="34" charset="0"/>
              </a:rPr>
              <a:t> box. You can then type one or more words in the box. Finance and Operations apps instantly searches for relevant pages in the application that match the words that you entered.</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For example, you could type “l e” as the input, and then the system displays results that match that input. In this case, it will show all pages that start with letter “l” and then letter “e”.</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In the screenshot below, you will see the results of a search using the word "project".</a:t>
            </a:r>
          </a:p>
          <a:p>
            <a:endParaRPr lang="en-US"/>
          </a:p>
          <a:p>
            <a:r>
              <a:rPr lang="en-US"/>
              <a:t>Ref: https://docs.microsoft.com/en-us/learn/modules/navigate-finance-operations/5-searching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218550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Enterprise resource planning</a:t>
            </a:r>
            <a:r>
              <a:rPr lang="en-US" b="0" i="0">
                <a:solidFill>
                  <a:srgbClr val="171717"/>
                </a:solidFill>
                <a:effectLst/>
                <a:latin typeface="Segoe UI" panose="020B0502040204020203" pitchFamily="34" charset="0"/>
              </a:rPr>
              <a:t> (</a:t>
            </a:r>
            <a:r>
              <a:rPr lang="en-US" b="1" i="0">
                <a:solidFill>
                  <a:srgbClr val="171717"/>
                </a:solidFill>
                <a:effectLst/>
                <a:latin typeface="Segoe UI" panose="020B0502040204020203" pitchFamily="34" charset="0"/>
              </a:rPr>
              <a:t>ERP</a:t>
            </a:r>
            <a:r>
              <a:rPr lang="en-US" b="0" i="0">
                <a:solidFill>
                  <a:srgbClr val="171717"/>
                </a:solidFill>
                <a:effectLst/>
                <a:latin typeface="Segoe UI" panose="020B0502040204020203" pitchFamily="34" charset="0"/>
              </a:rPr>
              <a:t>) is business process management software that manages and integrates a company's financials, supply chain, operations, reporting, manufacturing, and human resource activities. Fundamentally, ERP software enables you to run the core processes of a business.</a:t>
            </a:r>
          </a:p>
          <a:p>
            <a:pPr algn="l"/>
            <a:r>
              <a:rPr lang="en-US" b="0" i="0">
                <a:solidFill>
                  <a:srgbClr val="171717"/>
                </a:solidFill>
                <a:effectLst/>
                <a:latin typeface="Segoe UI" panose="020B0502040204020203" pitchFamily="34" charset="0"/>
              </a:rPr>
              <a:t>Generally, ERP software consists of a set of integrated business functions that automate many back-office processes such as procurement, inventory management, and assembly. By leveraging one central database, organizations can gain a real-time view across their operations.</a:t>
            </a:r>
            <a:br>
              <a:rPr lang="en-US" b="0" i="0">
                <a:solidFill>
                  <a:srgbClr val="171717"/>
                </a:solidFill>
                <a:effectLst/>
                <a:latin typeface="Segoe UI" panose="020B0502040204020203" pitchFamily="34" charset="0"/>
              </a:rPr>
            </a:br>
            <a:endParaRPr lang="en-US" b="0" i="0">
              <a:solidFill>
                <a:srgbClr val="171717"/>
              </a:solidFill>
              <a:effectLst/>
              <a:latin typeface="Segoe UI" panose="020B0502040204020203" pitchFamily="34" charset="0"/>
            </a:endParaRPr>
          </a:p>
          <a:p>
            <a:r>
              <a:rPr lang="en-US" b="0" i="0">
                <a:solidFill>
                  <a:srgbClr val="171717"/>
                </a:solidFill>
                <a:effectLst/>
                <a:latin typeface="Segoe UI" panose="020B0502040204020203" pitchFamily="34" charset="0"/>
              </a:rPr>
              <a:t>An effective ERP system allows an organization to analyze transactional data, resulting in more streamlined processes and greater efficiency.</a:t>
            </a:r>
          </a:p>
          <a:p>
            <a:endParaRPr lang="en-US" b="0" i="0">
              <a:solidFill>
                <a:srgbClr val="171717"/>
              </a:solidFill>
              <a:effectLst/>
              <a:latin typeface="Segoe UI" panose="020B0502040204020203" pitchFamily="34" charset="0"/>
            </a:endParaRPr>
          </a:p>
          <a:p>
            <a:r>
              <a:rPr lang="en-US"/>
              <a:t>https://docs.microsoft.com/en-us/learn/modules/get-introduced-finance-operations-apps/2-discover-enterprise-resource-planning-erp</a:t>
            </a:r>
            <a:r>
              <a:rPr lang="en-US" b="0" i="0">
                <a:solidFill>
                  <a:srgbClr val="171717"/>
                </a:solidFill>
                <a:effectLst/>
                <a:latin typeface="Segoe UI" panose="020B0502040204020203" pitchFamily="34" charset="0"/>
              </a:rPr>
              <a:t>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0788716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5000"/>
              </a:lnSpc>
              <a:spcBef>
                <a:spcPts val="0"/>
              </a:spcBef>
              <a:spcAft>
                <a:spcPts val="545"/>
              </a:spcAft>
            </a:pPr>
            <a:r>
              <a:rPr lang="en-US" sz="1800">
                <a:solidFill>
                  <a:srgbClr val="181717"/>
                </a:solidFill>
                <a:effectLst/>
                <a:latin typeface="Segoe UI" panose="020B0502040204020203" pitchFamily="34" charset="0"/>
                <a:ea typeface="Segoe UI" panose="020B0502040204020203" pitchFamily="34" charset="0"/>
              </a:rPr>
              <a:t>When you navigate and open a list page, it may include many records. In Dynamics 365 Finance and Operations, there are many options to narrow down your search result in a list page such as quick filer, filter the column grids, and selecting the filter icon. Quick filters show the column names when you enter a value to search for. If you wish to clear a filer, select the </a:t>
            </a:r>
            <a:r>
              <a:rPr lang="en-US" sz="1800" b="1">
                <a:solidFill>
                  <a:srgbClr val="181717"/>
                </a:solidFill>
                <a:effectLst/>
                <a:latin typeface="Segoe UI" panose="020B0502040204020203" pitchFamily="34" charset="0"/>
                <a:ea typeface="Segoe UI" panose="020B0502040204020203" pitchFamily="34" charset="0"/>
              </a:rPr>
              <a:t>X icon</a:t>
            </a:r>
            <a:r>
              <a:rPr lang="en-US" sz="1800">
                <a:solidFill>
                  <a:srgbClr val="181717"/>
                </a:solidFill>
                <a:effectLst/>
                <a:latin typeface="Segoe UI" panose="020B0502040204020203" pitchFamily="34" charset="0"/>
                <a:ea typeface="Segoe UI" panose="020B0502040204020203" pitchFamily="34" charset="0"/>
              </a:rPr>
              <a:t> or delete the value and press </a:t>
            </a:r>
            <a:r>
              <a:rPr lang="en-US" sz="1800" b="1">
                <a:solidFill>
                  <a:srgbClr val="181717"/>
                </a:solidFill>
                <a:effectLst/>
                <a:latin typeface="Segoe UI" panose="020B0502040204020203" pitchFamily="34" charset="0"/>
                <a:ea typeface="Segoe UI" panose="020B0502040204020203" pitchFamily="34" charset="0"/>
              </a:rPr>
              <a:t>Enter</a:t>
            </a:r>
            <a:r>
              <a:rPr lang="en-US" sz="1800">
                <a:solidFill>
                  <a:srgbClr val="181717"/>
                </a:solidFill>
                <a:effectLst/>
                <a:latin typeface="Segoe UI" panose="020B0502040204020203" pitchFamily="34" charset="0"/>
                <a:ea typeface="Segoe UI" panose="020B0502040204020203" pitchFamily="34" charset="0"/>
              </a:rPr>
              <a:t>. No operators can be used for the quick filters.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10/20/2023 1:00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78773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5000"/>
              </a:lnSpc>
              <a:spcBef>
                <a:spcPts val="0"/>
              </a:spcBef>
              <a:spcAft>
                <a:spcPts val="545"/>
              </a:spcAft>
            </a:pPr>
            <a:r>
              <a:rPr lang="en-US" sz="1800">
                <a:solidFill>
                  <a:srgbClr val="181717"/>
                </a:solidFill>
                <a:effectLst/>
                <a:latin typeface="Segoe UI" panose="020B0502040204020203" pitchFamily="34" charset="0"/>
                <a:ea typeface="Segoe UI" panose="020B0502040204020203" pitchFamily="34" charset="0"/>
              </a:rPr>
              <a:t>The</a:t>
            </a:r>
            <a:r>
              <a:rPr lang="en-US" sz="1800" b="1">
                <a:solidFill>
                  <a:srgbClr val="181717"/>
                </a:solidFill>
                <a:effectLst/>
                <a:latin typeface="Segoe UI" panose="020B0502040204020203" pitchFamily="34" charset="0"/>
                <a:ea typeface="Segoe UI" panose="020B0502040204020203" pitchFamily="34" charset="0"/>
              </a:rPr>
              <a:t> Advanced filter or sort</a:t>
            </a:r>
            <a:r>
              <a:rPr lang="en-US" sz="1800">
                <a:solidFill>
                  <a:srgbClr val="181717"/>
                </a:solidFill>
                <a:effectLst/>
                <a:latin typeface="Segoe UI" panose="020B0502040204020203" pitchFamily="34" charset="0"/>
                <a:ea typeface="Segoe UI" panose="020B0502040204020203" pitchFamily="34" charset="0"/>
              </a:rPr>
              <a:t> button from </a:t>
            </a:r>
            <a:r>
              <a:rPr lang="en-US" sz="1800" b="1">
                <a:solidFill>
                  <a:srgbClr val="181717"/>
                </a:solidFill>
                <a:effectLst/>
                <a:latin typeface="Segoe UI" panose="020B0502040204020203" pitchFamily="34" charset="0"/>
                <a:ea typeface="Segoe UI" panose="020B0502040204020203" pitchFamily="34" charset="0"/>
              </a:rPr>
              <a:t>Options</a:t>
            </a:r>
            <a:r>
              <a:rPr lang="en-US" sz="1800">
                <a:solidFill>
                  <a:srgbClr val="181717"/>
                </a:solidFill>
                <a:effectLst/>
                <a:latin typeface="Segoe UI" panose="020B0502040204020203" pitchFamily="34" charset="0"/>
                <a:ea typeface="Segoe UI" panose="020B0502040204020203" pitchFamily="34" charset="0"/>
              </a:rPr>
              <a:t> action pane tab launches the inquiry dialog box in which you can select related and derived tables to the form you are working on derived tables into the </a:t>
            </a:r>
            <a:r>
              <a:rPr lang="en-US" sz="1800" b="1">
                <a:solidFill>
                  <a:srgbClr val="181717"/>
                </a:solidFill>
                <a:effectLst/>
                <a:latin typeface="Segoe UI" panose="020B0502040204020203" pitchFamily="34" charset="0"/>
                <a:ea typeface="Segoe UI" panose="020B0502040204020203" pitchFamily="34" charset="0"/>
              </a:rPr>
              <a:t>Range</a:t>
            </a:r>
            <a:r>
              <a:rPr lang="en-US" sz="1800">
                <a:solidFill>
                  <a:srgbClr val="181717"/>
                </a:solidFill>
                <a:effectLst/>
                <a:latin typeface="Segoe UI" panose="020B0502040204020203" pitchFamily="34" charset="0"/>
                <a:ea typeface="Segoe UI" panose="020B0502040204020203" pitchFamily="34" charset="0"/>
              </a:rPr>
              <a:t> tab and choose your desired field(s) and assign criteria. </a:t>
            </a:r>
          </a:p>
          <a:p>
            <a:pPr marL="0" marR="0" indent="0">
              <a:lnSpc>
                <a:spcPct val="105000"/>
              </a:lnSpc>
              <a:spcBef>
                <a:spcPts val="0"/>
              </a:spcBef>
              <a:spcAft>
                <a:spcPts val="545"/>
              </a:spcAft>
            </a:pPr>
            <a:endParaRPr lang="en-US" sz="1800">
              <a:solidFill>
                <a:srgbClr val="181717"/>
              </a:solidFill>
              <a:effectLst/>
              <a:latin typeface="Segoe UI" panose="020B0502040204020203" pitchFamily="34" charset="0"/>
              <a:ea typeface="Segoe UI" panose="020B0502040204020203" pitchFamily="34" charset="0"/>
            </a:endParaRPr>
          </a:p>
          <a:p>
            <a:pPr marL="0" marR="0" indent="0">
              <a:lnSpc>
                <a:spcPct val="105000"/>
              </a:lnSpc>
              <a:spcBef>
                <a:spcPts val="0"/>
              </a:spcBef>
              <a:spcAft>
                <a:spcPts val="545"/>
              </a:spcAft>
            </a:pPr>
            <a:r>
              <a:rPr lang="en-US" sz="1800">
                <a:solidFill>
                  <a:srgbClr val="181717"/>
                </a:solidFill>
                <a:effectLst/>
                <a:latin typeface="Segoe UI" panose="020B0502040204020203" pitchFamily="34" charset="0"/>
                <a:ea typeface="Segoe UI" panose="020B0502040204020203" pitchFamily="34" charset="0"/>
              </a:rPr>
              <a:t>You can also set up and assign sorting, and date options, and view the joins based on selected criteria.</a:t>
            </a:r>
          </a:p>
          <a:p>
            <a:pPr marL="0" marR="0" indent="0">
              <a:lnSpc>
                <a:spcPct val="105000"/>
              </a:lnSpc>
              <a:spcBef>
                <a:spcPts val="0"/>
              </a:spcBef>
              <a:spcAft>
                <a:spcPts val="545"/>
              </a:spcAft>
            </a:pPr>
            <a:endParaRPr lang="en-US" sz="1800">
              <a:solidFill>
                <a:srgbClr val="181717"/>
              </a:solidFill>
              <a:effectLst/>
              <a:latin typeface="Segoe UI" panose="020B0502040204020203" pitchFamily="34" charset="0"/>
              <a:ea typeface="Segoe UI" panose="020B0502040204020203" pitchFamily="34" charset="0"/>
            </a:endParaRPr>
          </a:p>
          <a:p>
            <a:pPr marL="0" marR="0" indent="0">
              <a:lnSpc>
                <a:spcPct val="105000"/>
              </a:lnSpc>
              <a:spcBef>
                <a:spcPts val="0"/>
              </a:spcBef>
              <a:spcAft>
                <a:spcPts val="545"/>
              </a:spcAft>
            </a:pPr>
            <a:r>
              <a:rPr lang="en-US" sz="1800">
                <a:solidFill>
                  <a:srgbClr val="181717"/>
                </a:solidFill>
                <a:effectLst/>
                <a:latin typeface="Segoe UI" panose="020B0502040204020203" pitchFamily="34" charset="0"/>
                <a:ea typeface="Segoe UI" panose="020B0502040204020203" pitchFamily="34" charset="0"/>
              </a:rPr>
              <a:t>Aside from the Default Dashboard, from anywhere in Dynamics 365 Finance and Operations apps, you can directly access the inquiry dialog box with the shortcut key </a:t>
            </a:r>
            <a:r>
              <a:rPr lang="en-US" sz="1800" b="1">
                <a:solidFill>
                  <a:srgbClr val="181717"/>
                </a:solidFill>
                <a:effectLst/>
                <a:latin typeface="Segoe UI" panose="020B0502040204020203" pitchFamily="34" charset="0"/>
                <a:ea typeface="Segoe UI" panose="020B0502040204020203" pitchFamily="34" charset="0"/>
              </a:rPr>
              <a:t>Ctrl+Shift+F3</a:t>
            </a:r>
            <a:r>
              <a:rPr lang="en-US" sz="1800">
                <a:solidFill>
                  <a:srgbClr val="181717"/>
                </a:solidFill>
                <a:effectLst/>
                <a:latin typeface="Segoe UI" panose="020B0502040204020203" pitchFamily="34" charset="0"/>
                <a:ea typeface="Segoe UI" panose="020B0502040204020203" pitchFamily="34" charset="0"/>
              </a:rPr>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10/20/2023 1:00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41597509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Record templates can help you to create records more quickly, however you can only create record templates for some record types.</a:t>
            </a:r>
          </a:p>
          <a:p>
            <a:pPr algn="l"/>
            <a:r>
              <a:rPr lang="en-US" b="0" i="0">
                <a:solidFill>
                  <a:srgbClr val="171717"/>
                </a:solidFill>
                <a:effectLst/>
                <a:latin typeface="Segoe UI" panose="020B0502040204020203" pitchFamily="34" charset="0"/>
              </a:rPr>
              <a:t>For example, imagine you are entering rental information for a car rental business that is located in San Francisco. Since most of the customers are likely to be from the San Francisco area, it would be nice if you could automatically fill in the values for the </a:t>
            </a:r>
            <a:r>
              <a:rPr lang="en-US" b="1" i="0">
                <a:solidFill>
                  <a:srgbClr val="171717"/>
                </a:solidFill>
                <a:effectLst/>
                <a:latin typeface="Segoe UI" panose="020B0502040204020203" pitchFamily="34" charset="0"/>
              </a:rPr>
              <a:t>State</a:t>
            </a:r>
            <a:r>
              <a:rPr lang="en-US" b="0" i="0">
                <a:solidFill>
                  <a:srgbClr val="171717"/>
                </a:solidFill>
                <a:effectLst/>
                <a:latin typeface="Segoe UI" panose="020B0502040204020203" pitchFamily="34" charset="0"/>
              </a:rPr>
              <a:t>, </a:t>
            </a:r>
            <a:r>
              <a:rPr lang="en-US" b="1" i="0">
                <a:solidFill>
                  <a:srgbClr val="171717"/>
                </a:solidFill>
                <a:effectLst/>
                <a:latin typeface="Segoe UI" panose="020B0502040204020203" pitchFamily="34" charset="0"/>
              </a:rPr>
              <a:t>Country</a:t>
            </a:r>
            <a:r>
              <a:rPr lang="en-US" b="0" i="0">
                <a:solidFill>
                  <a:srgbClr val="171717"/>
                </a:solidFill>
                <a:effectLst/>
                <a:latin typeface="Segoe UI" panose="020B0502040204020203" pitchFamily="34" charset="0"/>
              </a:rPr>
              <a:t>, and </a:t>
            </a:r>
            <a:r>
              <a:rPr lang="en-US" b="1" i="0">
                <a:solidFill>
                  <a:srgbClr val="171717"/>
                </a:solidFill>
                <a:effectLst/>
                <a:latin typeface="Segoe UI" panose="020B0502040204020203" pitchFamily="34" charset="0"/>
              </a:rPr>
              <a:t>City</a:t>
            </a:r>
            <a:r>
              <a:rPr lang="en-US" b="0" i="0">
                <a:solidFill>
                  <a:srgbClr val="171717"/>
                </a:solidFill>
                <a:effectLst/>
                <a:latin typeface="Segoe UI" panose="020B0502040204020203" pitchFamily="34" charset="0"/>
              </a:rPr>
              <a:t> fields on the rental form.</a:t>
            </a:r>
          </a:p>
          <a:p>
            <a:endParaRPr lang="en-IN"/>
          </a:p>
          <a:p>
            <a:r>
              <a:rPr lang="en-US" b="0" i="0">
                <a:solidFill>
                  <a:srgbClr val="171717"/>
                </a:solidFill>
                <a:effectLst/>
                <a:latin typeface="Segoe UI" panose="020B0502040204020203" pitchFamily="34" charset="0"/>
              </a:rPr>
              <a:t>When one or more templates that you have access to exist for a specific form and you attempt to create a new record in the form, the </a:t>
            </a:r>
            <a:r>
              <a:rPr lang="en-US" b="1" i="0">
                <a:solidFill>
                  <a:srgbClr val="171717"/>
                </a:solidFill>
                <a:effectLst/>
                <a:latin typeface="Segoe UI" panose="020B0502040204020203" pitchFamily="34" charset="0"/>
              </a:rPr>
              <a:t>Select a template for</a:t>
            </a:r>
            <a:r>
              <a:rPr lang="en-US" b="0" i="0">
                <a:solidFill>
                  <a:srgbClr val="171717"/>
                </a:solidFill>
                <a:effectLst/>
                <a:latin typeface="Segoe UI" panose="020B0502040204020203" pitchFamily="34" charset="0"/>
              </a:rPr>
              <a:t> page is displayed. When you select a template from the list, the new record is created and contains default information that is based on the template that you selected. If you do not want to use templates when you create new records, select the </a:t>
            </a:r>
            <a:r>
              <a:rPr lang="en-US" b="1" i="0">
                <a:solidFill>
                  <a:srgbClr val="171717"/>
                </a:solidFill>
                <a:effectLst/>
                <a:latin typeface="Segoe UI" panose="020B0502040204020203" pitchFamily="34" charset="0"/>
              </a:rPr>
              <a:t>Do not ask again</a:t>
            </a:r>
            <a:r>
              <a:rPr lang="en-US" b="0" i="0">
                <a:solidFill>
                  <a:srgbClr val="171717"/>
                </a:solidFill>
                <a:effectLst/>
                <a:latin typeface="Segoe UI" panose="020B0502040204020203" pitchFamily="34" charset="0"/>
              </a:rPr>
              <a:t> check box in the </a:t>
            </a:r>
            <a:r>
              <a:rPr lang="en-US" b="1" i="0">
                <a:solidFill>
                  <a:srgbClr val="171717"/>
                </a:solidFill>
                <a:effectLst/>
                <a:latin typeface="Segoe UI" panose="020B0502040204020203" pitchFamily="34" charset="0"/>
              </a:rPr>
              <a:t>Select a template for</a:t>
            </a:r>
            <a:r>
              <a:rPr lang="en-US" b="0" i="0">
                <a:solidFill>
                  <a:srgbClr val="171717"/>
                </a:solidFill>
                <a:effectLst/>
                <a:latin typeface="Segoe UI" panose="020B0502040204020203" pitchFamily="34" charset="0"/>
              </a:rPr>
              <a:t> page. To display the template selection dialog box again, right-click any record, click </a:t>
            </a:r>
            <a:r>
              <a:rPr lang="en-US" b="1" i="0">
                <a:solidFill>
                  <a:srgbClr val="171717"/>
                </a:solidFill>
                <a:effectLst/>
                <a:latin typeface="Segoe UI" panose="020B0502040204020203" pitchFamily="34" charset="0"/>
              </a:rPr>
              <a:t>Record info</a:t>
            </a:r>
            <a:r>
              <a:rPr lang="en-US" b="0" i="0">
                <a:solidFill>
                  <a:srgbClr val="171717"/>
                </a:solidFill>
                <a:effectLst/>
                <a:latin typeface="Segoe UI" panose="020B0502040204020203" pitchFamily="34" charset="0"/>
              </a:rPr>
              <a:t>, and then click </a:t>
            </a:r>
            <a:r>
              <a:rPr lang="en-US" b="1" i="0">
                <a:solidFill>
                  <a:srgbClr val="171717"/>
                </a:solidFill>
                <a:effectLst/>
                <a:latin typeface="Segoe UI" panose="020B0502040204020203" pitchFamily="34" charset="0"/>
              </a:rPr>
              <a:t>Show template selection</a:t>
            </a:r>
            <a:r>
              <a:rPr lang="en-US" b="0" i="0">
                <a:solidFill>
                  <a:srgbClr val="171717"/>
                </a:solidFill>
                <a:effectLst/>
                <a:latin typeface="Segoe UI" panose="020B0502040204020203" pitchFamily="34" charset="0"/>
              </a:rPr>
              <a:t>.</a:t>
            </a:r>
            <a:endParaRPr lang="en-IN" b="0" i="0">
              <a:solidFill>
                <a:srgbClr val="171717"/>
              </a:solidFill>
              <a:effectLst/>
              <a:latin typeface="Segoe UI" panose="020B0502040204020203" pitchFamily="34" charset="0"/>
            </a:endParaRPr>
          </a:p>
          <a:p>
            <a:endParaRPr lang="en-IN" b="0" i="0">
              <a:solidFill>
                <a:srgbClr val="171717"/>
              </a:solidFill>
              <a:effectLst/>
              <a:latin typeface="Segoe UI" panose="020B0502040204020203" pitchFamily="34" charset="0"/>
            </a:endParaRPr>
          </a:p>
          <a:p>
            <a:r>
              <a:rPr lang="en-IN" b="0" i="0">
                <a:solidFill>
                  <a:srgbClr val="171717"/>
                </a:solidFill>
                <a:effectLst/>
                <a:latin typeface="Segoe UI" panose="020B0502040204020203" pitchFamily="34" charset="0"/>
              </a:rPr>
              <a:t>Ref: https://docs.microsoft.com/en-us/dynamics365/fin-ops-core/fin-ops/organization-administration/record-templates</a:t>
            </a:r>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1643099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940" marR="0" indent="-6350">
              <a:lnSpc>
                <a:spcPct val="105000"/>
              </a:lnSpc>
              <a:spcBef>
                <a:spcPts val="0"/>
              </a:spcBef>
              <a:spcAft>
                <a:spcPts val="545"/>
              </a:spcAft>
            </a:pPr>
            <a:r>
              <a:rPr lang="en-US" sz="1800">
                <a:solidFill>
                  <a:srgbClr val="181717"/>
                </a:solidFill>
                <a:effectLst/>
                <a:latin typeface="Segoe UI" panose="020B0502040204020203" pitchFamily="34" charset="0"/>
                <a:ea typeface="Segoe UI" panose="020B0502040204020203" pitchFamily="34" charset="0"/>
              </a:rPr>
              <a:t>Record templates can help you to create records more quickly; however, you can create record templates for only some record types. For example, imagine you are entering rental information for a car rental business in San Francisco. Since most of the customers are likely to be from the San Francisco area, it would be convenient if you could automatically fill in the values for the </a:t>
            </a:r>
            <a:r>
              <a:rPr lang="en-US" sz="1800" b="1">
                <a:solidFill>
                  <a:srgbClr val="171717"/>
                </a:solidFill>
                <a:effectLst/>
                <a:latin typeface="Segoe UI" panose="020B0502040204020203" pitchFamily="34" charset="0"/>
                <a:ea typeface="Segoe UI" panose="020B0502040204020203" pitchFamily="34" charset="0"/>
              </a:rPr>
              <a:t>State</a:t>
            </a:r>
            <a:r>
              <a:rPr lang="en-US" sz="1800">
                <a:solidFill>
                  <a:srgbClr val="181717"/>
                </a:solidFill>
                <a:effectLst/>
                <a:latin typeface="Segoe UI" panose="020B0502040204020203" pitchFamily="34" charset="0"/>
                <a:ea typeface="Segoe UI" panose="020B0502040204020203" pitchFamily="34" charset="0"/>
              </a:rPr>
              <a:t>, </a:t>
            </a:r>
            <a:r>
              <a:rPr lang="en-US" sz="1800" b="1">
                <a:solidFill>
                  <a:srgbClr val="171717"/>
                </a:solidFill>
                <a:effectLst/>
                <a:latin typeface="Segoe UI" panose="020B0502040204020203" pitchFamily="34" charset="0"/>
                <a:ea typeface="Segoe UI" panose="020B0502040204020203" pitchFamily="34" charset="0"/>
              </a:rPr>
              <a:t>Country</a:t>
            </a:r>
            <a:r>
              <a:rPr lang="en-US" sz="1800">
                <a:solidFill>
                  <a:srgbClr val="181717"/>
                </a:solidFill>
                <a:effectLst/>
                <a:latin typeface="Segoe UI" panose="020B0502040204020203" pitchFamily="34" charset="0"/>
                <a:ea typeface="Segoe UI" panose="020B0502040204020203" pitchFamily="34" charset="0"/>
              </a:rPr>
              <a:t>, and </a:t>
            </a:r>
            <a:r>
              <a:rPr lang="en-US" sz="1800" b="1">
                <a:solidFill>
                  <a:srgbClr val="171717"/>
                </a:solidFill>
                <a:effectLst/>
                <a:latin typeface="Segoe UI" panose="020B0502040204020203" pitchFamily="34" charset="0"/>
                <a:ea typeface="Segoe UI" panose="020B0502040204020203" pitchFamily="34" charset="0"/>
              </a:rPr>
              <a:t>City</a:t>
            </a:r>
            <a:r>
              <a:rPr lang="en-US" sz="1800">
                <a:solidFill>
                  <a:srgbClr val="181717"/>
                </a:solidFill>
                <a:effectLst/>
                <a:latin typeface="Segoe UI" panose="020B0502040204020203" pitchFamily="34" charset="0"/>
                <a:ea typeface="Segoe UI" panose="020B0502040204020203" pitchFamily="34" charset="0"/>
              </a:rPr>
              <a:t> fields on the rental form.</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10/20/2023 1:00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7656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Financial reporting allows financial and business professionals to create, maintain, and view financial statements. It moves beyond traditional reporting constraints to help you efficiently design various types of reports.</a:t>
            </a:r>
          </a:p>
          <a:p>
            <a:pPr algn="l"/>
            <a:r>
              <a:rPr lang="en-US" b="0" i="0">
                <a:solidFill>
                  <a:srgbClr val="171717"/>
                </a:solidFill>
                <a:effectLst/>
                <a:latin typeface="Segoe UI" panose="020B0502040204020203" pitchFamily="34" charset="0"/>
              </a:rPr>
              <a:t>Financial reporting includes dimension support to determine what financial dimensions you want to include, and the sequence, and enables the building of a custom reporting structure.</a:t>
            </a:r>
          </a:p>
          <a:p>
            <a:pPr algn="l"/>
            <a:r>
              <a:rPr lang="en-US" b="0" i="0">
                <a:solidFill>
                  <a:srgbClr val="171717"/>
                </a:solidFill>
                <a:effectLst/>
                <a:latin typeface="Segoe UI" panose="020B0502040204020203" pitchFamily="34" charset="0"/>
              </a:rPr>
              <a:t>You can map the following to gain better insight of financial data:</a:t>
            </a:r>
          </a:p>
          <a:p>
            <a:pPr algn="l">
              <a:buFont typeface="Arial" panose="020B0604020202020204" pitchFamily="34" charset="0"/>
              <a:buChar char="•"/>
            </a:pPr>
            <a:r>
              <a:rPr lang="en-US" b="0" i="0">
                <a:solidFill>
                  <a:srgbClr val="171717"/>
                </a:solidFill>
                <a:effectLst/>
                <a:latin typeface="Segoe UI" panose="020B0502040204020203" pitchFamily="34" charset="0"/>
              </a:rPr>
              <a:t>Main accounts</a:t>
            </a:r>
          </a:p>
          <a:p>
            <a:pPr algn="l">
              <a:buFont typeface="Arial" panose="020B0604020202020204" pitchFamily="34" charset="0"/>
              <a:buChar char="•"/>
            </a:pPr>
            <a:r>
              <a:rPr lang="en-US" b="0" i="0">
                <a:solidFill>
                  <a:srgbClr val="171717"/>
                </a:solidFill>
                <a:effectLst/>
                <a:latin typeface="Segoe UI" panose="020B0502040204020203" pitchFamily="34" charset="0"/>
              </a:rPr>
              <a:t>Financial dimensions</a:t>
            </a:r>
          </a:p>
          <a:p>
            <a:pPr algn="l">
              <a:buFont typeface="Arial" panose="020B0604020202020204" pitchFamily="34" charset="0"/>
              <a:buChar char="•"/>
            </a:pPr>
            <a:r>
              <a:rPr lang="en-US" b="0" i="0">
                <a:solidFill>
                  <a:srgbClr val="171717"/>
                </a:solidFill>
                <a:effectLst/>
                <a:latin typeface="Segoe UI" panose="020B0502040204020203" pitchFamily="34" charset="0"/>
              </a:rPr>
              <a:t>Combinations of the two</a:t>
            </a:r>
          </a:p>
          <a:p>
            <a:pPr algn="l"/>
            <a:r>
              <a:rPr lang="en-US" b="0" i="0">
                <a:solidFill>
                  <a:srgbClr val="171717"/>
                </a:solidFill>
                <a:effectLst/>
                <a:latin typeface="Segoe UI" panose="020B0502040204020203" pitchFamily="34" charset="0"/>
              </a:rPr>
              <a:t>For example, you can create financial row structures to focus on cost accounts. You can set up unlimited financial dimensions that allow for cost detail. The following financial dimensions are examples that might be associated with cost accounts:</a:t>
            </a:r>
          </a:p>
          <a:p>
            <a:pPr algn="l">
              <a:buFont typeface="Arial" panose="020B0604020202020204" pitchFamily="34" charset="0"/>
              <a:buChar char="•"/>
            </a:pPr>
            <a:r>
              <a:rPr lang="en-US" b="0" i="0">
                <a:solidFill>
                  <a:srgbClr val="171717"/>
                </a:solidFill>
                <a:effectLst/>
                <a:latin typeface="Segoe UI" panose="020B0502040204020203" pitchFamily="34" charset="0"/>
              </a:rPr>
              <a:t>Cost centers</a:t>
            </a:r>
          </a:p>
          <a:p>
            <a:pPr algn="l">
              <a:buFont typeface="Arial" panose="020B0604020202020204" pitchFamily="34" charset="0"/>
              <a:buChar char="•"/>
            </a:pPr>
            <a:r>
              <a:rPr lang="en-US" b="0" i="0">
                <a:solidFill>
                  <a:srgbClr val="171717"/>
                </a:solidFill>
                <a:effectLst/>
                <a:latin typeface="Segoe UI" panose="020B0502040204020203" pitchFamily="34" charset="0"/>
              </a:rPr>
              <a:t>Departments</a:t>
            </a:r>
          </a:p>
          <a:p>
            <a:pPr algn="l">
              <a:buFont typeface="Arial" panose="020B0604020202020204" pitchFamily="34" charset="0"/>
              <a:buChar char="•"/>
            </a:pPr>
            <a:r>
              <a:rPr lang="en-US" b="0" i="0">
                <a:solidFill>
                  <a:srgbClr val="171717"/>
                </a:solidFill>
                <a:effectLst/>
                <a:latin typeface="Segoe UI" panose="020B0502040204020203" pitchFamily="34" charset="0"/>
              </a:rPr>
              <a:t>Combinations of the two</a:t>
            </a:r>
          </a:p>
          <a:p>
            <a:pPr algn="l"/>
            <a:r>
              <a:rPr lang="en-US" b="0" i="0">
                <a:solidFill>
                  <a:srgbClr val="171717"/>
                </a:solidFill>
                <a:effectLst/>
                <a:latin typeface="Segoe UI" panose="020B0502040204020203" pitchFamily="34" charset="0"/>
              </a:rPr>
              <a:t>The Financial reporting database is deployed to its own SQL Azure database on the same SQL Azure service as the Finance and Operations apps instance. This means that the database is preconfigured when you deploy Finance and Operations apps, and automatically links to available databases so that the Financial report designer can connect to it.</a:t>
            </a:r>
          </a:p>
          <a:p>
            <a:endParaRPr lang="en-IN"/>
          </a:p>
          <a:p>
            <a:r>
              <a:rPr lang="en-IN"/>
              <a:t>Ref: https://docs.microsoft.com/en-us/learn/modules/work-analytics-reporting-finance-operations/3-financial-reporting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8064311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400" marR="0" indent="-6350">
              <a:lnSpc>
                <a:spcPct val="105000"/>
              </a:lnSpc>
              <a:spcBef>
                <a:spcPts val="0"/>
              </a:spcBef>
              <a:spcAft>
                <a:spcPts val="545"/>
              </a:spcAft>
            </a:pPr>
            <a:r>
              <a:rPr lang="en-US" sz="1800">
                <a:solidFill>
                  <a:srgbClr val="181717"/>
                </a:solidFill>
                <a:effectLst/>
                <a:latin typeface="Segoe UI" panose="020B0502040204020203" pitchFamily="34" charset="0"/>
                <a:ea typeface="Segoe UI" panose="020B0502040204020203" pitchFamily="34" charset="0"/>
              </a:rPr>
              <a:t>A report can be defined simply as a structured presentation of data. Under ideal circumstances, reports materialize data in such a way that it allows the user to make informed decisions. Dynamics 365 Finance and Operations supports a broad spectrum of information access scenarios: cross company all-up financial reporting; analytical dashboards and tiles; electronically transferable funds; customer sales invoices; checks and tax documents; and many more.</a:t>
            </a:r>
          </a:p>
          <a:p>
            <a:pPr marL="25400" marR="0" indent="-6350">
              <a:lnSpc>
                <a:spcPct val="105000"/>
              </a:lnSpc>
              <a:spcBef>
                <a:spcPts val="0"/>
              </a:spcBef>
              <a:spcAft>
                <a:spcPts val="545"/>
              </a:spcAft>
            </a:pPr>
            <a:endParaRPr lang="en-US" sz="1800">
              <a:solidFill>
                <a:srgbClr val="181717"/>
              </a:solidFill>
              <a:effectLst/>
              <a:latin typeface="Segoe UI" panose="020B0502040204020203" pitchFamily="34" charset="0"/>
              <a:ea typeface="Segoe UI" panose="020B0502040204020203" pitchFamily="34" charset="0"/>
            </a:endParaRPr>
          </a:p>
          <a:p>
            <a:pPr algn="l"/>
            <a:r>
              <a:rPr lang="en-US" sz="1800" b="0" i="0">
                <a:solidFill>
                  <a:srgbClr val="171717"/>
                </a:solidFill>
                <a:effectLst/>
                <a:latin typeface="Segoe UI" panose="020B0502040204020203" pitchFamily="34" charset="0"/>
              </a:rPr>
              <a:t>Financial reporting allows financial and business professionals to create, maintain, and view financial statements. It moves beyond traditional reporting constraints to help you efficiently design various types of reports.</a:t>
            </a:r>
          </a:p>
          <a:p>
            <a:pPr algn="l"/>
            <a:r>
              <a:rPr lang="en-US" sz="1800" b="0" i="0">
                <a:solidFill>
                  <a:srgbClr val="171717"/>
                </a:solidFill>
                <a:effectLst/>
                <a:latin typeface="Segoe UI" panose="020B0502040204020203" pitchFamily="34" charset="0"/>
              </a:rPr>
              <a:t>Financial reporting includes dimension support to determine what financial dimensions you want to include, and the sequence, and enables the building of a custom reporting structure.</a:t>
            </a:r>
          </a:p>
          <a:p>
            <a:pPr algn="l"/>
            <a:r>
              <a:rPr lang="en-US" sz="1800" b="0" i="0">
                <a:solidFill>
                  <a:srgbClr val="171717"/>
                </a:solidFill>
                <a:effectLst/>
                <a:latin typeface="Segoe UI" panose="020B0502040204020203" pitchFamily="34" charset="0"/>
              </a:rPr>
              <a:t>You can map the following to gain better insight of financial data:</a:t>
            </a:r>
          </a:p>
          <a:p>
            <a:pPr lvl="1" algn="l">
              <a:buFont typeface="Arial" panose="020B0604020202020204" pitchFamily="34" charset="0"/>
              <a:buChar char="•"/>
            </a:pPr>
            <a:r>
              <a:rPr lang="en-US" sz="1800" b="0" i="0">
                <a:solidFill>
                  <a:srgbClr val="171717"/>
                </a:solidFill>
                <a:effectLst/>
                <a:latin typeface="Segoe UI" panose="020B0502040204020203" pitchFamily="34" charset="0"/>
              </a:rPr>
              <a:t>Main accounts</a:t>
            </a:r>
          </a:p>
          <a:p>
            <a:pPr lvl="1" algn="l">
              <a:buFont typeface="Arial" panose="020B0604020202020204" pitchFamily="34" charset="0"/>
              <a:buChar char="•"/>
            </a:pPr>
            <a:r>
              <a:rPr lang="en-US" sz="1800" b="0" i="0">
                <a:solidFill>
                  <a:srgbClr val="171717"/>
                </a:solidFill>
                <a:effectLst/>
                <a:latin typeface="Segoe UI" panose="020B0502040204020203" pitchFamily="34" charset="0"/>
              </a:rPr>
              <a:t>Financial dimensions</a:t>
            </a:r>
          </a:p>
          <a:p>
            <a:pPr lvl="1" algn="l">
              <a:buFont typeface="Arial" panose="020B0604020202020204" pitchFamily="34" charset="0"/>
              <a:buChar char="•"/>
            </a:pPr>
            <a:r>
              <a:rPr lang="en-US" sz="1800" b="0" i="0">
                <a:solidFill>
                  <a:srgbClr val="171717"/>
                </a:solidFill>
                <a:effectLst/>
                <a:latin typeface="Segoe UI" panose="020B0502040204020203" pitchFamily="34" charset="0"/>
              </a:rPr>
              <a:t>Combinations of the two</a:t>
            </a:r>
          </a:p>
          <a:p>
            <a:pPr algn="l"/>
            <a:endParaRPr lang="en-US" sz="1800" b="0" i="0">
              <a:solidFill>
                <a:srgbClr val="171717"/>
              </a:solidFill>
              <a:effectLst/>
              <a:latin typeface="Segoe UI" panose="020B0502040204020203" pitchFamily="34" charset="0"/>
            </a:endParaRPr>
          </a:p>
          <a:p>
            <a:pPr algn="l"/>
            <a:r>
              <a:rPr lang="en-US" sz="1800" b="0" i="0">
                <a:solidFill>
                  <a:srgbClr val="171717"/>
                </a:solidFill>
                <a:effectLst/>
                <a:latin typeface="Segoe UI" panose="020B0502040204020203" pitchFamily="34" charset="0"/>
              </a:rPr>
              <a:t>For example, you can create financial row structures to focus on cost accounts. You can set up unlimited financial dimensions that allow for cost detail. The following financial dimensions are examples that might be associated with cost accounts:</a:t>
            </a:r>
          </a:p>
          <a:p>
            <a:pPr lvl="1" algn="l">
              <a:buFont typeface="Arial" panose="020B0604020202020204" pitchFamily="34" charset="0"/>
              <a:buChar char="•"/>
            </a:pPr>
            <a:r>
              <a:rPr lang="en-US" sz="1800" b="0" i="0">
                <a:solidFill>
                  <a:srgbClr val="171717"/>
                </a:solidFill>
                <a:effectLst/>
                <a:latin typeface="Segoe UI" panose="020B0502040204020203" pitchFamily="34" charset="0"/>
              </a:rPr>
              <a:t>Cost centers</a:t>
            </a:r>
          </a:p>
          <a:p>
            <a:pPr lvl="1" algn="l">
              <a:buFont typeface="Arial" panose="020B0604020202020204" pitchFamily="34" charset="0"/>
              <a:buChar char="•"/>
            </a:pPr>
            <a:r>
              <a:rPr lang="en-US" sz="1800" b="0" i="0">
                <a:solidFill>
                  <a:srgbClr val="171717"/>
                </a:solidFill>
                <a:effectLst/>
                <a:latin typeface="Segoe UI" panose="020B0502040204020203" pitchFamily="34" charset="0"/>
              </a:rPr>
              <a:t>Departments</a:t>
            </a:r>
          </a:p>
          <a:p>
            <a:pPr lvl="1" algn="l">
              <a:buFont typeface="Arial" panose="020B0604020202020204" pitchFamily="34" charset="0"/>
              <a:buChar char="•"/>
            </a:pPr>
            <a:r>
              <a:rPr lang="en-US" sz="1800" b="0" i="0">
                <a:solidFill>
                  <a:srgbClr val="171717"/>
                </a:solidFill>
                <a:effectLst/>
                <a:latin typeface="Segoe UI" panose="020B0502040204020203" pitchFamily="34" charset="0"/>
              </a:rPr>
              <a:t>Combinations of the two</a:t>
            </a:r>
          </a:p>
          <a:p>
            <a:pPr algn="l"/>
            <a:endParaRPr lang="en-US" sz="1800" b="0" i="0">
              <a:solidFill>
                <a:srgbClr val="171717"/>
              </a:solidFill>
              <a:effectLst/>
              <a:latin typeface="Segoe UI" panose="020B0502040204020203" pitchFamily="34" charset="0"/>
            </a:endParaRPr>
          </a:p>
          <a:p>
            <a:pPr algn="l"/>
            <a:r>
              <a:rPr lang="en-US" sz="1800" b="0" i="0">
                <a:solidFill>
                  <a:srgbClr val="171717"/>
                </a:solidFill>
                <a:effectLst/>
                <a:latin typeface="Segoe UI" panose="020B0502040204020203" pitchFamily="34" charset="0"/>
              </a:rPr>
              <a:t>The Financial reporting database is deployed to its own SQL Azure database on the same SQL Azure service as the Finance and Operations apps instance. This means that the database is preconfigured when you deploy Finance and Operations apps, and automatically links to available databases so that the Financial report designer can connect to it.</a:t>
            </a:r>
          </a:p>
          <a:p>
            <a:endParaRPr lang="en-IN" sz="1800"/>
          </a:p>
          <a:p>
            <a:r>
              <a:rPr lang="en-IN" sz="1800"/>
              <a:t>Ref: https://docs.microsoft.com/en-us/learn/modules/work-analytics-reporting-finance-operations/3-financial-reporting</a:t>
            </a:r>
          </a:p>
          <a:p>
            <a:pPr marL="25400" marR="0" indent="-6350">
              <a:lnSpc>
                <a:spcPct val="105000"/>
              </a:lnSpc>
              <a:spcBef>
                <a:spcPts val="0"/>
              </a:spcBef>
              <a:spcAft>
                <a:spcPts val="545"/>
              </a:spcAft>
            </a:pPr>
            <a:endParaRPr lang="en-US" sz="1800">
              <a:solidFill>
                <a:srgbClr val="181717"/>
              </a:solidFill>
              <a:effectLst/>
              <a:latin typeface="Segoe UI" panose="020B0502040204020203" pitchFamily="34" charset="0"/>
              <a:ea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458601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5000"/>
              </a:lnSpc>
              <a:spcBef>
                <a:spcPts val="0"/>
              </a:spcBef>
              <a:spcAft>
                <a:spcPts val="545"/>
              </a:spcAft>
            </a:pPr>
            <a:r>
              <a:rPr lang="en-US" sz="1800" b="1">
                <a:solidFill>
                  <a:srgbClr val="171717"/>
                </a:solidFill>
                <a:effectLst/>
                <a:latin typeface="Segoe UI" panose="020B0502040204020203" pitchFamily="34" charset="0"/>
                <a:ea typeface="Segoe UI" panose="020B0502040204020203" pitchFamily="34" charset="0"/>
              </a:rPr>
              <a:t>Business document management</a:t>
            </a:r>
            <a:r>
              <a:rPr lang="en-US" sz="1800">
                <a:solidFill>
                  <a:srgbClr val="171717"/>
                </a:solidFill>
                <a:effectLst/>
                <a:latin typeface="Segoe UI" panose="020B0502040204020203" pitchFamily="34" charset="0"/>
                <a:ea typeface="Segoe UI" panose="020B0502040204020203" pitchFamily="34" charset="0"/>
              </a:rPr>
              <a:t> is built on top of the ER framework and enables business users to edit business document templates by using the Microsoft 365 service or appropriate Microsoft Office desktop applications. Edits to the documents might include changing business document designs and adding placeholders for additional data without source code changes and new deployments. No knowledge of the ER framework is required to update templates of business documents.</a:t>
            </a:r>
          </a:p>
          <a:p>
            <a:pPr marL="0" marR="0" indent="0">
              <a:lnSpc>
                <a:spcPct val="105000"/>
              </a:lnSpc>
              <a:spcBef>
                <a:spcPts val="0"/>
              </a:spcBef>
              <a:spcAft>
                <a:spcPts val="545"/>
              </a:spcAft>
            </a:pPr>
            <a:endParaRPr lang="en-US" sz="1800">
              <a:solidFill>
                <a:srgbClr val="171717"/>
              </a:solidFill>
              <a:effectLst/>
              <a:latin typeface="Segoe UI" panose="020B0502040204020203" pitchFamily="34" charset="0"/>
              <a:ea typeface="Segoe UI" panose="020B0502040204020203" pitchFamily="34" charset="0"/>
            </a:endParaRPr>
          </a:p>
          <a:p>
            <a:pPr marL="0" marR="0" indent="0">
              <a:lnSpc>
                <a:spcPct val="105000"/>
              </a:lnSpc>
              <a:spcBef>
                <a:spcPts val="0"/>
              </a:spcBef>
              <a:spcAft>
                <a:spcPts val="545"/>
              </a:spcAft>
            </a:pPr>
            <a:r>
              <a:rPr lang="en-US" sz="1800">
                <a:solidFill>
                  <a:srgbClr val="171717"/>
                </a:solidFill>
                <a:effectLst/>
                <a:latin typeface="Segoe UI" panose="020B0502040204020203" pitchFamily="34" charset="0"/>
                <a:ea typeface="Segoe UI" panose="020B0502040204020203" pitchFamily="34" charset="0"/>
              </a:rPr>
              <a:t>Ref: https://docs.microsoft.com/en-us/dynamics365/fin-ops-core/dev-itpro/analytics/er-business-document-management</a:t>
            </a:r>
            <a:endParaRPr lang="en-US" sz="1800">
              <a:solidFill>
                <a:srgbClr val="181717"/>
              </a:solidFill>
              <a:effectLst/>
              <a:latin typeface="Segoe UI" panose="020B0502040204020203" pitchFamily="34" charset="0"/>
              <a:ea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10/20/2023 1:00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455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Report designer</a:t>
            </a:r>
          </a:p>
          <a:p>
            <a:pPr algn="l"/>
            <a:r>
              <a:rPr lang="en-US" b="0" i="0">
                <a:solidFill>
                  <a:srgbClr val="171717"/>
                </a:solidFill>
                <a:effectLst/>
                <a:latin typeface="Segoe UI" panose="020B0502040204020203" pitchFamily="34" charset="0"/>
              </a:rPr>
              <a:t>By using Report designer, you will be able to:</a:t>
            </a:r>
          </a:p>
          <a:p>
            <a:pPr algn="l">
              <a:buFont typeface="Arial" panose="020B0604020202020204" pitchFamily="34" charset="0"/>
              <a:buChar char="•"/>
            </a:pPr>
            <a:r>
              <a:rPr lang="en-US" b="0" i="0">
                <a:solidFill>
                  <a:srgbClr val="171717"/>
                </a:solidFill>
                <a:effectLst/>
                <a:latin typeface="Segoe UI" panose="020B0502040204020203" pitchFamily="34" charset="0"/>
              </a:rPr>
              <a:t>Save and reuse dimension combinations for multiple reports.</a:t>
            </a:r>
          </a:p>
          <a:p>
            <a:pPr algn="l">
              <a:buFont typeface="Arial" panose="020B0604020202020204" pitchFamily="34" charset="0"/>
              <a:buChar char="•"/>
            </a:pPr>
            <a:r>
              <a:rPr lang="en-US" b="0" i="0">
                <a:solidFill>
                  <a:srgbClr val="171717"/>
                </a:solidFill>
                <a:effectLst/>
                <a:latin typeface="Segoe UI" panose="020B0502040204020203" pitchFamily="34" charset="0"/>
              </a:rPr>
              <a:t>Control how to format and display the dimension descriptions.</a:t>
            </a:r>
          </a:p>
          <a:p>
            <a:pPr algn="l">
              <a:buFont typeface="Arial" panose="020B0604020202020204" pitchFamily="34" charset="0"/>
              <a:buChar char="•"/>
            </a:pPr>
            <a:r>
              <a:rPr lang="en-US" b="0" i="0">
                <a:solidFill>
                  <a:srgbClr val="171717"/>
                </a:solidFill>
                <a:effectLst/>
                <a:latin typeface="Segoe UI" panose="020B0502040204020203" pitchFamily="34" charset="0"/>
              </a:rPr>
              <a:t>Identify the accounts or dimensions that have been omitted from report building blocks.</a:t>
            </a:r>
          </a:p>
          <a:p>
            <a:pPr algn="l">
              <a:buFont typeface="Arial" panose="020B0604020202020204" pitchFamily="34" charset="0"/>
              <a:buChar char="•"/>
            </a:pPr>
            <a:r>
              <a:rPr lang="en-US" b="0" i="0">
                <a:solidFill>
                  <a:srgbClr val="171717"/>
                </a:solidFill>
                <a:effectLst/>
                <a:latin typeface="Segoe UI" panose="020B0502040204020203" pitchFamily="34" charset="0"/>
              </a:rPr>
              <a:t>Format the headers for rolling forecasts.</a:t>
            </a:r>
          </a:p>
          <a:p>
            <a:pPr algn="l"/>
            <a:r>
              <a:rPr lang="en-US" b="0" i="0">
                <a:solidFill>
                  <a:srgbClr val="171717"/>
                </a:solidFill>
                <a:effectLst/>
                <a:latin typeface="Segoe UI" panose="020B0502040204020203" pitchFamily="34" charset="0"/>
              </a:rPr>
              <a:t>You can manage the generation and distribution of reports by using the following features:</a:t>
            </a:r>
          </a:p>
          <a:p>
            <a:pPr algn="l">
              <a:buFont typeface="Arial" panose="020B0604020202020204" pitchFamily="34" charset="0"/>
              <a:buChar char="•"/>
            </a:pPr>
            <a:r>
              <a:rPr lang="en-US" b="0" i="0">
                <a:solidFill>
                  <a:srgbClr val="171717"/>
                </a:solidFill>
                <a:effectLst/>
                <a:latin typeface="Segoe UI" panose="020B0502040204020203" pitchFamily="34" charset="0"/>
              </a:rPr>
              <a:t>Scheduling reports so that they are automatically generated on a daily, weekly, monthly, or annual basis.</a:t>
            </a:r>
          </a:p>
          <a:p>
            <a:pPr algn="l">
              <a:buFont typeface="Arial" panose="020B0604020202020204" pitchFamily="34" charset="0"/>
              <a:buChar char="•"/>
            </a:pPr>
            <a:r>
              <a:rPr lang="en-US" b="0" i="0">
                <a:solidFill>
                  <a:srgbClr val="171717"/>
                </a:solidFill>
                <a:effectLst/>
                <a:latin typeface="Segoe UI" panose="020B0502040204020203" pitchFamily="34" charset="0"/>
              </a:rPr>
              <a:t>Exporting the report result to the read-only PDF format, which provides better document security through digital signatures.</a:t>
            </a:r>
          </a:p>
          <a:p>
            <a:pPr algn="l">
              <a:buFont typeface="Arial" panose="020B0604020202020204" pitchFamily="34" charset="0"/>
              <a:buChar char="•"/>
            </a:pPr>
            <a:r>
              <a:rPr lang="en-US" b="0" i="0">
                <a:solidFill>
                  <a:srgbClr val="171717"/>
                </a:solidFill>
                <a:effectLst/>
                <a:latin typeface="Segoe UI" panose="020B0502040204020203" pitchFamily="34" charset="0"/>
              </a:rPr>
              <a:t>Exporting to a Microsoft Excel worksheet.</a:t>
            </a:r>
          </a:p>
          <a:p>
            <a:pPr algn="l"/>
            <a:r>
              <a:rPr lang="en-US" b="0" i="0">
                <a:solidFill>
                  <a:srgbClr val="171717"/>
                </a:solidFill>
                <a:effectLst/>
                <a:latin typeface="Segoe UI" panose="020B0502040204020203" pitchFamily="34" charset="0"/>
              </a:rPr>
              <a:t>Interactive features let you perform the following tasks within Financial reporting:</a:t>
            </a:r>
          </a:p>
          <a:p>
            <a:pPr algn="l">
              <a:buFont typeface="Arial" panose="020B0604020202020204" pitchFamily="34" charset="0"/>
              <a:buChar char="•"/>
            </a:pPr>
            <a:r>
              <a:rPr lang="en-US" b="0" i="0">
                <a:solidFill>
                  <a:srgbClr val="171717"/>
                </a:solidFill>
                <a:effectLst/>
                <a:latin typeface="Segoe UI" panose="020B0502040204020203" pitchFamily="34" charset="0"/>
              </a:rPr>
              <a:t>Change the report date for the report that you're viewing.</a:t>
            </a:r>
          </a:p>
          <a:p>
            <a:pPr algn="l">
              <a:buFont typeface="Arial" panose="020B0604020202020204" pitchFamily="34" charset="0"/>
              <a:buChar char="•"/>
            </a:pPr>
            <a:r>
              <a:rPr lang="en-US" b="0" i="0">
                <a:solidFill>
                  <a:srgbClr val="171717"/>
                </a:solidFill>
                <a:effectLst/>
                <a:latin typeface="Segoe UI" panose="020B0502040204020203" pitchFamily="34" charset="0"/>
              </a:rPr>
              <a:t>Change the currency of the report that you're viewing.</a:t>
            </a:r>
          </a:p>
          <a:p>
            <a:pPr algn="l">
              <a:buFont typeface="Arial" panose="020B0604020202020204" pitchFamily="34" charset="0"/>
              <a:buChar char="•"/>
            </a:pPr>
            <a:r>
              <a:rPr lang="en-US" b="0" i="0">
                <a:solidFill>
                  <a:srgbClr val="171717"/>
                </a:solidFill>
                <a:effectLst/>
                <a:latin typeface="Segoe UI" panose="020B0502040204020203" pitchFamily="34" charset="0"/>
              </a:rPr>
              <a:t>View the report in either a summary view or a detailed view.</a:t>
            </a:r>
          </a:p>
          <a:p>
            <a:pPr algn="l">
              <a:buFont typeface="Arial" panose="020B0604020202020204" pitchFamily="34" charset="0"/>
              <a:buChar char="•"/>
            </a:pPr>
            <a:r>
              <a:rPr lang="en-US" b="0" i="0">
                <a:solidFill>
                  <a:srgbClr val="171717"/>
                </a:solidFill>
                <a:effectLst/>
                <a:latin typeface="Segoe UI" panose="020B0502040204020203" pitchFamily="34" charset="0"/>
              </a:rPr>
              <a:t>Add dimension filters to limit the report content to a specific dimension or combination of dimensions.</a:t>
            </a:r>
          </a:p>
          <a:p>
            <a:pPr algn="l">
              <a:buFont typeface="Arial" panose="020B0604020202020204" pitchFamily="34" charset="0"/>
              <a:buChar char="•"/>
            </a:pPr>
            <a:r>
              <a:rPr lang="en-US" b="0" i="0">
                <a:solidFill>
                  <a:srgbClr val="171717"/>
                </a:solidFill>
                <a:effectLst/>
                <a:latin typeface="Segoe UI" panose="020B0502040204020203" pitchFamily="34" charset="0"/>
              </a:rPr>
              <a:t>Add attribute filters to limit the report content to a specific attribute or a combination of attributes.</a:t>
            </a:r>
          </a:p>
          <a:p>
            <a:pPr algn="l"/>
            <a:r>
              <a:rPr lang="en-US" b="0" i="0">
                <a:solidFill>
                  <a:srgbClr val="171717"/>
                </a:solidFill>
                <a:effectLst/>
                <a:latin typeface="Segoe UI" panose="020B0502040204020203" pitchFamily="34" charset="0"/>
              </a:rPr>
              <a:t>We recommend that you link your main accounts to your main account categories. This makes it easier and faster when setting up your reporting in Financial reporting.</a:t>
            </a:r>
          </a:p>
          <a:p>
            <a:pPr algn="l"/>
            <a:r>
              <a:rPr lang="en-US" b="0" i="0">
                <a:solidFill>
                  <a:srgbClr val="171717"/>
                </a:solidFill>
                <a:effectLst/>
                <a:latin typeface="Segoe UI" panose="020B0502040204020203" pitchFamily="34" charset="0"/>
              </a:rPr>
              <a:t>For example, if you are creating a report, rather than listing many main accounts, you can simply list your main account category and get a total of all the main accounts in that category.</a:t>
            </a:r>
          </a:p>
          <a:p>
            <a:endParaRPr lang="en-IN"/>
          </a:p>
          <a:p>
            <a:r>
              <a:rPr lang="en-IN"/>
              <a:t>Ref: https://docs.microsoft.com/en-us/learn/modules/work-analytics-reporting-finance-operations/3-financial-reporting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3625353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Accessing financial reporting</a:t>
            </a:r>
          </a:p>
          <a:p>
            <a:pPr algn="l"/>
            <a:r>
              <a:rPr lang="en-US" b="0" i="0">
                <a:solidFill>
                  <a:srgbClr val="171717"/>
                </a:solidFill>
                <a:effectLst/>
                <a:latin typeface="Segoe UI" panose="020B0502040204020203" pitchFamily="34" charset="0"/>
              </a:rPr>
              <a:t>Before creating and generating the financial reports, ensure that the following items have been set up for your company:</a:t>
            </a:r>
          </a:p>
          <a:p>
            <a:pPr algn="l">
              <a:buFont typeface="Arial" panose="020B0604020202020204" pitchFamily="34" charset="0"/>
              <a:buChar char="•"/>
            </a:pPr>
            <a:r>
              <a:rPr lang="en-US" b="0" i="0">
                <a:solidFill>
                  <a:srgbClr val="171717"/>
                </a:solidFill>
                <a:effectLst/>
                <a:latin typeface="Segoe UI" panose="020B0502040204020203" pitchFamily="34" charset="0"/>
              </a:rPr>
              <a:t>Currency</a:t>
            </a:r>
          </a:p>
          <a:p>
            <a:pPr algn="l">
              <a:buFont typeface="Arial" panose="020B0604020202020204" pitchFamily="34" charset="0"/>
              <a:buChar char="•"/>
            </a:pPr>
            <a:r>
              <a:rPr lang="en-US" b="0" i="0">
                <a:solidFill>
                  <a:srgbClr val="171717"/>
                </a:solidFill>
                <a:effectLst/>
                <a:latin typeface="Segoe UI" panose="020B0502040204020203" pitchFamily="34" charset="0"/>
              </a:rPr>
              <a:t>Fiscal calendar</a:t>
            </a:r>
          </a:p>
          <a:p>
            <a:pPr algn="l">
              <a:buFont typeface="Arial" panose="020B0604020202020204" pitchFamily="34" charset="0"/>
              <a:buChar char="•"/>
            </a:pPr>
            <a:r>
              <a:rPr lang="en-US" b="0" i="0">
                <a:solidFill>
                  <a:srgbClr val="171717"/>
                </a:solidFill>
                <a:effectLst/>
                <a:latin typeface="Segoe UI" panose="020B0502040204020203" pitchFamily="34" charset="0"/>
              </a:rPr>
              <a:t>Chart of accounts</a:t>
            </a:r>
          </a:p>
          <a:p>
            <a:pPr algn="l">
              <a:buFont typeface="Arial" panose="020B0604020202020204" pitchFamily="34" charset="0"/>
              <a:buChar char="•"/>
            </a:pPr>
            <a:r>
              <a:rPr lang="en-US" b="0" i="0">
                <a:solidFill>
                  <a:srgbClr val="171717"/>
                </a:solidFill>
                <a:effectLst/>
                <a:latin typeface="Segoe UI" panose="020B0502040204020203" pitchFamily="34" charset="0"/>
              </a:rPr>
              <a:t>Ledger</a:t>
            </a:r>
          </a:p>
          <a:p>
            <a:pPr algn="l"/>
            <a:r>
              <a:rPr lang="en-US" b="0" i="0">
                <a:solidFill>
                  <a:srgbClr val="171717"/>
                </a:solidFill>
                <a:effectLst/>
                <a:latin typeface="Segoe UI" panose="020B0502040204020203" pitchFamily="34" charset="0"/>
              </a:rPr>
              <a:t>You can find the </a:t>
            </a:r>
            <a:r>
              <a:rPr lang="en-US" b="1" i="0">
                <a:solidFill>
                  <a:srgbClr val="171717"/>
                </a:solidFill>
                <a:effectLst/>
                <a:latin typeface="Segoe UI" panose="020B0502040204020203" pitchFamily="34" charset="0"/>
              </a:rPr>
              <a:t>Financial reporting</a:t>
            </a:r>
            <a:r>
              <a:rPr lang="en-US" b="0" i="0">
                <a:solidFill>
                  <a:srgbClr val="171717"/>
                </a:solidFill>
                <a:effectLst/>
                <a:latin typeface="Segoe UI" panose="020B0502040204020203" pitchFamily="34" charset="0"/>
              </a:rPr>
              <a:t> menu in the following locations in Dynamics 365 Finance:</a:t>
            </a:r>
          </a:p>
          <a:p>
            <a:pPr algn="l">
              <a:buFont typeface="Arial" panose="020B0604020202020204" pitchFamily="34" charset="0"/>
              <a:buChar char="•"/>
            </a:pPr>
            <a:r>
              <a:rPr lang="en-US" b="1" i="0">
                <a:solidFill>
                  <a:srgbClr val="171717"/>
                </a:solidFill>
                <a:effectLst/>
                <a:latin typeface="Segoe UI" panose="020B0502040204020203" pitchFamily="34" charset="0"/>
              </a:rPr>
              <a:t>General Ledger &gt; Inquiries and reports</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Budgeting &gt; Inquires and reports &gt; Basic budgeting</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Budgeting &gt; Inquiries and reports &gt; Budget planning</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Budgeting &gt; Inquiries and reports &gt; Budget control</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Consolidations</a:t>
            </a:r>
            <a:endParaRPr lang="en-US" b="0" i="0">
              <a:solidFill>
                <a:srgbClr val="171717"/>
              </a:solidFill>
              <a:effectLst/>
              <a:latin typeface="Segoe UI" panose="020B0502040204020203" pitchFamily="34" charset="0"/>
            </a:endParaRPr>
          </a:p>
          <a:p>
            <a:endParaRPr lang="en-IN"/>
          </a:p>
          <a:p>
            <a:r>
              <a:rPr lang="en-IN"/>
              <a:t>Ref: https://docs.microsoft.com/en-us/learn/modules/work-analytics-reporting-finance-operations/3-financial-reporting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8219593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Financial reporting setup</a:t>
            </a:r>
          </a:p>
          <a:p>
            <a:pPr algn="l"/>
            <a:r>
              <a:rPr lang="en-US" b="0" i="0">
                <a:solidFill>
                  <a:srgbClr val="171717"/>
                </a:solidFill>
                <a:effectLst/>
                <a:latin typeface="Segoe UI" panose="020B0502040204020203" pitchFamily="34" charset="0"/>
              </a:rPr>
              <a:t>The </a:t>
            </a:r>
            <a:r>
              <a:rPr lang="en-US" b="1" i="0">
                <a:solidFill>
                  <a:srgbClr val="171717"/>
                </a:solidFill>
                <a:effectLst/>
                <a:latin typeface="Segoe UI" panose="020B0502040204020203" pitchFamily="34" charset="0"/>
              </a:rPr>
              <a:t>Financial reporting setup</a:t>
            </a:r>
            <a:r>
              <a:rPr lang="en-US" b="0" i="0">
                <a:solidFill>
                  <a:srgbClr val="171717"/>
                </a:solidFill>
                <a:effectLst/>
                <a:latin typeface="Segoe UI" panose="020B0502040204020203" pitchFamily="34" charset="0"/>
              </a:rPr>
              <a:t> page in </a:t>
            </a:r>
            <a:r>
              <a:rPr lang="en-US" b="1" i="0">
                <a:solidFill>
                  <a:srgbClr val="171717"/>
                </a:solidFill>
                <a:effectLst/>
                <a:latin typeface="Segoe UI" panose="020B0502040204020203" pitchFamily="34" charset="0"/>
              </a:rPr>
              <a:t>General ledger &gt; Ledger setup</a:t>
            </a:r>
            <a:r>
              <a:rPr lang="en-US" b="0" i="0">
                <a:solidFill>
                  <a:srgbClr val="171717"/>
                </a:solidFill>
                <a:effectLst/>
                <a:latin typeface="Segoe UI" panose="020B0502040204020203" pitchFamily="34" charset="0"/>
              </a:rPr>
              <a:t> has a list of all financial dimensions in the system. It has two sections that determine the data that you will report on in Financial reporting:</a:t>
            </a:r>
          </a:p>
          <a:p>
            <a:pPr algn="l">
              <a:buFont typeface="Arial" panose="020B0604020202020204" pitchFamily="34" charset="0"/>
              <a:buChar char="•"/>
            </a:pPr>
            <a:r>
              <a:rPr lang="en-US" b="1" i="0">
                <a:solidFill>
                  <a:srgbClr val="171717"/>
                </a:solidFill>
                <a:effectLst/>
                <a:latin typeface="Segoe UI" panose="020B0502040204020203" pitchFamily="34" charset="0"/>
              </a:rPr>
              <a:t>Dimensions tab</a:t>
            </a:r>
            <a:r>
              <a:rPr lang="en-US" b="0" i="0">
                <a:solidFill>
                  <a:srgbClr val="171717"/>
                </a:solidFill>
                <a:effectLst/>
                <a:latin typeface="Segoe UI" panose="020B0502040204020203" pitchFamily="34" charset="0"/>
              </a:rPr>
              <a:t> - Because different companies use different dimensions and account structures, there is no way to determine the order in which users want to view all financial dimensions on reports. This page allows you to set the order in which you want financial dimensions to appear when you build and view a report in Financial reporting.</a:t>
            </a:r>
          </a:p>
          <a:p>
            <a:pPr algn="l">
              <a:buFont typeface="Arial" panose="020B0604020202020204" pitchFamily="34" charset="0"/>
              <a:buChar char="•"/>
            </a:pPr>
            <a:r>
              <a:rPr lang="en-US" b="1" i="0">
                <a:solidFill>
                  <a:srgbClr val="171717"/>
                </a:solidFill>
                <a:effectLst/>
                <a:latin typeface="Segoe UI" panose="020B0502040204020203" pitchFamily="34" charset="0"/>
              </a:rPr>
              <a:t>Attributes tab</a:t>
            </a:r>
            <a:r>
              <a:rPr lang="en-US" b="0" i="0">
                <a:solidFill>
                  <a:srgbClr val="171717"/>
                </a:solidFill>
                <a:effectLst/>
                <a:latin typeface="Segoe UI" panose="020B0502040204020203" pitchFamily="34" charset="0"/>
              </a:rPr>
              <a:t> - This is where you can select whether you want to use vendors and customers as attributes for filtering and report design. Reporting on vendor and customer will only be valuable if you do not enter multiple vendors or customers in a single voucher when posting transactions. Selecting </a:t>
            </a:r>
            <a:r>
              <a:rPr lang="en-US" b="1" i="0">
                <a:solidFill>
                  <a:srgbClr val="171717"/>
                </a:solidFill>
                <a:effectLst/>
                <a:latin typeface="Segoe UI" panose="020B0502040204020203" pitchFamily="34" charset="0"/>
              </a:rPr>
              <a:t>Vendor</a:t>
            </a:r>
            <a:r>
              <a:rPr lang="en-US" b="0" i="0">
                <a:solidFill>
                  <a:srgbClr val="171717"/>
                </a:solidFill>
                <a:effectLst/>
                <a:latin typeface="Segoe UI" panose="020B0502040204020203" pitchFamily="34" charset="0"/>
              </a:rPr>
              <a:t> and/or </a:t>
            </a:r>
            <a:r>
              <a:rPr lang="en-US" b="1" i="0">
                <a:solidFill>
                  <a:srgbClr val="171717"/>
                </a:solidFill>
                <a:effectLst/>
                <a:latin typeface="Segoe UI" panose="020B0502040204020203" pitchFamily="34" charset="0"/>
              </a:rPr>
              <a:t>Customer</a:t>
            </a:r>
            <a:r>
              <a:rPr lang="en-US" b="0" i="0">
                <a:solidFill>
                  <a:srgbClr val="171717"/>
                </a:solidFill>
                <a:effectLst/>
                <a:latin typeface="Segoe UI" panose="020B0502040204020203" pitchFamily="34" charset="0"/>
              </a:rPr>
              <a:t> will add more time to the integration.</a:t>
            </a:r>
          </a:p>
          <a:p>
            <a:endParaRPr lang="en-IN"/>
          </a:p>
          <a:p>
            <a:r>
              <a:rPr lang="en-IN"/>
              <a:t>Ref: https://docs.microsoft.com/en-us/learn/modules/work-analytics-reporting-finance-operations/3-financial-reporting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91707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Finance and operations apps</a:t>
            </a:r>
          </a:p>
          <a:p>
            <a:pPr algn="l"/>
            <a:r>
              <a:rPr lang="en-US" b="1" i="0">
                <a:solidFill>
                  <a:srgbClr val="171717"/>
                </a:solidFill>
                <a:effectLst/>
                <a:latin typeface="Segoe UI" panose="020B0502040204020203" pitchFamily="34" charset="0"/>
              </a:rPr>
              <a:t>Dynamics 365 Supply Chain Management</a:t>
            </a:r>
            <a:r>
              <a:rPr lang="en-US" b="0" i="0">
                <a:solidFill>
                  <a:srgbClr val="171717"/>
                </a:solidFill>
                <a:effectLst/>
                <a:latin typeface="Segoe UI" panose="020B0502040204020203" pitchFamily="34" charset="0"/>
              </a:rPr>
              <a:t> helps you deliver robust reporting, increase profitability through predictive business intelligence, and ensure global compliance. Dynamics 365 Supply Chain Management brings agility and efficiency to manufacturing by connecting and optimizing production planning, scheduling, operations, and cost management. It gives you real-time visibility into warehousing and transportation business processes to reduce costs, reduce delivery time, and increase accuracy.</a:t>
            </a:r>
          </a:p>
          <a:p>
            <a:pPr algn="l"/>
            <a:r>
              <a:rPr lang="en-US" b="1" i="0">
                <a:solidFill>
                  <a:srgbClr val="171717"/>
                </a:solidFill>
                <a:effectLst/>
                <a:latin typeface="Segoe UI" panose="020B0502040204020203" pitchFamily="34" charset="0"/>
              </a:rPr>
              <a:t>Dynamics 365 Finance</a:t>
            </a:r>
            <a:r>
              <a:rPr lang="en-US" b="0" i="0">
                <a:solidFill>
                  <a:srgbClr val="171717"/>
                </a:solidFill>
                <a:effectLst/>
                <a:latin typeface="Segoe UI" panose="020B0502040204020203" pitchFamily="34" charset="0"/>
              </a:rPr>
              <a:t> helps you redefine your traditional global financial management to monitor performance in real time, predict future outcomes, and make data-driven decisions to drive business growth. You can automate processes to increase efficiency, decrease operational expenses, and handle financial complexities.</a:t>
            </a:r>
          </a:p>
          <a:p>
            <a:pPr algn="l"/>
            <a:r>
              <a:rPr lang="en-US" b="1" i="0">
                <a:solidFill>
                  <a:srgbClr val="171717"/>
                </a:solidFill>
                <a:effectLst/>
                <a:latin typeface="Segoe UI" panose="020B0502040204020203" pitchFamily="34" charset="0"/>
              </a:rPr>
              <a:t>Dynamics 365 Commerce</a:t>
            </a:r>
            <a:r>
              <a:rPr lang="en-US" b="0" i="0">
                <a:solidFill>
                  <a:srgbClr val="171717"/>
                </a:solidFill>
                <a:effectLst/>
                <a:latin typeface="Segoe UI" panose="020B0502040204020203" pitchFamily="34" charset="0"/>
              </a:rPr>
              <a:t> delivers a comprehensive omnichannel solution that unifies your back-office, in-store, call center, and digital experiences. Dynamics 365 Commerce enables you to build brand loyalty through personalized customer engagements, increase revenue with improved employee productivity, and optimize operations to reduce costs and drive supply chain efficiencies, ultimately delivering better business outcomes.</a:t>
            </a:r>
          </a:p>
          <a:p>
            <a:pPr algn="l"/>
            <a:r>
              <a:rPr lang="en-US" b="1" i="0">
                <a:solidFill>
                  <a:srgbClr val="171717"/>
                </a:solidFill>
                <a:effectLst/>
                <a:latin typeface="Segoe UI" panose="020B0502040204020203" pitchFamily="34" charset="0"/>
              </a:rPr>
              <a:t>Dynamics 365 Human Resources</a:t>
            </a:r>
            <a:r>
              <a:rPr lang="en-US" b="0" i="0">
                <a:solidFill>
                  <a:srgbClr val="171717"/>
                </a:solidFill>
                <a:effectLst/>
                <a:latin typeface="Segoe UI" panose="020B0502040204020203" pitchFamily="34" charset="0"/>
              </a:rPr>
              <a:t> provides the workforce insights you need to build data-driven employee experiences. Dynamics 365 Human Resources can improve organizational agility, optimize programs, discover workforce insights, and transform employee experiences. Your HR team can centralize personnel data, automate processes, and enable self-service.</a:t>
            </a:r>
          </a:p>
          <a:p>
            <a:endParaRPr lang="en-US"/>
          </a:p>
          <a:p>
            <a:r>
              <a:rPr lang="en-US"/>
              <a:t>Ref: https://docs.microsoft.com/en-us/learn/modules/get-introduced-finance-operations-apps/2-discover-enterprise-resource-planning-erp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283378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Financial reporting components</a:t>
            </a:r>
          </a:p>
          <a:p>
            <a:pPr algn="l"/>
            <a:r>
              <a:rPr lang="en-US" b="0" i="0">
                <a:solidFill>
                  <a:srgbClr val="171717"/>
                </a:solidFill>
                <a:effectLst/>
                <a:latin typeface="Segoe UI" panose="020B0502040204020203" pitchFamily="34" charset="0"/>
              </a:rPr>
              <a:t>The following components of financial reporting make it easy to create, view, and schedule reports:</a:t>
            </a:r>
          </a:p>
          <a:p>
            <a:pPr algn="l">
              <a:buFont typeface="Arial" panose="020B0604020202020204" pitchFamily="34" charset="0"/>
              <a:buChar char="•"/>
            </a:pPr>
            <a:r>
              <a:rPr lang="en-US" b="1" i="0">
                <a:solidFill>
                  <a:srgbClr val="171717"/>
                </a:solidFill>
                <a:effectLst/>
                <a:latin typeface="Segoe UI" panose="020B0502040204020203" pitchFamily="34" charset="0"/>
              </a:rPr>
              <a:t>Report designer</a:t>
            </a:r>
            <a:r>
              <a:rPr lang="en-US" b="0" i="0">
                <a:solidFill>
                  <a:srgbClr val="171717"/>
                </a:solidFill>
                <a:effectLst/>
                <a:latin typeface="Segoe UI" panose="020B0502040204020203" pitchFamily="34" charset="0"/>
              </a:rPr>
              <a:t> - Create report building blocks that can be combined to define and generate a report. Advanced users can create new report building blocks or modify existing building blocks to meet their requirements.</a:t>
            </a:r>
          </a:p>
          <a:p>
            <a:pPr algn="l">
              <a:buFont typeface="Arial" panose="020B0604020202020204" pitchFamily="34" charset="0"/>
              <a:buChar char="•"/>
            </a:pPr>
            <a:r>
              <a:rPr lang="en-US" b="1" i="0">
                <a:solidFill>
                  <a:srgbClr val="171717"/>
                </a:solidFill>
                <a:effectLst/>
                <a:latin typeface="Segoe UI" panose="020B0502040204020203" pitchFamily="34" charset="0"/>
              </a:rPr>
              <a:t>Report schedules</a:t>
            </a:r>
            <a:r>
              <a:rPr lang="en-US" b="0" i="0">
                <a:solidFill>
                  <a:srgbClr val="171717"/>
                </a:solidFill>
                <a:effectLst/>
                <a:latin typeface="Segoe UI" panose="020B0502040204020203" pitchFamily="34" charset="0"/>
              </a:rPr>
              <a:t> - Schedule a single report, or a group of reports, so that it is generated on a regular basis.</a:t>
            </a:r>
          </a:p>
          <a:p>
            <a:pPr algn="l"/>
            <a:r>
              <a:rPr lang="en-US" b="0" i="0">
                <a:solidFill>
                  <a:srgbClr val="171717"/>
                </a:solidFill>
                <a:effectLst/>
                <a:latin typeface="Segoe UI" panose="020B0502040204020203" pitchFamily="34" charset="0"/>
              </a:rPr>
              <a:t>The financial statement functionality simplifies your ability to build reporting structures for internal analytical purposes. You can create many financial reports to comply with requirements and international accounting standards.</a:t>
            </a:r>
          </a:p>
          <a:p>
            <a:pPr algn="l"/>
            <a:r>
              <a:rPr lang="en-US" b="0" i="0">
                <a:solidFill>
                  <a:srgbClr val="171717"/>
                </a:solidFill>
                <a:effectLst/>
                <a:latin typeface="Segoe UI" panose="020B0502040204020203" pitchFamily="34" charset="0"/>
              </a:rPr>
              <a:t>There are two default balance sheet reports:</a:t>
            </a:r>
          </a:p>
          <a:p>
            <a:pPr algn="l">
              <a:buFont typeface="Arial" panose="020B0604020202020204" pitchFamily="34" charset="0"/>
              <a:buChar char="•"/>
            </a:pPr>
            <a:r>
              <a:rPr lang="en-US" b="1" i="0">
                <a:solidFill>
                  <a:srgbClr val="171717"/>
                </a:solidFill>
                <a:effectLst/>
                <a:latin typeface="Segoe UI" panose="020B0502040204020203" pitchFamily="34" charset="0"/>
              </a:rPr>
              <a:t>Balance Sheet – Default</a:t>
            </a:r>
            <a:r>
              <a:rPr lang="en-US" b="0" i="0">
                <a:solidFill>
                  <a:srgbClr val="171717"/>
                </a:solidFill>
                <a:effectLst/>
                <a:latin typeface="Segoe UI" panose="020B0502040204020203" pitchFamily="34" charset="0"/>
              </a:rPr>
              <a:t> - The sections are stacked. Provides a view of the organization's financial position for the year.</a:t>
            </a:r>
          </a:p>
          <a:p>
            <a:pPr algn="l">
              <a:buFont typeface="Arial" panose="020B0604020202020204" pitchFamily="34" charset="0"/>
              <a:buChar char="•"/>
            </a:pPr>
            <a:r>
              <a:rPr lang="en-US" b="1" i="0">
                <a:solidFill>
                  <a:srgbClr val="171717"/>
                </a:solidFill>
                <a:effectLst/>
                <a:latin typeface="Segoe UI" panose="020B0502040204020203" pitchFamily="34" charset="0"/>
              </a:rPr>
              <a:t>Side by Side Balance Sheet – Default</a:t>
            </a:r>
            <a:r>
              <a:rPr lang="en-US" b="0" i="0">
                <a:solidFill>
                  <a:srgbClr val="171717"/>
                </a:solidFill>
                <a:effectLst/>
                <a:latin typeface="Segoe UI" panose="020B0502040204020203" pitchFamily="34" charset="0"/>
              </a:rPr>
              <a:t> The sections are side by side. Provides a view of the organization's financial position for the year. Assets and liability and shareholder’s equity are side by side.</a:t>
            </a:r>
          </a:p>
          <a:p>
            <a:pPr algn="l"/>
            <a:r>
              <a:rPr lang="en-US" b="0" i="0">
                <a:solidFill>
                  <a:srgbClr val="171717"/>
                </a:solidFill>
                <a:effectLst/>
                <a:latin typeface="Segoe UI" panose="020B0502040204020203" pitchFamily="34" charset="0"/>
              </a:rPr>
              <a:t>The three trial balance reports are:</a:t>
            </a:r>
          </a:p>
          <a:p>
            <a:pPr algn="l">
              <a:buFont typeface="Arial" panose="020B0604020202020204" pitchFamily="34" charset="0"/>
              <a:buChar char="•"/>
            </a:pPr>
            <a:r>
              <a:rPr lang="en-US" b="1" i="0">
                <a:solidFill>
                  <a:srgbClr val="171717"/>
                </a:solidFill>
                <a:effectLst/>
                <a:latin typeface="Segoe UI" panose="020B0502040204020203" pitchFamily="34" charset="0"/>
              </a:rPr>
              <a:t>Detailed Trial Balance – Default</a:t>
            </a:r>
            <a:r>
              <a:rPr lang="en-US" b="0" i="0">
                <a:solidFill>
                  <a:srgbClr val="171717"/>
                </a:solidFill>
                <a:effectLst/>
                <a:latin typeface="Segoe UI" panose="020B0502040204020203" pitchFamily="34" charset="0"/>
              </a:rPr>
              <a:t> - Provides balance information for all accounts, and includes debit and credit balances, and the net of these, together with the transaction date, voucher, and journal description.</a:t>
            </a:r>
          </a:p>
          <a:p>
            <a:pPr algn="l">
              <a:buFont typeface="Arial" panose="020B0604020202020204" pitchFamily="34" charset="0"/>
              <a:buChar char="•"/>
            </a:pPr>
            <a:r>
              <a:rPr lang="en-US" b="1" i="0">
                <a:solidFill>
                  <a:srgbClr val="171717"/>
                </a:solidFill>
                <a:effectLst/>
                <a:latin typeface="Segoe UI" panose="020B0502040204020203" pitchFamily="34" charset="0"/>
              </a:rPr>
              <a:t>Summary Trial Balance – Default</a:t>
            </a:r>
            <a:r>
              <a:rPr lang="en-US" b="0" i="0">
                <a:solidFill>
                  <a:srgbClr val="171717"/>
                </a:solidFill>
                <a:effectLst/>
                <a:latin typeface="Segoe UI" panose="020B0502040204020203" pitchFamily="34" charset="0"/>
              </a:rPr>
              <a:t> - Provides balance information for all accounts and includes opening and closing balances, and debit and credit balances, together with their net difference.</a:t>
            </a:r>
          </a:p>
          <a:p>
            <a:pPr algn="l">
              <a:buFont typeface="Arial" panose="020B0604020202020204" pitchFamily="34" charset="0"/>
              <a:buChar char="•"/>
            </a:pPr>
            <a:r>
              <a:rPr lang="en-US" b="1" i="0">
                <a:solidFill>
                  <a:srgbClr val="171717"/>
                </a:solidFill>
                <a:effectLst/>
                <a:latin typeface="Segoe UI" panose="020B0502040204020203" pitchFamily="34" charset="0"/>
              </a:rPr>
              <a:t>Summary Trial Balance Year Over Year – Default</a:t>
            </a:r>
            <a:r>
              <a:rPr lang="en-US" b="0" i="0">
                <a:solidFill>
                  <a:srgbClr val="171717"/>
                </a:solidFill>
                <a:effectLst/>
                <a:latin typeface="Segoe UI" panose="020B0502040204020203" pitchFamily="34" charset="0"/>
              </a:rPr>
              <a:t> - Provides balance information for all accounts and includes opening and closing balances, and debit and credit balances, together with their net difference for the current year and the past year.</a:t>
            </a:r>
          </a:p>
          <a:p>
            <a:pPr algn="l"/>
            <a:r>
              <a:rPr lang="en-US" b="0" i="0">
                <a:solidFill>
                  <a:srgbClr val="171717"/>
                </a:solidFill>
                <a:effectLst/>
                <a:latin typeface="Segoe UI" panose="020B0502040204020203" pitchFamily="34" charset="0"/>
              </a:rPr>
              <a:t>The </a:t>
            </a:r>
            <a:r>
              <a:rPr lang="en-US" b="1" i="0">
                <a:solidFill>
                  <a:srgbClr val="171717"/>
                </a:solidFill>
                <a:effectLst/>
                <a:latin typeface="Segoe UI" panose="020B0502040204020203" pitchFamily="34" charset="0"/>
              </a:rPr>
              <a:t>Income Statement – Default</a:t>
            </a:r>
            <a:r>
              <a:rPr lang="en-US" b="0" i="0">
                <a:solidFill>
                  <a:srgbClr val="171717"/>
                </a:solidFill>
                <a:effectLst/>
                <a:latin typeface="Segoe UI" panose="020B0502040204020203" pitchFamily="34" charset="0"/>
              </a:rPr>
              <a:t> report provides a view of the organization’s profitability for the current period and for the year to date.</a:t>
            </a:r>
          </a:p>
          <a:p>
            <a:endParaRPr lang="en-IN"/>
          </a:p>
          <a:p>
            <a:r>
              <a:rPr lang="en-IN"/>
              <a:t>Ref: https://docs.microsoft.com/en-us/learn/modules/work-analytics-reporting-finance-operations/3-financial-reporting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3373343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As you run Financial reports, default expiration dates are applied to each one to automatically delete them after a period of time. Any reports can be retained for regulatory purposes, however, by using the Expiration feature in Financial reports. You have two choices:</a:t>
            </a:r>
          </a:p>
          <a:p>
            <a:pPr algn="l">
              <a:buFont typeface="Arial" panose="020B0604020202020204" pitchFamily="34" charset="0"/>
              <a:buChar char="•"/>
            </a:pPr>
            <a:r>
              <a:rPr lang="en-US" b="0" i="0">
                <a:solidFill>
                  <a:srgbClr val="171717"/>
                </a:solidFill>
                <a:effectLst/>
                <a:latin typeface="Segoe UI" panose="020B0502040204020203" pitchFamily="34" charset="0"/>
              </a:rPr>
              <a:t>90 days</a:t>
            </a:r>
          </a:p>
          <a:p>
            <a:pPr algn="l">
              <a:buFont typeface="Arial" panose="020B0604020202020204" pitchFamily="34" charset="0"/>
              <a:buChar char="•"/>
            </a:pPr>
            <a:r>
              <a:rPr lang="en-US" b="0" i="0">
                <a:solidFill>
                  <a:srgbClr val="171717"/>
                </a:solidFill>
                <a:effectLst/>
                <a:latin typeface="Segoe UI" panose="020B0502040204020203" pitchFamily="34" charset="0"/>
              </a:rPr>
              <a:t>Never</a:t>
            </a:r>
          </a:p>
          <a:p>
            <a:endParaRPr lang="en-IN"/>
          </a:p>
          <a:p>
            <a:r>
              <a:rPr lang="en-IN"/>
              <a:t>Ref: https://docs.microsoft.com/en-us/learn/modules/work-analytics-reporting-finance-operations/3-financial-reporting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8801149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5000"/>
              </a:lnSpc>
              <a:spcBef>
                <a:spcPts val="0"/>
              </a:spcBef>
              <a:spcAft>
                <a:spcPts val="545"/>
              </a:spcAft>
            </a:pPr>
            <a:r>
              <a:rPr lang="en-US" sz="1800" b="1">
                <a:solidFill>
                  <a:srgbClr val="181717"/>
                </a:solidFill>
                <a:effectLst/>
                <a:latin typeface="Segoe UI" panose="020B0502040204020203" pitchFamily="34" charset="0"/>
                <a:ea typeface="Segoe UI" panose="020B0502040204020203" pitchFamily="34" charset="0"/>
              </a:rPr>
              <a:t>Scenario</a:t>
            </a:r>
            <a:r>
              <a:rPr lang="en-US" sz="1800">
                <a:solidFill>
                  <a:srgbClr val="181717"/>
                </a:solidFill>
                <a:effectLst/>
                <a:latin typeface="Segoe UI" panose="020B0502040204020203" pitchFamily="34" charset="0"/>
                <a:ea typeface="Segoe UI" panose="020B0502040204020203" pitchFamily="34" charset="0"/>
              </a:rPr>
              <a:t>: In USMF, you are acting as a sales representative to sell item A0001 to your customers. You need to check the available on-hand quantity of the items, find out if there are any default sales price for the item, or trade agreement price per customer.</a:t>
            </a:r>
          </a:p>
          <a:p>
            <a:pPr marL="0" marR="0" indent="0">
              <a:lnSpc>
                <a:spcPct val="105000"/>
              </a:lnSpc>
              <a:spcBef>
                <a:spcPts val="0"/>
              </a:spcBef>
              <a:spcAft>
                <a:spcPts val="545"/>
              </a:spcAft>
            </a:pPr>
            <a:endParaRPr lang="en-US" sz="1800">
              <a:solidFill>
                <a:srgbClr val="181717"/>
              </a:solidFill>
              <a:effectLst/>
              <a:latin typeface="Segoe UI" panose="020B0502040204020203" pitchFamily="34" charset="0"/>
              <a:ea typeface="Segoe UI" panose="020B0502040204020203" pitchFamily="34" charset="0"/>
            </a:endParaRPr>
          </a:p>
          <a:p>
            <a:pPr marL="0" marR="0" indent="0">
              <a:lnSpc>
                <a:spcPct val="105000"/>
              </a:lnSpc>
              <a:spcBef>
                <a:spcPts val="0"/>
              </a:spcBef>
              <a:spcAft>
                <a:spcPts val="545"/>
              </a:spcAft>
            </a:pPr>
            <a:r>
              <a:rPr lang="en-US" sz="1800">
                <a:solidFill>
                  <a:srgbClr val="181717"/>
                </a:solidFill>
                <a:effectLst/>
                <a:latin typeface="Segoe UI" panose="020B0502040204020203" pitchFamily="34" charset="0"/>
                <a:ea typeface="Segoe UI" panose="020B0502040204020203" pitchFamily="34" charset="0"/>
              </a:rPr>
              <a:t>If there is not enough quantity, you need to create a purchase order for the customer to fulfill the demand.</a:t>
            </a:r>
          </a:p>
          <a:p>
            <a:pPr marL="0" marR="0" indent="0">
              <a:lnSpc>
                <a:spcPct val="105000"/>
              </a:lnSpc>
              <a:spcBef>
                <a:spcPts val="0"/>
              </a:spcBef>
              <a:spcAft>
                <a:spcPts val="545"/>
              </a:spcAft>
            </a:pPr>
            <a:endParaRPr lang="en-US" sz="1800">
              <a:solidFill>
                <a:srgbClr val="181717"/>
              </a:solidFill>
              <a:effectLst/>
              <a:latin typeface="Segoe UI" panose="020B0502040204020203" pitchFamily="34" charset="0"/>
              <a:ea typeface="Segoe UI" panose="020B0502040204020203" pitchFamily="34" charset="0"/>
            </a:endParaRPr>
          </a:p>
          <a:p>
            <a:pPr marL="0" marR="0" indent="0">
              <a:lnSpc>
                <a:spcPct val="105000"/>
              </a:lnSpc>
              <a:spcBef>
                <a:spcPts val="0"/>
              </a:spcBef>
              <a:spcAft>
                <a:spcPts val="545"/>
              </a:spcAft>
            </a:pPr>
            <a:r>
              <a:rPr lang="en-US" sz="1800">
                <a:solidFill>
                  <a:srgbClr val="181717"/>
                </a:solidFill>
                <a:effectLst/>
                <a:latin typeface="Segoe UI" panose="020B0502040204020203" pitchFamily="34" charset="0"/>
                <a:ea typeface="Segoe UI" panose="020B0502040204020203" pitchFamily="34" charset="0"/>
              </a:rPr>
              <a:t>For steps Refer to the text.</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10/20/2023 1:00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47469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You can see field descriptions in the user interface (UI). Additionally, from the </a:t>
            </a:r>
            <a:r>
              <a:rPr lang="en-US" b="1" i="0">
                <a:solidFill>
                  <a:srgbClr val="171717"/>
                </a:solidFill>
                <a:effectLst/>
                <a:latin typeface="Segoe UI" panose="020B0502040204020203" pitchFamily="34" charset="0"/>
              </a:rPr>
              <a:t>Help</a:t>
            </a:r>
            <a:r>
              <a:rPr lang="en-US" b="0" i="0">
                <a:solidFill>
                  <a:srgbClr val="171717"/>
                </a:solidFill>
                <a:effectLst/>
                <a:latin typeface="Segoe UI" panose="020B0502040204020203" pitchFamily="34" charset="0"/>
              </a:rPr>
              <a:t> pane, you can access both topics on the Docs site and task guides.</a:t>
            </a:r>
          </a:p>
          <a:p>
            <a:pPr algn="l"/>
            <a:r>
              <a:rPr lang="en-US" b="1" i="0">
                <a:solidFill>
                  <a:srgbClr val="171717"/>
                </a:solidFill>
                <a:effectLst/>
                <a:latin typeface="Segoe UI" panose="020B0502040204020203" pitchFamily="34" charset="0"/>
              </a:rPr>
              <a:t>View and export field descriptions</a:t>
            </a:r>
          </a:p>
          <a:p>
            <a:pPr algn="l"/>
            <a:r>
              <a:rPr lang="en-US" b="0" i="0">
                <a:solidFill>
                  <a:srgbClr val="171717"/>
                </a:solidFill>
                <a:effectLst/>
                <a:latin typeface="Segoe UI" panose="020B0502040204020203" pitchFamily="34" charset="0"/>
              </a:rPr>
              <a:t>You can view field descriptions in the UI by hovering over a field. You can also use the </a:t>
            </a:r>
            <a:r>
              <a:rPr lang="en-US" b="1" i="0">
                <a:solidFill>
                  <a:srgbClr val="171717"/>
                </a:solidFill>
                <a:effectLst/>
                <a:latin typeface="Segoe UI" panose="020B0502040204020203" pitchFamily="34" charset="0"/>
              </a:rPr>
              <a:t>Field descriptions</a:t>
            </a:r>
            <a:r>
              <a:rPr lang="en-US" b="0" i="0">
                <a:solidFill>
                  <a:srgbClr val="171717"/>
                </a:solidFill>
                <a:effectLst/>
                <a:latin typeface="Segoe UI" panose="020B0502040204020203" pitchFamily="34" charset="0"/>
              </a:rPr>
              <a:t> page to view and export field descriptions for a specific page.</a:t>
            </a:r>
          </a:p>
          <a:p>
            <a:pPr algn="l"/>
            <a:r>
              <a:rPr lang="en-US" b="1" i="0">
                <a:solidFill>
                  <a:srgbClr val="171717"/>
                </a:solidFill>
                <a:effectLst/>
                <a:latin typeface="Segoe UI" panose="020B0502040204020203" pitchFamily="34" charset="0"/>
              </a:rPr>
              <a:t>Access topics on the Docs site</a:t>
            </a:r>
          </a:p>
          <a:p>
            <a:pPr algn="l"/>
            <a:r>
              <a:rPr lang="en-US" b="0" i="0">
                <a:solidFill>
                  <a:srgbClr val="171717"/>
                </a:solidFill>
                <a:effectLst/>
                <a:latin typeface="Segoe UI" panose="020B0502040204020203" pitchFamily="34" charset="0"/>
              </a:rPr>
              <a:t>To open the </a:t>
            </a:r>
            <a:r>
              <a:rPr lang="en-US" b="1" i="0">
                <a:solidFill>
                  <a:srgbClr val="171717"/>
                </a:solidFill>
                <a:effectLst/>
                <a:latin typeface="Segoe UI" panose="020B0502040204020203" pitchFamily="34" charset="0"/>
              </a:rPr>
              <a:t>Help</a:t>
            </a:r>
            <a:r>
              <a:rPr lang="en-US" b="0" i="0">
                <a:solidFill>
                  <a:srgbClr val="171717"/>
                </a:solidFill>
                <a:effectLst/>
                <a:latin typeface="Segoe UI" panose="020B0502040204020203" pitchFamily="34" charset="0"/>
              </a:rPr>
              <a:t> pane in Finance and Operations apps, you can either select the </a:t>
            </a:r>
            <a:r>
              <a:rPr lang="en-US" b="1" i="0">
                <a:solidFill>
                  <a:srgbClr val="171717"/>
                </a:solidFill>
                <a:effectLst/>
                <a:latin typeface="Segoe UI" panose="020B0502040204020203" pitchFamily="34" charset="0"/>
              </a:rPr>
              <a:t>Help</a:t>
            </a:r>
            <a:r>
              <a:rPr lang="en-US" b="0" i="0">
                <a:solidFill>
                  <a:srgbClr val="171717"/>
                </a:solidFill>
                <a:effectLst/>
                <a:latin typeface="Segoe UI" panose="020B0502040204020203" pitchFamily="34" charset="0"/>
              </a:rPr>
              <a:t> button (</a:t>
            </a:r>
            <a:r>
              <a:rPr lang="en-US" b="1" i="0">
                <a:solidFill>
                  <a:srgbClr val="171717"/>
                </a:solidFill>
                <a:effectLst/>
                <a:latin typeface="Segoe UI" panose="020B0502040204020203" pitchFamily="34" charset="0"/>
              </a:rPr>
              <a:t>?</a:t>
            </a:r>
            <a:r>
              <a:rPr lang="en-US" b="0" i="0">
                <a:solidFill>
                  <a:srgbClr val="171717"/>
                </a:solidFill>
                <a:effectLst/>
                <a:latin typeface="Segoe UI" panose="020B0502040204020203" pitchFamily="34" charset="0"/>
              </a:rPr>
              <a:t>) and then select </a:t>
            </a:r>
            <a:r>
              <a:rPr lang="en-US" b="1" i="0">
                <a:solidFill>
                  <a:srgbClr val="171717"/>
                </a:solidFill>
                <a:effectLst/>
                <a:latin typeface="Segoe UI" panose="020B0502040204020203" pitchFamily="34" charset="0"/>
              </a:rPr>
              <a:t>Help</a:t>
            </a:r>
            <a:r>
              <a:rPr lang="en-US" b="0" i="0">
                <a:solidFill>
                  <a:srgbClr val="171717"/>
                </a:solidFill>
                <a:effectLst/>
                <a:latin typeface="Segoe UI" panose="020B0502040204020203" pitchFamily="34" charset="0"/>
              </a:rPr>
              <a:t>, or press Ctrl+Shift+?. From the </a:t>
            </a:r>
            <a:r>
              <a:rPr lang="en-US" b="1" i="0">
                <a:solidFill>
                  <a:srgbClr val="171717"/>
                </a:solidFill>
                <a:effectLst/>
                <a:latin typeface="Segoe UI" panose="020B0502040204020203" pitchFamily="34" charset="0"/>
              </a:rPr>
              <a:t>Help</a:t>
            </a:r>
            <a:r>
              <a:rPr lang="en-US" b="0" i="0">
                <a:solidFill>
                  <a:srgbClr val="171717"/>
                </a:solidFill>
                <a:effectLst/>
                <a:latin typeface="Segoe UI" panose="020B0502040204020203" pitchFamily="34" charset="0"/>
              </a:rPr>
              <a:t> pane, you can access both topics on the Docs site and task guides.</a:t>
            </a:r>
          </a:p>
          <a:p>
            <a:pPr algn="l"/>
            <a:r>
              <a:rPr lang="en-US" b="0" i="0">
                <a:solidFill>
                  <a:srgbClr val="171717"/>
                </a:solidFill>
                <a:effectLst/>
                <a:latin typeface="Segoe UI" panose="020B0502040204020203" pitchFamily="34" charset="0"/>
              </a:rPr>
              <a:t>When you first open the </a:t>
            </a:r>
            <a:r>
              <a:rPr lang="en-US" b="1" i="0">
                <a:solidFill>
                  <a:srgbClr val="171717"/>
                </a:solidFill>
                <a:effectLst/>
                <a:latin typeface="Segoe UI" panose="020B0502040204020203" pitchFamily="34" charset="0"/>
              </a:rPr>
              <a:t>Help</a:t>
            </a:r>
            <a:r>
              <a:rPr lang="en-US" b="0" i="0">
                <a:solidFill>
                  <a:srgbClr val="171717"/>
                </a:solidFill>
                <a:effectLst/>
                <a:latin typeface="Segoe UI" panose="020B0502040204020203" pitchFamily="34" charset="0"/>
              </a:rPr>
              <a:t> pane, the </a:t>
            </a:r>
            <a:r>
              <a:rPr lang="en-US" b="1" i="0">
                <a:solidFill>
                  <a:srgbClr val="171717"/>
                </a:solidFill>
                <a:effectLst/>
                <a:latin typeface="Segoe UI" panose="020B0502040204020203" pitchFamily="34" charset="0"/>
              </a:rPr>
              <a:t>Help</a:t>
            </a:r>
            <a:r>
              <a:rPr lang="en-US" b="0" i="0">
                <a:solidFill>
                  <a:srgbClr val="171717"/>
                </a:solidFill>
                <a:effectLst/>
                <a:latin typeface="Segoe UI" panose="020B0502040204020203" pitchFamily="34" charset="0"/>
              </a:rPr>
              <a:t> tab shows a list of the topics that apply to the page that you're currently on in Finance and Operations apps. If no topics are found, you can search for the content that interests you.</a:t>
            </a:r>
          </a:p>
          <a:p>
            <a:pPr algn="l"/>
            <a:r>
              <a:rPr lang="en-US" b="0" i="0">
                <a:solidFill>
                  <a:srgbClr val="171717"/>
                </a:solidFill>
                <a:effectLst/>
                <a:latin typeface="Segoe UI" panose="020B0502040204020203" pitchFamily="34" charset="0"/>
              </a:rPr>
              <a:t>When you select a topic title in the </a:t>
            </a:r>
            <a:r>
              <a:rPr lang="en-US" b="1" i="0">
                <a:solidFill>
                  <a:srgbClr val="171717"/>
                </a:solidFill>
                <a:effectLst/>
                <a:latin typeface="Segoe UI" panose="020B0502040204020203" pitchFamily="34" charset="0"/>
              </a:rPr>
              <a:t>Help</a:t>
            </a:r>
            <a:r>
              <a:rPr lang="en-US" b="0" i="0">
                <a:solidFill>
                  <a:srgbClr val="171717"/>
                </a:solidFill>
                <a:effectLst/>
                <a:latin typeface="Segoe UI" panose="020B0502040204020203" pitchFamily="34" charset="0"/>
              </a:rPr>
              <a:t> pane, the topic is opened on a new browser tab.</a:t>
            </a:r>
          </a:p>
          <a:p>
            <a:pPr algn="l"/>
            <a:r>
              <a:rPr lang="en-US" b="1" i="0">
                <a:solidFill>
                  <a:srgbClr val="171717"/>
                </a:solidFill>
                <a:effectLst/>
                <a:latin typeface="Segoe UI" panose="020B0502040204020203" pitchFamily="34" charset="0"/>
              </a:rPr>
              <a:t>Access task guides</a:t>
            </a:r>
          </a:p>
          <a:p>
            <a:pPr algn="l"/>
            <a:r>
              <a:rPr lang="en-US" b="0" i="0">
                <a:solidFill>
                  <a:srgbClr val="171717"/>
                </a:solidFill>
                <a:effectLst/>
                <a:latin typeface="Segoe UI" panose="020B0502040204020203" pitchFamily="34" charset="0"/>
              </a:rPr>
              <a:t>A </a:t>
            </a:r>
            <a:r>
              <a:rPr lang="en-US" b="1" i="0">
                <a:solidFill>
                  <a:srgbClr val="171717"/>
                </a:solidFill>
                <a:effectLst/>
                <a:latin typeface="Segoe UI" panose="020B0502040204020203" pitchFamily="34" charset="0"/>
              </a:rPr>
              <a:t>task guide</a:t>
            </a:r>
            <a:r>
              <a:rPr lang="en-US" b="0" i="0">
                <a:solidFill>
                  <a:srgbClr val="171717"/>
                </a:solidFill>
                <a:effectLst/>
                <a:latin typeface="Segoe UI" panose="020B0502040204020203" pitchFamily="34" charset="0"/>
              </a:rPr>
              <a:t> is a controlled, guided, interactive experience that leads you through the steps of a task or business process. You can open and play task guides from the </a:t>
            </a:r>
            <a:r>
              <a:rPr lang="en-US" b="1" i="0">
                <a:solidFill>
                  <a:srgbClr val="171717"/>
                </a:solidFill>
                <a:effectLst/>
                <a:latin typeface="Segoe UI" panose="020B0502040204020203" pitchFamily="34" charset="0"/>
              </a:rPr>
              <a:t>Help</a:t>
            </a:r>
            <a:r>
              <a:rPr lang="en-US" b="0" i="0">
                <a:solidFill>
                  <a:srgbClr val="171717"/>
                </a:solidFill>
                <a:effectLst/>
                <a:latin typeface="Segoe UI" panose="020B0502040204020203" pitchFamily="34" charset="0"/>
              </a:rPr>
              <a:t> pane.</a:t>
            </a:r>
          </a:p>
          <a:p>
            <a:pPr algn="l"/>
            <a:r>
              <a:rPr lang="en-US" b="0" i="0">
                <a:solidFill>
                  <a:srgbClr val="171717"/>
                </a:solidFill>
                <a:effectLst/>
                <a:latin typeface="Segoe UI" panose="020B0502040204020203" pitchFamily="34" charset="0"/>
              </a:rPr>
              <a:t>Open the </a:t>
            </a:r>
            <a:r>
              <a:rPr lang="en-US" b="1" i="0">
                <a:solidFill>
                  <a:srgbClr val="171717"/>
                </a:solidFill>
                <a:effectLst/>
                <a:latin typeface="Segoe UI" panose="020B0502040204020203" pitchFamily="34" charset="0"/>
              </a:rPr>
              <a:t>Help</a:t>
            </a:r>
            <a:r>
              <a:rPr lang="en-US" b="0" i="0">
                <a:solidFill>
                  <a:srgbClr val="171717"/>
                </a:solidFill>
                <a:effectLst/>
                <a:latin typeface="Segoe UI" panose="020B0502040204020203" pitchFamily="34" charset="0"/>
              </a:rPr>
              <a:t> pane, and select the </a:t>
            </a:r>
            <a:r>
              <a:rPr lang="en-US" b="1" i="0">
                <a:solidFill>
                  <a:srgbClr val="171717"/>
                </a:solidFill>
                <a:effectLst/>
                <a:latin typeface="Segoe UI" panose="020B0502040204020203" pitchFamily="34" charset="0"/>
              </a:rPr>
              <a:t>Task Guides</a:t>
            </a:r>
            <a:r>
              <a:rPr lang="en-US" b="0" i="0">
                <a:solidFill>
                  <a:srgbClr val="171717"/>
                </a:solidFill>
                <a:effectLst/>
                <a:latin typeface="Segoe UI" panose="020B0502040204020203" pitchFamily="34" charset="0"/>
              </a:rPr>
              <a:t> tab. You'll see a list of task guides that apply to the page that you're currently on in Finance and Operations apps. If no task guides are found, you can enter keywords to Refine your search.</a:t>
            </a:r>
          </a:p>
          <a:p>
            <a:pPr algn="l"/>
            <a:r>
              <a:rPr lang="en-US" b="0" i="0">
                <a:solidFill>
                  <a:srgbClr val="171717"/>
                </a:solidFill>
                <a:effectLst/>
                <a:latin typeface="Segoe UI" panose="020B0502040204020203" pitchFamily="34" charset="0"/>
              </a:rPr>
              <a:t>If you don't see any task guides, you might need to ask a system admin to set up the Help system for your organization.</a:t>
            </a:r>
          </a:p>
          <a:p>
            <a:pPr algn="l"/>
            <a:r>
              <a:rPr lang="en-US" b="0" i="0">
                <a:solidFill>
                  <a:srgbClr val="171717"/>
                </a:solidFill>
                <a:effectLst/>
                <a:latin typeface="Segoe UI" panose="020B0502040204020203" pitchFamily="34" charset="0"/>
              </a:rPr>
              <a:t>When you first select a task guide, the </a:t>
            </a:r>
            <a:r>
              <a:rPr lang="en-US" b="1" i="0">
                <a:solidFill>
                  <a:srgbClr val="171717"/>
                </a:solidFill>
                <a:effectLst/>
                <a:latin typeface="Segoe UI" panose="020B0502040204020203" pitchFamily="34" charset="0"/>
              </a:rPr>
              <a:t>Help</a:t>
            </a:r>
            <a:r>
              <a:rPr lang="en-US" b="0" i="0">
                <a:solidFill>
                  <a:srgbClr val="171717"/>
                </a:solidFill>
                <a:effectLst/>
                <a:latin typeface="Segoe UI" panose="020B0502040204020203" pitchFamily="34" charset="0"/>
              </a:rPr>
              <a:t> pane shows the step-by-step instructions for the task. To begin the guided, interactive experience, select </a:t>
            </a:r>
            <a:r>
              <a:rPr lang="en-US" b="1" i="0">
                <a:solidFill>
                  <a:srgbClr val="171717"/>
                </a:solidFill>
                <a:effectLst/>
                <a:latin typeface="Segoe UI" panose="020B0502040204020203" pitchFamily="34" charset="0"/>
              </a:rPr>
              <a:t>Start task guide</a:t>
            </a:r>
            <a:r>
              <a:rPr lang="en-US" b="0" i="0">
                <a:solidFill>
                  <a:srgbClr val="171717"/>
                </a:solidFill>
                <a:effectLst/>
                <a:latin typeface="Segoe UI" panose="020B0502040204020203" pitchFamily="34" charset="0"/>
              </a:rPr>
              <a:t> at the bottom of the </a:t>
            </a:r>
            <a:r>
              <a:rPr lang="en-US" b="1" i="0">
                <a:solidFill>
                  <a:srgbClr val="171717"/>
                </a:solidFill>
                <a:effectLst/>
                <a:latin typeface="Segoe UI" panose="020B0502040204020203" pitchFamily="34" charset="0"/>
              </a:rPr>
              <a:t>Help</a:t>
            </a:r>
            <a:r>
              <a:rPr lang="en-US" b="0" i="0">
                <a:solidFill>
                  <a:srgbClr val="171717"/>
                </a:solidFill>
                <a:effectLst/>
                <a:latin typeface="Segoe UI" panose="020B0502040204020203" pitchFamily="34" charset="0"/>
              </a:rPr>
              <a:t> pane. A black pointer appears and indicates the actions that you must perform. Follow the directions that appear in the UI, and enter data as directed.</a:t>
            </a:r>
          </a:p>
          <a:p>
            <a:endParaRPr lang="en-IN"/>
          </a:p>
          <a:p>
            <a:pPr algn="l"/>
            <a:r>
              <a:rPr lang="en-US" b="1" i="0">
                <a:solidFill>
                  <a:srgbClr val="171717"/>
                </a:solidFill>
                <a:effectLst/>
                <a:latin typeface="Segoe UI" panose="020B0502040204020203" pitchFamily="34" charset="0"/>
              </a:rPr>
              <a:t>See field descriptions in the user interface</a:t>
            </a:r>
          </a:p>
          <a:p>
            <a:pPr algn="l"/>
            <a:r>
              <a:rPr lang="en-US" b="0" i="0">
                <a:solidFill>
                  <a:srgbClr val="171717"/>
                </a:solidFill>
                <a:effectLst/>
                <a:latin typeface="Segoe UI" panose="020B0502040204020203" pitchFamily="34" charset="0"/>
              </a:rPr>
              <a:t>You can view field descriptions by hovering over a field. If no description is available, you see the field name when you hover over the field.</a:t>
            </a:r>
          </a:p>
          <a:p>
            <a:r>
              <a:rPr lang="en-US" b="0" i="0">
                <a:solidFill>
                  <a:srgbClr val="171717"/>
                </a:solidFill>
                <a:effectLst/>
                <a:latin typeface="Segoe UI" panose="020B0502040204020203" pitchFamily="34" charset="0"/>
              </a:rPr>
              <a:t>The following illustration shows the field description that appears when you hover over the </a:t>
            </a:r>
            <a:r>
              <a:rPr lang="en-US" b="1" i="0">
                <a:solidFill>
                  <a:srgbClr val="171717"/>
                </a:solidFill>
                <a:effectLst/>
                <a:latin typeface="Segoe UI" panose="020B0502040204020203" pitchFamily="34" charset="0"/>
              </a:rPr>
              <a:t>Lock items during count</a:t>
            </a:r>
            <a:r>
              <a:rPr lang="en-US" b="0" i="0">
                <a:solidFill>
                  <a:srgbClr val="171717"/>
                </a:solidFill>
                <a:effectLst/>
                <a:latin typeface="Segoe UI" panose="020B0502040204020203" pitchFamily="34" charset="0"/>
              </a:rPr>
              <a:t> field.</a:t>
            </a:r>
            <a:endParaRPr lang="en-IN"/>
          </a:p>
          <a:p>
            <a:r>
              <a:rPr lang="en-IN"/>
              <a:t>https://docs.microsoft.com/en-us/learn/modules/get-help-finance-operations/4-in-product-help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4428921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Task guides</a:t>
            </a:r>
          </a:p>
          <a:p>
            <a:pPr algn="l"/>
            <a:r>
              <a:rPr lang="en-US" b="0" i="0">
                <a:solidFill>
                  <a:srgbClr val="171717"/>
                </a:solidFill>
                <a:effectLst/>
                <a:latin typeface="Segoe UI" panose="020B0502040204020203" pitchFamily="34" charset="0"/>
              </a:rPr>
              <a:t>Your admin team can help you create custom task guides for your environment. It can also invest in connecting a custom Help site for your environment, if your business needs require it.</a:t>
            </a:r>
          </a:p>
          <a:p>
            <a:pPr algn="l"/>
            <a:r>
              <a:rPr lang="en-US" b="1" i="0">
                <a:solidFill>
                  <a:srgbClr val="171717"/>
                </a:solidFill>
                <a:effectLst/>
                <a:latin typeface="Segoe UI" panose="020B0502040204020203" pitchFamily="34" charset="0"/>
              </a:rPr>
              <a:t>Field descriptions</a:t>
            </a:r>
          </a:p>
          <a:p>
            <a:pPr algn="l"/>
            <a:r>
              <a:rPr lang="en-US" b="0" i="0">
                <a:solidFill>
                  <a:srgbClr val="171717"/>
                </a:solidFill>
                <a:effectLst/>
                <a:latin typeface="Segoe UI" panose="020B0502040204020203" pitchFamily="34" charset="0"/>
              </a:rPr>
              <a:t>You can customize field descriptions if, for example, you want to add company-specific information. You can also add descriptions for additional fields.</a:t>
            </a:r>
          </a:p>
          <a:p>
            <a:endParaRPr lang="en-IN"/>
          </a:p>
          <a:p>
            <a:r>
              <a:rPr lang="en-IN"/>
              <a:t>https://docs.microsoft.com/en-us/learn/modules/get-help-finance-operations/4-in-product-help</a:t>
            </a:r>
          </a:p>
          <a:p>
            <a:endParaRPr lang="en-IN"/>
          </a:p>
          <a:p>
            <a:pPr marL="0" marR="0" lvl="0" indent="0" algn="l" defTabSz="914367" rtl="0" eaLnBrk="1" fontAlgn="auto" latinLnBrk="0" hangingPunct="1">
              <a:lnSpc>
                <a:spcPct val="90000"/>
              </a:lnSpc>
              <a:spcBef>
                <a:spcPts val="0"/>
              </a:spcBef>
              <a:spcAft>
                <a:spcPts val="333"/>
              </a:spcAft>
              <a:buClrTx/>
              <a:buSzTx/>
              <a:buFontTx/>
              <a:buNone/>
              <a:tabLst/>
              <a:defRPr/>
            </a:pPr>
            <a:r>
              <a:rPr lang="en-IN"/>
              <a:t>Image Source - https://docs.microsoft.com/en-us/dynamics365/fin-ops-core/fin-ops/get-started/view-export-field-descriptions</a:t>
            </a:r>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4467038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Introduction</a:t>
            </a:r>
          </a:p>
          <a:p>
            <a:pPr algn="l"/>
            <a:r>
              <a:rPr lang="en-US" b="0" i="0">
                <a:solidFill>
                  <a:srgbClr val="171717"/>
                </a:solidFill>
                <a:effectLst/>
                <a:latin typeface="Segoe UI" panose="020B0502040204020203" pitchFamily="34" charset="0"/>
              </a:rPr>
              <a:t>Personalization plays an important role in allowing users and organizations to optimize the user experience to meet their needs. </a:t>
            </a:r>
          </a:p>
          <a:p>
            <a:pPr algn="l"/>
            <a:r>
              <a:rPr lang="en-US" b="0" i="0">
                <a:solidFill>
                  <a:srgbClr val="171717"/>
                </a:solidFill>
                <a:effectLst/>
                <a:latin typeface="Segoe UI" panose="020B0502040204020203" pitchFamily="34" charset="0"/>
              </a:rPr>
              <a:t>Traditional personalization let users have only one set of personalizations per page. The </a:t>
            </a:r>
            <a:r>
              <a:rPr lang="en-US" b="1" i="0">
                <a:solidFill>
                  <a:srgbClr val="171717"/>
                </a:solidFill>
                <a:effectLst/>
                <a:latin typeface="Segoe UI" panose="020B0502040204020203" pitchFamily="34" charset="0"/>
              </a:rPr>
              <a:t>Saved views</a:t>
            </a:r>
            <a:r>
              <a:rPr lang="en-US" b="0" i="0">
                <a:solidFill>
                  <a:srgbClr val="171717"/>
                </a:solidFill>
                <a:effectLst/>
                <a:latin typeface="Segoe UI" panose="020B0502040204020203" pitchFamily="34" charset="0"/>
              </a:rPr>
              <a:t> feature expands on personalization in several important ways:</a:t>
            </a:r>
          </a:p>
          <a:p>
            <a:pPr algn="l">
              <a:buFont typeface="Arial" panose="020B0604020202020204" pitchFamily="34" charset="0"/>
              <a:buChar char="•"/>
            </a:pPr>
            <a:r>
              <a:rPr lang="en-US" b="0" i="0">
                <a:solidFill>
                  <a:srgbClr val="171717"/>
                </a:solidFill>
                <a:effectLst/>
                <a:latin typeface="Segoe UI" panose="020B0502040204020203" pitchFamily="34" charset="0"/>
              </a:rPr>
              <a:t>Views permit users to have multiple named sets of personalizations per form, which they can quickly switch between as needed. This allows a user to create multiple optimized views of a page, where each view has been tailored to fit the needs of performing a particular business task.</a:t>
            </a:r>
          </a:p>
          <a:p>
            <a:pPr algn="l">
              <a:buFont typeface="Arial" panose="020B0604020202020204" pitchFamily="34" charset="0"/>
              <a:buChar char="•"/>
            </a:pPr>
            <a:r>
              <a:rPr lang="en-US" b="0" i="0">
                <a:solidFill>
                  <a:srgbClr val="171717"/>
                </a:solidFill>
                <a:effectLst/>
                <a:latin typeface="Segoe UI" panose="020B0502040204020203" pitchFamily="34" charset="0"/>
              </a:rPr>
              <a:t>Views created for particular page types can also include user-added filters or sorts, which allows users to quickly return to commonly filtered datasets.</a:t>
            </a:r>
          </a:p>
          <a:p>
            <a:pPr algn="l">
              <a:buFont typeface="Arial" panose="020B0604020202020204" pitchFamily="34" charset="0"/>
              <a:buChar char="•"/>
            </a:pPr>
            <a:r>
              <a:rPr lang="en-US" b="0" i="0">
                <a:solidFill>
                  <a:srgbClr val="171717"/>
                </a:solidFill>
                <a:effectLst/>
                <a:latin typeface="Segoe UI" panose="020B0502040204020203" pitchFamily="34" charset="0"/>
              </a:rPr>
              <a:t>Views can be published to users in specific security roles and specific legal entities. Therefore, any user who has a specified role and access to a specified legal entity can access and use that view, even if that user doesn't not have permission to personalize. This publish capability lets organizations define corporate, standard views that are optimized for their business.</a:t>
            </a:r>
          </a:p>
          <a:p>
            <a:pPr algn="l">
              <a:buFont typeface="Arial" panose="020B0604020202020204" pitchFamily="34" charset="0"/>
              <a:buChar char="•"/>
            </a:pPr>
            <a:r>
              <a:rPr lang="en-US" b="0" i="0">
                <a:solidFill>
                  <a:srgbClr val="171717"/>
                </a:solidFill>
                <a:effectLst/>
                <a:latin typeface="Segoe UI" panose="020B0502040204020203" pitchFamily="34" charset="0"/>
              </a:rPr>
              <a:t>Unlike traditional personalization, views aren't automatically saved when a user performs personalizations or filters a list. Explicit saves are required to give users the flexibility to create a view before or after the changes that are associated with that view have been made. This requirement also ensures that view definitions aren't unintentionally changed by filters or personalizations that aren't intended for long-term use. Items that the system automatically stores as part of typical page usage (for example, column widths, or the expanded or collapsed state of sections) will be saved per view.</a:t>
            </a:r>
          </a:p>
          <a:p>
            <a:pPr algn="l">
              <a:buFont typeface="Arial" panose="020B0604020202020204" pitchFamily="34" charset="0"/>
              <a:buChar char="•"/>
            </a:pPr>
            <a:r>
              <a:rPr lang="en-US" b="0" i="0">
                <a:solidFill>
                  <a:srgbClr val="171717"/>
                </a:solidFill>
                <a:effectLst/>
                <a:latin typeface="Segoe UI" panose="020B0502040204020203" pitchFamily="34" charset="0"/>
              </a:rPr>
              <a:t>Views can be added to workspaces as tiles, lists, or links. Therefore, a filtered data set can be surfaced in a workspace, and users can associate a set of personalizations that is relevant to that data set with a tile or link.</a:t>
            </a:r>
          </a:p>
          <a:p>
            <a:pPr algn="l">
              <a:buFont typeface="Arial" panose="020B0604020202020204" pitchFamily="34" charset="0"/>
              <a:buNone/>
            </a:pPr>
            <a:endParaRPr lang="en-IN"/>
          </a:p>
          <a:p>
            <a:r>
              <a:rPr lang="en-IN"/>
              <a:t>Ref: https://docs.microsoft.com/en-us/dynamics365/fin-ops-core/fin-ops/get-started/saved-views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5076614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Sharing personalizations</a:t>
            </a:r>
          </a:p>
          <a:p>
            <a:pPr algn="l"/>
            <a:r>
              <a:rPr lang="en-US" b="0" i="0">
                <a:solidFill>
                  <a:srgbClr val="171717"/>
                </a:solidFill>
                <a:effectLst/>
                <a:latin typeface="Segoe UI" panose="020B0502040204020203" pitchFamily="34" charset="0"/>
              </a:rPr>
              <a:t>After you personalize a page, there are a few methods that you can use to share your personalizations with other users. In the following list, the methods are arranged in order from most recommended to least recommended.</a:t>
            </a:r>
          </a:p>
          <a:p>
            <a:pPr algn="l">
              <a:buFont typeface="+mj-lt"/>
              <a:buAutoNum type="arabicPeriod"/>
            </a:pPr>
            <a:r>
              <a:rPr lang="en-US" b="0" i="0">
                <a:solidFill>
                  <a:srgbClr val="171717"/>
                </a:solidFill>
                <a:effectLst/>
                <a:latin typeface="Segoe UI" panose="020B0502040204020203" pitchFamily="34" charset="0"/>
              </a:rPr>
              <a:t>Publish views to users.</a:t>
            </a:r>
          </a:p>
          <a:p>
            <a:pPr algn="l">
              <a:buFont typeface="+mj-lt"/>
              <a:buAutoNum type="arabicPeriod"/>
            </a:pPr>
            <a:r>
              <a:rPr lang="en-US" b="0" i="0">
                <a:solidFill>
                  <a:srgbClr val="171717"/>
                </a:solidFill>
                <a:effectLst/>
                <a:latin typeface="Segoe UI" panose="020B0502040204020203" pitchFamily="34" charset="0"/>
              </a:rPr>
              <a:t>Copy views or personalizations to users.</a:t>
            </a:r>
          </a:p>
          <a:p>
            <a:pPr algn="l">
              <a:buFont typeface="+mj-lt"/>
              <a:buAutoNum type="arabicPeriod"/>
            </a:pPr>
            <a:r>
              <a:rPr lang="en-US" b="0" i="0">
                <a:solidFill>
                  <a:srgbClr val="171717"/>
                </a:solidFill>
                <a:effectLst/>
                <a:latin typeface="Segoe UI" panose="020B0502040204020203" pitchFamily="34" charset="0"/>
              </a:rPr>
              <a:t>Export and import views or personalizations.</a:t>
            </a:r>
          </a:p>
          <a:p>
            <a:pPr algn="l"/>
            <a:r>
              <a:rPr lang="en-US" b="1" i="0">
                <a:solidFill>
                  <a:srgbClr val="171717"/>
                </a:solidFill>
                <a:effectLst/>
                <a:latin typeface="Segoe UI" panose="020B0502040204020203" pitchFamily="34" charset="0"/>
              </a:rPr>
              <a:t>Publish views to users</a:t>
            </a:r>
          </a:p>
          <a:p>
            <a:pPr algn="l"/>
            <a:r>
              <a:rPr lang="en-US" b="0" i="0">
                <a:solidFill>
                  <a:srgbClr val="171717"/>
                </a:solidFill>
                <a:effectLst/>
                <a:latin typeface="Segoe UI" panose="020B0502040204020203" pitchFamily="34" charset="0"/>
              </a:rPr>
              <a:t>If the </a:t>
            </a:r>
            <a:r>
              <a:rPr lang="en-US" b="0" i="0" u="none" strike="noStrike">
                <a:solidFill>
                  <a:srgbClr val="171717"/>
                </a:solidFill>
                <a:effectLst/>
                <a:latin typeface="Segoe UI" panose="020B0502040204020203" pitchFamily="34" charset="0"/>
                <a:hlinkClick r:id="rId3"/>
              </a:rPr>
              <a:t>Saved views</a:t>
            </a:r>
            <a:r>
              <a:rPr lang="en-US" b="0" i="0">
                <a:solidFill>
                  <a:srgbClr val="171717"/>
                </a:solidFill>
                <a:effectLst/>
                <a:latin typeface="Segoe UI" panose="020B0502040204020203" pitchFamily="34" charset="0"/>
              </a:rPr>
              <a:t> feature is turned on, and if the page supports views, the best way to share personalizations with other users is to publish the view to users who have one or more security roles. For more information, see </a:t>
            </a:r>
            <a:r>
              <a:rPr lang="en-US" b="0" i="0" u="none" strike="noStrike">
                <a:solidFill>
                  <a:srgbClr val="171717"/>
                </a:solidFill>
                <a:effectLst/>
                <a:latin typeface="Segoe UI" panose="020B0502040204020203" pitchFamily="34" charset="0"/>
                <a:hlinkClick r:id="rId4"/>
              </a:rPr>
              <a:t>Publishing views</a:t>
            </a:r>
            <a:r>
              <a:rPr lang="en-US" b="0" i="0">
                <a:solidFill>
                  <a:srgbClr val="171717"/>
                </a:solidFill>
                <a:effectLst/>
                <a:latin typeface="Segoe UI" panose="020B0502040204020203" pitchFamily="34" charset="0"/>
              </a:rPr>
              <a:t>.</a:t>
            </a:r>
          </a:p>
          <a:p>
            <a:pPr algn="l"/>
            <a:r>
              <a:rPr lang="en-US" b="1" i="0">
                <a:solidFill>
                  <a:srgbClr val="171717"/>
                </a:solidFill>
                <a:effectLst/>
                <a:latin typeface="Segoe UI" panose="020B0502040204020203" pitchFamily="34" charset="0"/>
              </a:rPr>
              <a:t>Copy views or personalizations to users</a:t>
            </a:r>
          </a:p>
          <a:p>
            <a:pPr algn="l"/>
            <a:r>
              <a:rPr lang="en-US" b="0" i="0">
                <a:solidFill>
                  <a:srgbClr val="171717"/>
                </a:solidFill>
                <a:effectLst/>
                <a:latin typeface="Segoe UI" panose="020B0502040204020203" pitchFamily="34" charset="0"/>
              </a:rPr>
              <a:t>If the </a:t>
            </a:r>
            <a:r>
              <a:rPr lang="en-US" b="0" i="0" u="none" strike="noStrike">
                <a:solidFill>
                  <a:srgbClr val="171717"/>
                </a:solidFill>
                <a:effectLst/>
                <a:latin typeface="Segoe UI" panose="020B0502040204020203" pitchFamily="34" charset="0"/>
                <a:hlinkClick r:id="rId3"/>
              </a:rPr>
              <a:t>Saved views</a:t>
            </a:r>
            <a:r>
              <a:rPr lang="en-US" b="0" i="0">
                <a:solidFill>
                  <a:srgbClr val="171717"/>
                </a:solidFill>
                <a:effectLst/>
                <a:latin typeface="Segoe UI" panose="020B0502040204020203" pitchFamily="34" charset="0"/>
              </a:rPr>
              <a:t> feature is turned off, or if the page doesn't support views, the recommended way to share personalizations is to copy them between users. This method is available only to privileged users (for example, system admins). However, admins can look up a specific user's personalization in the system (including the user's personal view if saved views are enabled) and copy the configuration to other users.</a:t>
            </a:r>
          </a:p>
          <a:p>
            <a:pPr algn="l"/>
            <a:r>
              <a:rPr lang="en-US" b="0" i="0">
                <a:solidFill>
                  <a:srgbClr val="171717"/>
                </a:solidFill>
                <a:effectLst/>
                <a:latin typeface="Segoe UI" panose="020B0502040204020203" pitchFamily="34" charset="0"/>
              </a:rPr>
              <a:t>If saved views are enabled, follow these steps to copy personalizations.</a:t>
            </a:r>
          </a:p>
          <a:p>
            <a:pPr algn="l">
              <a:buFont typeface="+mj-lt"/>
              <a:buAutoNum type="arabicPeriod"/>
            </a:pPr>
            <a:r>
              <a:rPr lang="en-US" b="0" i="0">
                <a:solidFill>
                  <a:srgbClr val="171717"/>
                </a:solidFill>
                <a:effectLst/>
                <a:latin typeface="Segoe UI" panose="020B0502040204020203" pitchFamily="34" charset="0"/>
              </a:rPr>
              <a:t>Go </a:t>
            </a:r>
            <a:r>
              <a:rPr lang="en-US" b="1" i="0">
                <a:solidFill>
                  <a:srgbClr val="171717"/>
                </a:solidFill>
                <a:effectLst/>
                <a:latin typeface="Segoe UI" panose="020B0502040204020203" pitchFamily="34" charset="0"/>
              </a:rPr>
              <a:t>System administration &gt; Setup &gt; Personalization</a:t>
            </a:r>
            <a:r>
              <a:rPr lang="en-US" b="0" i="0">
                <a:solidFill>
                  <a:srgbClr val="171717"/>
                </a:solidFill>
                <a:effectLst/>
                <a:latin typeface="Segoe UI" panose="020B0502040204020203" pitchFamily="34" charset="0"/>
              </a:rPr>
              <a:t>.</a:t>
            </a:r>
          </a:p>
          <a:p>
            <a:pPr algn="l">
              <a:buFont typeface="+mj-lt"/>
              <a:buAutoNum type="arabicPeriod"/>
            </a:pPr>
            <a:r>
              <a:rPr lang="en-US" b="0" i="0">
                <a:solidFill>
                  <a:srgbClr val="171717"/>
                </a:solidFill>
                <a:effectLst/>
                <a:latin typeface="Segoe UI" panose="020B0502040204020203" pitchFamily="34" charset="0"/>
              </a:rPr>
              <a:t>Follow these steps to copy personal views:</a:t>
            </a:r>
          </a:p>
          <a:p>
            <a:pPr marL="742950" lvl="1" indent="-285750" algn="l">
              <a:buFont typeface="+mj-lt"/>
              <a:buAutoNum type="arabicPeriod"/>
            </a:pPr>
            <a:r>
              <a:rPr lang="en-US" b="0" i="0">
                <a:solidFill>
                  <a:srgbClr val="171717"/>
                </a:solidFill>
                <a:effectLst/>
                <a:latin typeface="Segoe UI" panose="020B0502040204020203" pitchFamily="34" charset="0"/>
              </a:rPr>
              <a:t>Select </a:t>
            </a:r>
            <a:r>
              <a:rPr lang="en-US" b="1" i="0">
                <a:solidFill>
                  <a:srgbClr val="171717"/>
                </a:solidFill>
                <a:effectLst/>
                <a:latin typeface="Segoe UI" panose="020B0502040204020203" pitchFamily="34" charset="0"/>
              </a:rPr>
              <a:t>Personal views</a:t>
            </a:r>
            <a:r>
              <a:rPr lang="en-US" b="0" i="0">
                <a:solidFill>
                  <a:srgbClr val="171717"/>
                </a:solidFill>
                <a:effectLst/>
                <a:latin typeface="Segoe UI" panose="020B0502040204020203" pitchFamily="34" charset="0"/>
              </a:rPr>
              <a:t>.</a:t>
            </a:r>
          </a:p>
          <a:p>
            <a:pPr marL="742950" lvl="1" indent="-285750" algn="l">
              <a:buFont typeface="+mj-lt"/>
              <a:buAutoNum type="arabicPeriod"/>
            </a:pPr>
            <a:r>
              <a:rPr lang="en-US" b="0" i="0">
                <a:solidFill>
                  <a:srgbClr val="171717"/>
                </a:solidFill>
                <a:effectLst/>
                <a:latin typeface="Segoe UI" panose="020B0502040204020203" pitchFamily="34" charset="0"/>
              </a:rPr>
              <a:t>Select the desired views in the list.</a:t>
            </a:r>
          </a:p>
          <a:p>
            <a:pPr marL="742950" lvl="1" indent="-285750" algn="l">
              <a:buFont typeface="+mj-lt"/>
              <a:buAutoNum type="arabicPeriod"/>
            </a:pPr>
            <a:r>
              <a:rPr lang="en-US" b="0" i="0">
                <a:solidFill>
                  <a:srgbClr val="171717"/>
                </a:solidFill>
                <a:effectLst/>
                <a:latin typeface="Segoe UI" panose="020B0502040204020203" pitchFamily="34" charset="0"/>
              </a:rPr>
              <a:t>Select </a:t>
            </a:r>
            <a:r>
              <a:rPr lang="en-US" b="1" i="0">
                <a:solidFill>
                  <a:srgbClr val="171717"/>
                </a:solidFill>
                <a:effectLst/>
                <a:latin typeface="Segoe UI" panose="020B0502040204020203" pitchFamily="34" charset="0"/>
              </a:rPr>
              <a:t>Copy to users</a:t>
            </a:r>
            <a:r>
              <a:rPr lang="en-US" b="0" i="0">
                <a:solidFill>
                  <a:srgbClr val="171717"/>
                </a:solidFill>
                <a:effectLst/>
                <a:latin typeface="Segoe UI" panose="020B0502040204020203" pitchFamily="34" charset="0"/>
              </a:rPr>
              <a:t>.</a:t>
            </a:r>
          </a:p>
          <a:p>
            <a:pPr marL="742950" lvl="1" indent="-285750" algn="l">
              <a:buFont typeface="+mj-lt"/>
              <a:buAutoNum type="arabicPeriod"/>
            </a:pPr>
            <a:r>
              <a:rPr lang="en-US" b="0" i="0">
                <a:solidFill>
                  <a:srgbClr val="171717"/>
                </a:solidFill>
                <a:effectLst/>
                <a:latin typeface="Segoe UI" panose="020B0502040204020203" pitchFamily="34" charset="0"/>
              </a:rPr>
              <a:t>Select the users to distribute the views to.</a:t>
            </a:r>
          </a:p>
          <a:p>
            <a:pPr algn="l">
              <a:buFont typeface="+mj-lt"/>
              <a:buAutoNum type="arabicPeriod"/>
            </a:pPr>
            <a:r>
              <a:rPr lang="en-US" b="0" i="0">
                <a:solidFill>
                  <a:srgbClr val="171717"/>
                </a:solidFill>
                <a:effectLst/>
                <a:latin typeface="Segoe UI" panose="020B0502040204020203" pitchFamily="34" charset="0"/>
              </a:rPr>
              <a:t>Follow these steps to copy personalizations on pages that don't support views:</a:t>
            </a:r>
          </a:p>
          <a:p>
            <a:pPr marL="742950" lvl="1" indent="-285750" algn="l">
              <a:buFont typeface="+mj-lt"/>
              <a:buAutoNum type="arabicPeriod"/>
            </a:pPr>
            <a:r>
              <a:rPr lang="en-US" b="0" i="0">
                <a:solidFill>
                  <a:srgbClr val="171717"/>
                </a:solidFill>
                <a:effectLst/>
                <a:latin typeface="Segoe UI" panose="020B0502040204020203" pitchFamily="34" charset="0"/>
              </a:rPr>
              <a:t>Select </a:t>
            </a:r>
            <a:r>
              <a:rPr lang="en-US" b="1" i="0">
                <a:solidFill>
                  <a:srgbClr val="171717"/>
                </a:solidFill>
                <a:effectLst/>
                <a:latin typeface="Segoe UI" panose="020B0502040204020203" pitchFamily="34" charset="0"/>
              </a:rPr>
              <a:t>User settings</a:t>
            </a:r>
            <a:r>
              <a:rPr lang="en-US" b="0" i="0">
                <a:solidFill>
                  <a:srgbClr val="171717"/>
                </a:solidFill>
                <a:effectLst/>
                <a:latin typeface="Segoe UI" panose="020B0502040204020203" pitchFamily="34" charset="0"/>
              </a:rPr>
              <a:t>.</a:t>
            </a:r>
          </a:p>
          <a:p>
            <a:pPr marL="742950" lvl="1" indent="-285750" algn="l">
              <a:buFont typeface="+mj-lt"/>
              <a:buAutoNum type="arabicPeriod"/>
            </a:pPr>
            <a:r>
              <a:rPr lang="en-US" b="0" i="0">
                <a:solidFill>
                  <a:srgbClr val="171717"/>
                </a:solidFill>
                <a:effectLst/>
                <a:latin typeface="Segoe UI" panose="020B0502040204020203" pitchFamily="34" charset="0"/>
              </a:rPr>
              <a:t>Select the user who has the personalization that you want to distribute.</a:t>
            </a:r>
          </a:p>
          <a:p>
            <a:pPr marL="742950" lvl="1" indent="-285750" algn="l">
              <a:buFont typeface="+mj-lt"/>
              <a:buAutoNum type="arabicPeriod"/>
            </a:pPr>
            <a:r>
              <a:rPr lang="en-US" b="0" i="0">
                <a:solidFill>
                  <a:srgbClr val="171717"/>
                </a:solidFill>
                <a:effectLst/>
                <a:latin typeface="Segoe UI" panose="020B0502040204020203" pitchFamily="34" charset="0"/>
              </a:rPr>
              <a:t>Select </a:t>
            </a:r>
            <a:r>
              <a:rPr lang="en-US" b="1" i="0">
                <a:solidFill>
                  <a:srgbClr val="171717"/>
                </a:solidFill>
                <a:effectLst/>
                <a:latin typeface="Segoe UI" panose="020B0502040204020203" pitchFamily="34" charset="0"/>
              </a:rPr>
              <a:t>Manage all personalizations</a:t>
            </a:r>
            <a:r>
              <a:rPr lang="en-US" b="0" i="0">
                <a:solidFill>
                  <a:srgbClr val="171717"/>
                </a:solidFill>
                <a:effectLst/>
                <a:latin typeface="Segoe UI" panose="020B0502040204020203" pitchFamily="34" charset="0"/>
              </a:rPr>
              <a:t>.</a:t>
            </a:r>
          </a:p>
          <a:p>
            <a:pPr marL="742950" lvl="1" indent="-285750" algn="l">
              <a:buFont typeface="+mj-lt"/>
              <a:buAutoNum type="arabicPeriod"/>
            </a:pPr>
            <a:r>
              <a:rPr lang="en-US" b="0" i="0">
                <a:solidFill>
                  <a:srgbClr val="171717"/>
                </a:solidFill>
                <a:effectLst/>
                <a:latin typeface="Segoe UI" panose="020B0502040204020203" pitchFamily="34" charset="0"/>
              </a:rPr>
              <a:t>Select the desired personalizations in the list.</a:t>
            </a:r>
          </a:p>
          <a:p>
            <a:pPr marL="742950" lvl="1" indent="-285750" algn="l">
              <a:buFont typeface="+mj-lt"/>
              <a:buAutoNum type="arabicPeriod"/>
            </a:pPr>
            <a:r>
              <a:rPr lang="en-US" b="0" i="0">
                <a:solidFill>
                  <a:srgbClr val="171717"/>
                </a:solidFill>
                <a:effectLst/>
                <a:latin typeface="Segoe UI" panose="020B0502040204020203" pitchFamily="34" charset="0"/>
              </a:rPr>
              <a:t>Select </a:t>
            </a:r>
            <a:r>
              <a:rPr lang="en-US" b="1" i="0">
                <a:solidFill>
                  <a:srgbClr val="171717"/>
                </a:solidFill>
                <a:effectLst/>
                <a:latin typeface="Segoe UI" panose="020B0502040204020203" pitchFamily="34" charset="0"/>
              </a:rPr>
              <a:t>Copy to users</a:t>
            </a:r>
            <a:r>
              <a:rPr lang="en-US" b="0" i="0">
                <a:solidFill>
                  <a:srgbClr val="171717"/>
                </a:solidFill>
                <a:effectLst/>
                <a:latin typeface="Segoe UI" panose="020B0502040204020203" pitchFamily="34" charset="0"/>
              </a:rPr>
              <a:t>.</a:t>
            </a:r>
          </a:p>
          <a:p>
            <a:pPr marL="742950" lvl="1" indent="-285750" algn="l">
              <a:buFont typeface="+mj-lt"/>
              <a:buAutoNum type="arabicPeriod"/>
            </a:pPr>
            <a:r>
              <a:rPr lang="en-US" b="0" i="0">
                <a:solidFill>
                  <a:srgbClr val="171717"/>
                </a:solidFill>
                <a:effectLst/>
                <a:latin typeface="Segoe UI" panose="020B0502040204020203" pitchFamily="34" charset="0"/>
              </a:rPr>
              <a:t>Select the users to distribute the personalizations to.</a:t>
            </a:r>
          </a:p>
          <a:p>
            <a:pPr algn="l"/>
            <a:r>
              <a:rPr lang="en-US" b="0" i="0">
                <a:solidFill>
                  <a:srgbClr val="171717"/>
                </a:solidFill>
                <a:effectLst/>
                <a:latin typeface="Segoe UI" panose="020B0502040204020203" pitchFamily="34" charset="0"/>
              </a:rPr>
              <a:t>If saved views aren't enabled, follow these steps to copy a personalization.</a:t>
            </a:r>
          </a:p>
          <a:p>
            <a:pPr algn="l">
              <a:buFont typeface="+mj-lt"/>
              <a:buAutoNum type="arabicPeriod"/>
            </a:pPr>
            <a:r>
              <a:rPr lang="en-US" b="0" i="0">
                <a:solidFill>
                  <a:srgbClr val="171717"/>
                </a:solidFill>
                <a:effectLst/>
                <a:latin typeface="Segoe UI" panose="020B0502040204020203" pitchFamily="34" charset="0"/>
              </a:rPr>
              <a:t>Go </a:t>
            </a:r>
            <a:r>
              <a:rPr lang="en-US" b="1" i="0">
                <a:solidFill>
                  <a:srgbClr val="171717"/>
                </a:solidFill>
                <a:effectLst/>
                <a:latin typeface="Segoe UI" panose="020B0502040204020203" pitchFamily="34" charset="0"/>
              </a:rPr>
              <a:t>System administration &gt; Setup &gt; Personalization</a:t>
            </a:r>
            <a:r>
              <a:rPr lang="en-US" b="0" i="0">
                <a:solidFill>
                  <a:srgbClr val="171717"/>
                </a:solidFill>
                <a:effectLst/>
                <a:latin typeface="Segoe UI" panose="020B0502040204020203" pitchFamily="34" charset="0"/>
              </a:rPr>
              <a:t>.</a:t>
            </a:r>
          </a:p>
          <a:p>
            <a:pPr algn="l">
              <a:buFont typeface="+mj-lt"/>
              <a:buAutoNum type="arabicPeriod"/>
            </a:pPr>
            <a:r>
              <a:rPr lang="en-US" b="0" i="0">
                <a:solidFill>
                  <a:srgbClr val="171717"/>
                </a:solidFill>
                <a:effectLst/>
                <a:latin typeface="Segoe UI" panose="020B0502040204020203" pitchFamily="34" charset="0"/>
              </a:rPr>
              <a:t>Select </a:t>
            </a:r>
            <a:r>
              <a:rPr lang="en-US" b="1" i="0">
                <a:solidFill>
                  <a:srgbClr val="171717"/>
                </a:solidFill>
                <a:effectLst/>
                <a:latin typeface="Segoe UI" panose="020B0502040204020203" pitchFamily="34" charset="0"/>
              </a:rPr>
              <a:t>Apply</a:t>
            </a:r>
            <a:r>
              <a:rPr lang="en-US" b="0" i="0">
                <a:solidFill>
                  <a:srgbClr val="171717"/>
                </a:solidFill>
                <a:effectLst/>
                <a:latin typeface="Segoe UI" panose="020B0502040204020203" pitchFamily="34" charset="0"/>
              </a:rPr>
              <a:t>.</a:t>
            </a:r>
          </a:p>
          <a:p>
            <a:pPr algn="l">
              <a:buFont typeface="+mj-lt"/>
              <a:buAutoNum type="arabicPeriod"/>
            </a:pPr>
            <a:r>
              <a:rPr lang="en-US" b="0" i="0">
                <a:solidFill>
                  <a:srgbClr val="171717"/>
                </a:solidFill>
                <a:effectLst/>
                <a:latin typeface="Segoe UI" panose="020B0502040204020203" pitchFamily="34" charset="0"/>
              </a:rPr>
              <a:t>Select the users to distribute the personalization to.</a:t>
            </a:r>
          </a:p>
          <a:p>
            <a:pPr algn="l">
              <a:buFont typeface="+mj-lt"/>
              <a:buAutoNum type="arabicPeriod"/>
            </a:pPr>
            <a:r>
              <a:rPr lang="en-US" b="0" i="0">
                <a:solidFill>
                  <a:srgbClr val="171717"/>
                </a:solidFill>
                <a:effectLst/>
                <a:latin typeface="Segoe UI" panose="020B0502040204020203" pitchFamily="34" charset="0"/>
              </a:rPr>
              <a:t>Select </a:t>
            </a:r>
            <a:r>
              <a:rPr lang="en-US" b="1" i="0">
                <a:solidFill>
                  <a:srgbClr val="171717"/>
                </a:solidFill>
                <a:effectLst/>
                <a:latin typeface="Segoe UI" panose="020B0502040204020203" pitchFamily="34" charset="0"/>
              </a:rPr>
              <a:t>Select existing personalization</a:t>
            </a:r>
            <a:r>
              <a:rPr lang="en-US" b="0" i="0">
                <a:solidFill>
                  <a:srgbClr val="171717"/>
                </a:solidFill>
                <a:effectLst/>
                <a:latin typeface="Segoe UI" panose="020B0502040204020203" pitchFamily="34" charset="0"/>
              </a:rPr>
              <a:t>.</a:t>
            </a:r>
          </a:p>
          <a:p>
            <a:pPr algn="l">
              <a:buFont typeface="+mj-lt"/>
              <a:buAutoNum type="arabicPeriod"/>
            </a:pPr>
            <a:r>
              <a:rPr lang="en-US" b="0" i="0">
                <a:solidFill>
                  <a:srgbClr val="171717"/>
                </a:solidFill>
                <a:effectLst/>
                <a:latin typeface="Segoe UI" panose="020B0502040204020203" pitchFamily="34" charset="0"/>
              </a:rPr>
              <a:t>Find and select the (single) personalization that you're interested in.</a:t>
            </a:r>
          </a:p>
          <a:p>
            <a:pPr algn="l">
              <a:buFont typeface="+mj-lt"/>
              <a:buAutoNum type="arabicPeriod"/>
            </a:pPr>
            <a:r>
              <a:rPr lang="en-US" b="0" i="0">
                <a:solidFill>
                  <a:srgbClr val="171717"/>
                </a:solidFill>
                <a:effectLst/>
                <a:latin typeface="Segoe UI" panose="020B0502040204020203" pitchFamily="34" charset="0"/>
              </a:rPr>
              <a:t>Select </a:t>
            </a:r>
            <a:r>
              <a:rPr lang="en-US" b="1" i="0">
                <a:solidFill>
                  <a:srgbClr val="171717"/>
                </a:solidFill>
                <a:effectLst/>
                <a:latin typeface="Segoe UI" panose="020B0502040204020203" pitchFamily="34" charset="0"/>
              </a:rPr>
              <a:t>OK</a:t>
            </a:r>
            <a:r>
              <a:rPr lang="en-US" b="0" i="0">
                <a:solidFill>
                  <a:srgbClr val="171717"/>
                </a:solidFill>
                <a:effectLst/>
                <a:latin typeface="Segoe UI" panose="020B0502040204020203" pitchFamily="34" charset="0"/>
              </a:rPr>
              <a:t>.</a:t>
            </a:r>
          </a:p>
          <a:p>
            <a:pPr algn="l"/>
            <a:r>
              <a:rPr lang="en-US" b="1" i="0">
                <a:solidFill>
                  <a:srgbClr val="171717"/>
                </a:solidFill>
                <a:effectLst/>
                <a:latin typeface="Segoe UI" panose="020B0502040204020203" pitchFamily="34" charset="0"/>
              </a:rPr>
              <a:t>Export and import views or personalizations</a:t>
            </a:r>
          </a:p>
          <a:p>
            <a:pPr algn="l"/>
            <a:r>
              <a:rPr lang="en-US" b="0" i="0">
                <a:solidFill>
                  <a:srgbClr val="171717"/>
                </a:solidFill>
                <a:effectLst/>
                <a:latin typeface="Segoe UI" panose="020B0502040204020203" pitchFamily="34" charset="0"/>
              </a:rPr>
              <a:t>Another way to share personalizations is via export and import. Individual users, or an admin who acts on their behalf, can use this method to export their personalizations or views, and then give the exported file to other users to import. Alternatively, users can give their exported personalizations to a user who has admin privileges, and that user can then use the </a:t>
            </a:r>
            <a:r>
              <a:rPr lang="en-US" b="1" i="0">
                <a:solidFill>
                  <a:srgbClr val="171717"/>
                </a:solidFill>
                <a:effectLst/>
                <a:latin typeface="Segoe UI" panose="020B0502040204020203" pitchFamily="34" charset="0"/>
              </a:rPr>
              <a:t>Personalization</a:t>
            </a:r>
            <a:r>
              <a:rPr lang="en-US" b="0" i="0">
                <a:solidFill>
                  <a:srgbClr val="171717"/>
                </a:solidFill>
                <a:effectLst/>
                <a:latin typeface="Segoe UI" panose="020B0502040204020203" pitchFamily="34" charset="0"/>
              </a:rPr>
              <a:t> administration page to apply the personalization file to many users at the same time.</a:t>
            </a:r>
          </a:p>
          <a:p>
            <a:pPr algn="l"/>
            <a:r>
              <a:rPr lang="en-US" b="1" i="0">
                <a:solidFill>
                  <a:srgbClr val="171717"/>
                </a:solidFill>
                <a:effectLst/>
                <a:latin typeface="Segoe UI" panose="020B0502040204020203" pitchFamily="34" charset="0"/>
              </a:rPr>
              <a:t> Important</a:t>
            </a:r>
          </a:p>
          <a:p>
            <a:pPr algn="l"/>
            <a:r>
              <a:rPr lang="en-US" b="0" i="0">
                <a:solidFill>
                  <a:srgbClr val="171717"/>
                </a:solidFill>
                <a:effectLst/>
                <a:latin typeface="Segoe UI" panose="020B0502040204020203" pitchFamily="34" charset="0"/>
              </a:rPr>
              <a:t>As personalizations persist across updates, re-importing all personalizations after a service update or at any other time is unnecessary and highly discouraged.</a:t>
            </a:r>
          </a:p>
          <a:p>
            <a:pPr algn="l"/>
            <a:r>
              <a:rPr lang="en-US" b="1" i="0">
                <a:solidFill>
                  <a:srgbClr val="171717"/>
                </a:solidFill>
                <a:effectLst/>
                <a:latin typeface="Segoe UI" panose="020B0502040204020203" pitchFamily="34" charset="0"/>
              </a:rPr>
              <a:t>Export</a:t>
            </a:r>
          </a:p>
          <a:p>
            <a:pPr algn="l"/>
            <a:r>
              <a:rPr lang="en-US" b="0" i="0">
                <a:solidFill>
                  <a:srgbClr val="171717"/>
                </a:solidFill>
                <a:effectLst/>
                <a:latin typeface="Segoe UI" panose="020B0502040204020203" pitchFamily="34" charset="0"/>
              </a:rPr>
              <a:t>In general, you can export one of your own views or personalizations by opening the appropriate page, opening the </a:t>
            </a:r>
            <a:r>
              <a:rPr lang="en-US" b="1" i="0">
                <a:solidFill>
                  <a:srgbClr val="171717"/>
                </a:solidFill>
                <a:effectLst/>
                <a:latin typeface="Segoe UI" panose="020B0502040204020203" pitchFamily="34" charset="0"/>
              </a:rPr>
              <a:t>Personalization</a:t>
            </a:r>
            <a:r>
              <a:rPr lang="en-US" b="0" i="0">
                <a:solidFill>
                  <a:srgbClr val="171717"/>
                </a:solidFill>
                <a:effectLst/>
                <a:latin typeface="Segoe UI" panose="020B0502040204020203" pitchFamily="34" charset="0"/>
              </a:rPr>
              <a:t> toolbar, and then selecting </a:t>
            </a:r>
            <a:r>
              <a:rPr lang="en-US" b="1" i="0">
                <a:solidFill>
                  <a:srgbClr val="171717"/>
                </a:solidFill>
                <a:effectLst/>
                <a:latin typeface="Segoe UI" panose="020B0502040204020203" pitchFamily="34" charset="0"/>
              </a:rPr>
              <a:t>Export</a:t>
            </a:r>
            <a:r>
              <a:rPr lang="en-US" b="0" i="0">
                <a:solidFill>
                  <a:srgbClr val="171717"/>
                </a:solidFill>
                <a:effectLst/>
                <a:latin typeface="Segoe UI" panose="020B0502040204020203" pitchFamily="34" charset="0"/>
              </a:rPr>
              <a:t>. For more information about the toolbar, see the </a:t>
            </a:r>
            <a:r>
              <a:rPr lang="en-US" b="0" i="0" u="none" strike="noStrike">
                <a:solidFill>
                  <a:srgbClr val="171717"/>
                </a:solidFill>
                <a:effectLst/>
                <a:latin typeface="Segoe UI" panose="020B0502040204020203" pitchFamily="34" charset="0"/>
                <a:hlinkClick r:id="rId5"/>
              </a:rPr>
              <a:t>Personalization toolbar</a:t>
            </a:r>
            <a:r>
              <a:rPr lang="en-US" b="0" i="0">
                <a:solidFill>
                  <a:srgbClr val="171717"/>
                </a:solidFill>
                <a:effectLst/>
                <a:latin typeface="Segoe UI" panose="020B0502040204020203" pitchFamily="34" charset="0"/>
              </a:rPr>
              <a:t> section earlier in this article. Alternatively, if </a:t>
            </a:r>
            <a:r>
              <a:rPr lang="en-US" b="0" i="0" u="none" strike="noStrike">
                <a:solidFill>
                  <a:srgbClr val="171717"/>
                </a:solidFill>
                <a:effectLst/>
                <a:latin typeface="Segoe UI" panose="020B0502040204020203" pitchFamily="34" charset="0"/>
                <a:hlinkClick r:id="rId3"/>
              </a:rPr>
              <a:t>saved views</a:t>
            </a:r>
            <a:r>
              <a:rPr lang="en-US" b="0" i="0">
                <a:solidFill>
                  <a:srgbClr val="171717"/>
                </a:solidFill>
                <a:effectLst/>
                <a:latin typeface="Segoe UI" panose="020B0502040204020203" pitchFamily="34" charset="0"/>
              </a:rPr>
              <a:t> are enabled, you can go to </a:t>
            </a:r>
            <a:r>
              <a:rPr lang="en-US" b="1" i="0">
                <a:solidFill>
                  <a:srgbClr val="171717"/>
                </a:solidFill>
                <a:effectLst/>
                <a:latin typeface="Segoe UI" panose="020B0502040204020203" pitchFamily="34" charset="0"/>
              </a:rPr>
              <a:t>Settings &gt; User options &gt; Personalization</a:t>
            </a:r>
            <a:r>
              <a:rPr lang="en-US" b="0" i="0">
                <a:solidFill>
                  <a:srgbClr val="171717"/>
                </a:solidFill>
                <a:effectLst/>
                <a:latin typeface="Segoe UI" panose="020B0502040204020203" pitchFamily="34" charset="0"/>
              </a:rPr>
              <a:t> to view a list of all your personalizations in the system. From there, you can select the views or personalizations to export, and then select </a:t>
            </a:r>
            <a:r>
              <a:rPr lang="en-US" b="1" i="0">
                <a:solidFill>
                  <a:srgbClr val="171717"/>
                </a:solidFill>
                <a:effectLst/>
                <a:latin typeface="Segoe UI" panose="020B0502040204020203" pitchFamily="34" charset="0"/>
              </a:rPr>
              <a:t>Export</a:t>
            </a:r>
            <a:r>
              <a:rPr lang="en-US" b="0" i="0">
                <a:solidFill>
                  <a:srgbClr val="171717"/>
                </a:solidFill>
                <a:effectLst/>
                <a:latin typeface="Segoe UI" panose="020B0502040204020203" pitchFamily="34" charset="0"/>
              </a:rPr>
              <a:t>.</a:t>
            </a:r>
          </a:p>
          <a:p>
            <a:pPr algn="l"/>
            <a:r>
              <a:rPr lang="en-US" b="0" i="0">
                <a:solidFill>
                  <a:srgbClr val="171717"/>
                </a:solidFill>
                <a:effectLst/>
                <a:latin typeface="Segoe UI" panose="020B0502040204020203" pitchFamily="34" charset="0"/>
              </a:rPr>
              <a:t>Additionally, admins can export other users' personalizations by following these steps.</a:t>
            </a:r>
          </a:p>
          <a:p>
            <a:pPr algn="l">
              <a:buFont typeface="+mj-lt"/>
              <a:buAutoNum type="arabicPeriod"/>
            </a:pPr>
            <a:r>
              <a:rPr lang="en-US" b="0" i="0">
                <a:solidFill>
                  <a:srgbClr val="171717"/>
                </a:solidFill>
                <a:effectLst/>
                <a:latin typeface="Segoe UI" panose="020B0502040204020203" pitchFamily="34" charset="0"/>
              </a:rPr>
              <a:t>Go to </a:t>
            </a:r>
            <a:r>
              <a:rPr lang="en-US" b="1" i="0">
                <a:solidFill>
                  <a:srgbClr val="171717"/>
                </a:solidFill>
                <a:effectLst/>
                <a:latin typeface="Segoe UI" panose="020B0502040204020203" pitchFamily="34" charset="0"/>
              </a:rPr>
              <a:t>System administration &gt; Setup &gt; Personalization</a:t>
            </a:r>
            <a:r>
              <a:rPr lang="en-US" b="0" i="0">
                <a:solidFill>
                  <a:srgbClr val="171717"/>
                </a:solidFill>
                <a:effectLst/>
                <a:latin typeface="Segoe UI" panose="020B0502040204020203" pitchFamily="34" charset="0"/>
              </a:rPr>
              <a:t>.</a:t>
            </a:r>
          </a:p>
          <a:p>
            <a:pPr algn="l">
              <a:buFont typeface="+mj-lt"/>
              <a:buAutoNum type="arabicPeriod"/>
            </a:pPr>
            <a:r>
              <a:rPr lang="en-US" b="0" i="0">
                <a:solidFill>
                  <a:srgbClr val="171717"/>
                </a:solidFill>
                <a:effectLst/>
                <a:latin typeface="Segoe UI" panose="020B0502040204020203" pitchFamily="34" charset="0"/>
              </a:rPr>
              <a:t>On the </a:t>
            </a:r>
            <a:r>
              <a:rPr lang="en-US" b="1" i="0">
                <a:solidFill>
                  <a:srgbClr val="171717"/>
                </a:solidFill>
                <a:effectLst/>
                <a:latin typeface="Segoe UI" panose="020B0502040204020203" pitchFamily="34" charset="0"/>
              </a:rPr>
              <a:t>Users</a:t>
            </a:r>
            <a:r>
              <a:rPr lang="en-US" b="0" i="0">
                <a:solidFill>
                  <a:srgbClr val="171717"/>
                </a:solidFill>
                <a:effectLst/>
                <a:latin typeface="Segoe UI" panose="020B0502040204020203" pitchFamily="34" charset="0"/>
              </a:rPr>
              <a:t> tab, select the desired user.</a:t>
            </a:r>
          </a:p>
          <a:p>
            <a:pPr algn="l">
              <a:buFont typeface="+mj-lt"/>
              <a:buAutoNum type="arabicPeriod"/>
            </a:pPr>
            <a:r>
              <a:rPr lang="en-US" b="0" i="0">
                <a:solidFill>
                  <a:srgbClr val="171717"/>
                </a:solidFill>
                <a:effectLst/>
                <a:latin typeface="Segoe UI" panose="020B0502040204020203" pitchFamily="34" charset="0"/>
              </a:rPr>
              <a:t>Find and select the view or personalization that you're interested in.</a:t>
            </a:r>
          </a:p>
          <a:p>
            <a:pPr algn="l">
              <a:buFont typeface="+mj-lt"/>
              <a:buAutoNum type="arabicPeriod"/>
            </a:pPr>
            <a:r>
              <a:rPr lang="en-US" b="0" i="0">
                <a:solidFill>
                  <a:srgbClr val="171717"/>
                </a:solidFill>
                <a:effectLst/>
                <a:latin typeface="Segoe UI" panose="020B0502040204020203" pitchFamily="34" charset="0"/>
              </a:rPr>
              <a:t>Select </a:t>
            </a:r>
            <a:r>
              <a:rPr lang="en-US" b="1" i="0">
                <a:solidFill>
                  <a:srgbClr val="171717"/>
                </a:solidFill>
                <a:effectLst/>
                <a:latin typeface="Segoe UI" panose="020B0502040204020203" pitchFamily="34" charset="0"/>
              </a:rPr>
              <a:t>Export</a:t>
            </a:r>
            <a:r>
              <a:rPr lang="en-US" b="0" i="0">
                <a:solidFill>
                  <a:srgbClr val="171717"/>
                </a:solidFill>
                <a:effectLst/>
                <a:latin typeface="Segoe UI" panose="020B0502040204020203" pitchFamily="34" charset="0"/>
              </a:rPr>
              <a:t>.</a:t>
            </a:r>
          </a:p>
          <a:p>
            <a:pPr algn="l"/>
            <a:r>
              <a:rPr lang="en-US" b="1" i="0">
                <a:solidFill>
                  <a:srgbClr val="171717"/>
                </a:solidFill>
                <a:effectLst/>
                <a:latin typeface="Segoe UI" panose="020B0502040204020203" pitchFamily="34" charset="0"/>
              </a:rPr>
              <a:t>Import</a:t>
            </a:r>
          </a:p>
          <a:p>
            <a:pPr algn="l"/>
            <a:r>
              <a:rPr lang="en-US" b="0" i="0">
                <a:solidFill>
                  <a:srgbClr val="171717"/>
                </a:solidFill>
                <a:effectLst/>
                <a:latin typeface="Segoe UI" panose="020B0502040204020203" pitchFamily="34" charset="0"/>
              </a:rPr>
              <a:t>To import a view or personalization, you can just open the </a:t>
            </a:r>
            <a:r>
              <a:rPr lang="en-US" b="1" i="0">
                <a:solidFill>
                  <a:srgbClr val="171717"/>
                </a:solidFill>
                <a:effectLst/>
                <a:latin typeface="Segoe UI" panose="020B0502040204020203" pitchFamily="34" charset="0"/>
              </a:rPr>
              <a:t>Personalization</a:t>
            </a:r>
            <a:r>
              <a:rPr lang="en-US" b="0" i="0">
                <a:solidFill>
                  <a:srgbClr val="171717"/>
                </a:solidFill>
                <a:effectLst/>
                <a:latin typeface="Segoe UI" panose="020B0502040204020203" pitchFamily="34" charset="0"/>
              </a:rPr>
              <a:t> toolbar and select </a:t>
            </a:r>
            <a:r>
              <a:rPr lang="en-US" b="1" i="0">
                <a:solidFill>
                  <a:srgbClr val="171717"/>
                </a:solidFill>
                <a:effectLst/>
                <a:latin typeface="Segoe UI" panose="020B0502040204020203" pitchFamily="34" charset="0"/>
              </a:rPr>
              <a:t>Import</a:t>
            </a:r>
            <a:r>
              <a:rPr lang="en-US" b="0" i="0">
                <a:solidFill>
                  <a:srgbClr val="171717"/>
                </a:solidFill>
                <a:effectLst/>
                <a:latin typeface="Segoe UI" panose="020B0502040204020203" pitchFamily="34" charset="0"/>
              </a:rPr>
              <a:t>. Additionally, admins can import a file and immediately give it to one or more users.</a:t>
            </a:r>
          </a:p>
          <a:p>
            <a:pPr algn="l"/>
            <a:r>
              <a:rPr lang="en-US" b="0" i="0">
                <a:solidFill>
                  <a:srgbClr val="171717"/>
                </a:solidFill>
                <a:effectLst/>
                <a:latin typeface="Segoe UI" panose="020B0502040204020203" pitchFamily="34" charset="0"/>
              </a:rPr>
              <a:t>If saved views are enabled, follow these steps.</a:t>
            </a:r>
          </a:p>
          <a:p>
            <a:pPr algn="l">
              <a:buFont typeface="+mj-lt"/>
              <a:buAutoNum type="arabicPeriod"/>
            </a:pPr>
            <a:r>
              <a:rPr lang="en-US" b="0" i="0">
                <a:solidFill>
                  <a:srgbClr val="171717"/>
                </a:solidFill>
                <a:effectLst/>
                <a:latin typeface="Segoe UI" panose="020B0502040204020203" pitchFamily="34" charset="0"/>
              </a:rPr>
              <a:t>Go to </a:t>
            </a:r>
            <a:r>
              <a:rPr lang="en-US" b="1" i="0">
                <a:solidFill>
                  <a:srgbClr val="171717"/>
                </a:solidFill>
                <a:effectLst/>
                <a:latin typeface="Segoe UI" panose="020B0502040204020203" pitchFamily="34" charset="0"/>
              </a:rPr>
              <a:t>System administration &gt; Setup &gt; Personalization</a:t>
            </a:r>
            <a:r>
              <a:rPr lang="en-US" b="0" i="0">
                <a:solidFill>
                  <a:srgbClr val="171717"/>
                </a:solidFill>
                <a:effectLst/>
                <a:latin typeface="Segoe UI" panose="020B0502040204020203" pitchFamily="34" charset="0"/>
              </a:rPr>
              <a:t>.</a:t>
            </a:r>
          </a:p>
          <a:p>
            <a:pPr algn="l">
              <a:buFont typeface="+mj-lt"/>
              <a:buAutoNum type="arabicPeriod"/>
            </a:pPr>
            <a:r>
              <a:rPr lang="en-US" b="0" i="0">
                <a:solidFill>
                  <a:srgbClr val="171717"/>
                </a:solidFill>
                <a:effectLst/>
                <a:latin typeface="Segoe UI" panose="020B0502040204020203" pitchFamily="34" charset="0"/>
              </a:rPr>
              <a:t>On the Action Pane, select </a:t>
            </a:r>
            <a:r>
              <a:rPr lang="en-US" b="1" i="0">
                <a:solidFill>
                  <a:srgbClr val="171717"/>
                </a:solidFill>
                <a:effectLst/>
                <a:latin typeface="Segoe UI" panose="020B0502040204020203" pitchFamily="34" charset="0"/>
              </a:rPr>
              <a:t>Import views &gt; User views</a:t>
            </a:r>
            <a:r>
              <a:rPr lang="en-US" b="0" i="0">
                <a:solidFill>
                  <a:srgbClr val="171717"/>
                </a:solidFill>
                <a:effectLst/>
                <a:latin typeface="Segoe UI" panose="020B0502040204020203" pitchFamily="34" charset="0"/>
              </a:rPr>
              <a:t>.</a:t>
            </a:r>
          </a:p>
          <a:p>
            <a:pPr algn="l">
              <a:buFont typeface="+mj-lt"/>
              <a:buAutoNum type="arabicPeriod"/>
            </a:pPr>
            <a:r>
              <a:rPr lang="en-US" b="0" i="0">
                <a:solidFill>
                  <a:srgbClr val="171717"/>
                </a:solidFill>
                <a:effectLst/>
                <a:latin typeface="Segoe UI" panose="020B0502040204020203" pitchFamily="34" charset="0"/>
              </a:rPr>
              <a:t>Select the import mode:</a:t>
            </a:r>
          </a:p>
          <a:p>
            <a:pPr marL="742950" lvl="1" indent="-285750" algn="l">
              <a:buFont typeface="+mj-lt"/>
              <a:buAutoNum type="arabicPeriod"/>
            </a:pPr>
            <a:r>
              <a:rPr lang="en-US" b="1" i="0">
                <a:solidFill>
                  <a:srgbClr val="171717"/>
                </a:solidFill>
                <a:effectLst/>
                <a:latin typeface="Segoe UI" panose="020B0502040204020203" pitchFamily="34" charset="0"/>
              </a:rPr>
              <a:t>Select specific users</a:t>
            </a:r>
            <a:r>
              <a:rPr lang="en-US" b="0" i="0">
                <a:solidFill>
                  <a:srgbClr val="171717"/>
                </a:solidFill>
                <a:effectLst/>
                <a:latin typeface="Segoe UI" panose="020B0502040204020203" pitchFamily="34" charset="0"/>
              </a:rPr>
              <a:t> – Give the view or personalization to selected users.</a:t>
            </a:r>
          </a:p>
          <a:p>
            <a:pPr marL="742950" lvl="1" indent="-285750" algn="l">
              <a:buFont typeface="+mj-lt"/>
              <a:buAutoNum type="arabicPeriod"/>
            </a:pPr>
            <a:r>
              <a:rPr lang="en-US" b="1" i="0">
                <a:solidFill>
                  <a:srgbClr val="171717"/>
                </a:solidFill>
                <a:effectLst/>
                <a:latin typeface="Segoe UI" panose="020B0502040204020203" pitchFamily="34" charset="0"/>
              </a:rPr>
              <a:t>Import as-is</a:t>
            </a:r>
            <a:r>
              <a:rPr lang="en-US" b="0" i="0">
                <a:solidFill>
                  <a:srgbClr val="171717"/>
                </a:solidFill>
                <a:effectLst/>
                <a:latin typeface="Segoe UI" panose="020B0502040204020203" pitchFamily="34" charset="0"/>
              </a:rPr>
              <a:t> – Import the view or personalization to the same user who exported it.</a:t>
            </a:r>
          </a:p>
          <a:p>
            <a:pPr algn="l">
              <a:buFont typeface="+mj-lt"/>
              <a:buAutoNum type="arabicPeriod"/>
            </a:pPr>
            <a:r>
              <a:rPr lang="en-US" b="0" i="0">
                <a:solidFill>
                  <a:srgbClr val="171717"/>
                </a:solidFill>
                <a:effectLst/>
                <a:latin typeface="Segoe UI" panose="020B0502040204020203" pitchFamily="34" charset="0"/>
              </a:rPr>
              <a:t>Select </a:t>
            </a:r>
            <a:r>
              <a:rPr lang="en-US" b="1" i="0">
                <a:solidFill>
                  <a:srgbClr val="171717"/>
                </a:solidFill>
                <a:effectLst/>
                <a:latin typeface="Segoe UI" panose="020B0502040204020203" pitchFamily="34" charset="0"/>
              </a:rPr>
              <a:t>Browse</a:t>
            </a:r>
            <a:r>
              <a:rPr lang="en-US" b="0" i="0">
                <a:solidFill>
                  <a:srgbClr val="171717"/>
                </a:solidFill>
                <a:effectLst/>
                <a:latin typeface="Segoe UI" panose="020B0502040204020203" pitchFamily="34" charset="0"/>
              </a:rPr>
              <a:t>, and find and select the personalization to import.</a:t>
            </a:r>
          </a:p>
          <a:p>
            <a:pPr algn="l">
              <a:buFont typeface="+mj-lt"/>
              <a:buAutoNum type="arabicPeriod"/>
            </a:pPr>
            <a:r>
              <a:rPr lang="en-US" b="0" i="0">
                <a:solidFill>
                  <a:srgbClr val="171717"/>
                </a:solidFill>
                <a:effectLst/>
                <a:latin typeface="Segoe UI" panose="020B0502040204020203" pitchFamily="34" charset="0"/>
              </a:rPr>
              <a:t>Select </a:t>
            </a:r>
            <a:r>
              <a:rPr lang="en-US" b="1" i="0">
                <a:solidFill>
                  <a:srgbClr val="171717"/>
                </a:solidFill>
                <a:effectLst/>
                <a:latin typeface="Segoe UI" panose="020B0502040204020203" pitchFamily="34" charset="0"/>
              </a:rPr>
              <a:t>Next</a:t>
            </a:r>
            <a:r>
              <a:rPr lang="en-US" b="0" i="0">
                <a:solidFill>
                  <a:srgbClr val="171717"/>
                </a:solidFill>
                <a:effectLst/>
                <a:latin typeface="Segoe UI" panose="020B0502040204020203" pitchFamily="34" charset="0"/>
              </a:rPr>
              <a:t>.</a:t>
            </a:r>
          </a:p>
          <a:p>
            <a:pPr algn="l">
              <a:buFont typeface="+mj-lt"/>
              <a:buAutoNum type="arabicPeriod"/>
            </a:pPr>
            <a:r>
              <a:rPr lang="en-US" b="0" i="0">
                <a:solidFill>
                  <a:srgbClr val="171717"/>
                </a:solidFill>
                <a:effectLst/>
                <a:latin typeface="Segoe UI" panose="020B0502040204020203" pitchFamily="34" charset="0"/>
              </a:rPr>
              <a:t>If you selected </a:t>
            </a:r>
            <a:r>
              <a:rPr lang="en-US" b="1" i="0">
                <a:solidFill>
                  <a:srgbClr val="171717"/>
                </a:solidFill>
                <a:effectLst/>
                <a:latin typeface="Segoe UI" panose="020B0502040204020203" pitchFamily="34" charset="0"/>
              </a:rPr>
              <a:t>Select specific users</a:t>
            </a:r>
            <a:r>
              <a:rPr lang="en-US" b="0" i="0">
                <a:solidFill>
                  <a:srgbClr val="171717"/>
                </a:solidFill>
                <a:effectLst/>
                <a:latin typeface="Segoe UI" panose="020B0502040204020203" pitchFamily="34" charset="0"/>
              </a:rPr>
              <a:t> in step 3, select the users to import the personalization to.</a:t>
            </a:r>
          </a:p>
          <a:p>
            <a:pPr algn="l">
              <a:buFont typeface="+mj-lt"/>
              <a:buAutoNum type="arabicPeriod"/>
            </a:pPr>
            <a:r>
              <a:rPr lang="en-US" b="0" i="0">
                <a:solidFill>
                  <a:srgbClr val="171717"/>
                </a:solidFill>
                <a:effectLst/>
                <a:latin typeface="Segoe UI" panose="020B0502040204020203" pitchFamily="34" charset="0"/>
              </a:rPr>
              <a:t>Select </a:t>
            </a:r>
            <a:r>
              <a:rPr lang="en-US" b="1" i="0">
                <a:solidFill>
                  <a:srgbClr val="171717"/>
                </a:solidFill>
                <a:effectLst/>
                <a:latin typeface="Segoe UI" panose="020B0502040204020203" pitchFamily="34" charset="0"/>
              </a:rPr>
              <a:t>Import</a:t>
            </a:r>
            <a:r>
              <a:rPr lang="en-US" b="0" i="0">
                <a:solidFill>
                  <a:srgbClr val="171717"/>
                </a:solidFill>
                <a:effectLst/>
                <a:latin typeface="Segoe UI" panose="020B0502040204020203" pitchFamily="34" charset="0"/>
              </a:rPr>
              <a:t>.</a:t>
            </a:r>
          </a:p>
          <a:p>
            <a:pPr algn="l">
              <a:buFont typeface="+mj-lt"/>
              <a:buAutoNum type="arabicPeriod"/>
            </a:pPr>
            <a:r>
              <a:rPr lang="en-US" b="0" i="0">
                <a:solidFill>
                  <a:srgbClr val="171717"/>
                </a:solidFill>
                <a:effectLst/>
                <a:latin typeface="Segoe UI" panose="020B0502040204020203" pitchFamily="34" charset="0"/>
              </a:rPr>
              <a:t>Resolve conflicts as required.</a:t>
            </a:r>
          </a:p>
          <a:p>
            <a:pPr algn="l"/>
            <a:r>
              <a:rPr lang="en-US" b="0" i="0">
                <a:solidFill>
                  <a:srgbClr val="171717"/>
                </a:solidFill>
                <a:effectLst/>
                <a:latin typeface="Segoe UI" panose="020B0502040204020203" pitchFamily="34" charset="0"/>
              </a:rPr>
              <a:t>If saved views aren't enabled, follow these steps.</a:t>
            </a:r>
          </a:p>
          <a:p>
            <a:pPr algn="l">
              <a:buFont typeface="+mj-lt"/>
              <a:buAutoNum type="arabicPeriod"/>
            </a:pPr>
            <a:r>
              <a:rPr lang="en-US" b="0" i="0">
                <a:solidFill>
                  <a:srgbClr val="171717"/>
                </a:solidFill>
                <a:effectLst/>
                <a:latin typeface="Segoe UI" panose="020B0502040204020203" pitchFamily="34" charset="0"/>
              </a:rPr>
              <a:t>Go to </a:t>
            </a:r>
            <a:r>
              <a:rPr lang="en-US" b="1" i="0">
                <a:solidFill>
                  <a:srgbClr val="171717"/>
                </a:solidFill>
                <a:effectLst/>
                <a:latin typeface="Segoe UI" panose="020B0502040204020203" pitchFamily="34" charset="0"/>
              </a:rPr>
              <a:t>System administration &gt; Setup &gt; Personalization</a:t>
            </a:r>
            <a:r>
              <a:rPr lang="en-US" b="0" i="0">
                <a:solidFill>
                  <a:srgbClr val="171717"/>
                </a:solidFill>
                <a:effectLst/>
                <a:latin typeface="Segoe UI" panose="020B0502040204020203" pitchFamily="34" charset="0"/>
              </a:rPr>
              <a:t>.</a:t>
            </a:r>
          </a:p>
          <a:p>
            <a:pPr algn="l">
              <a:buFont typeface="+mj-lt"/>
              <a:buAutoNum type="arabicPeriod"/>
            </a:pPr>
            <a:r>
              <a:rPr lang="en-US" b="0" i="0">
                <a:solidFill>
                  <a:srgbClr val="171717"/>
                </a:solidFill>
                <a:effectLst/>
                <a:latin typeface="Segoe UI" panose="020B0502040204020203" pitchFamily="34" charset="0"/>
              </a:rPr>
              <a:t>Select </a:t>
            </a:r>
            <a:r>
              <a:rPr lang="en-US" b="1" i="0">
                <a:solidFill>
                  <a:srgbClr val="171717"/>
                </a:solidFill>
                <a:effectLst/>
                <a:latin typeface="Segoe UI" panose="020B0502040204020203" pitchFamily="34" charset="0"/>
              </a:rPr>
              <a:t>Apply</a:t>
            </a:r>
            <a:r>
              <a:rPr lang="en-US" b="0" i="0">
                <a:solidFill>
                  <a:srgbClr val="171717"/>
                </a:solidFill>
                <a:effectLst/>
                <a:latin typeface="Segoe UI" panose="020B0502040204020203" pitchFamily="34" charset="0"/>
              </a:rPr>
              <a:t>.</a:t>
            </a:r>
          </a:p>
          <a:p>
            <a:pPr algn="l">
              <a:buFont typeface="+mj-lt"/>
              <a:buAutoNum type="arabicPeriod"/>
            </a:pPr>
            <a:r>
              <a:rPr lang="en-US" b="0" i="0">
                <a:solidFill>
                  <a:srgbClr val="171717"/>
                </a:solidFill>
                <a:effectLst/>
                <a:latin typeface="Segoe UI" panose="020B0502040204020203" pitchFamily="34" charset="0"/>
              </a:rPr>
              <a:t>Select the users to distribute the personalization to.</a:t>
            </a:r>
          </a:p>
          <a:p>
            <a:pPr algn="l">
              <a:buFont typeface="+mj-lt"/>
              <a:buAutoNum type="arabicPeriod"/>
            </a:pPr>
            <a:r>
              <a:rPr lang="en-US" b="0" i="0">
                <a:solidFill>
                  <a:srgbClr val="171717"/>
                </a:solidFill>
                <a:effectLst/>
                <a:latin typeface="Segoe UI" panose="020B0502040204020203" pitchFamily="34" charset="0"/>
              </a:rPr>
              <a:t>Select </a:t>
            </a:r>
            <a:r>
              <a:rPr lang="en-US" b="1" i="0">
                <a:solidFill>
                  <a:srgbClr val="171717"/>
                </a:solidFill>
                <a:effectLst/>
                <a:latin typeface="Segoe UI" panose="020B0502040204020203" pitchFamily="34" charset="0"/>
              </a:rPr>
              <a:t>Import personalizations from a file</a:t>
            </a:r>
            <a:r>
              <a:rPr lang="en-US" b="0" i="0">
                <a:solidFill>
                  <a:srgbClr val="171717"/>
                </a:solidFill>
                <a:effectLst/>
                <a:latin typeface="Segoe UI" panose="020B0502040204020203" pitchFamily="34" charset="0"/>
              </a:rPr>
              <a:t>.</a:t>
            </a:r>
          </a:p>
          <a:p>
            <a:pPr algn="l">
              <a:buFont typeface="+mj-lt"/>
              <a:buAutoNum type="arabicPeriod"/>
            </a:pPr>
            <a:r>
              <a:rPr lang="en-US" b="0" i="0">
                <a:solidFill>
                  <a:srgbClr val="171717"/>
                </a:solidFill>
                <a:effectLst/>
                <a:latin typeface="Segoe UI" panose="020B0502040204020203" pitchFamily="34" charset="0"/>
              </a:rPr>
              <a:t>Select </a:t>
            </a:r>
            <a:r>
              <a:rPr lang="en-US" b="1" i="0">
                <a:solidFill>
                  <a:srgbClr val="171717"/>
                </a:solidFill>
                <a:effectLst/>
                <a:latin typeface="Segoe UI" panose="020B0502040204020203" pitchFamily="34" charset="0"/>
              </a:rPr>
              <a:t>Browse</a:t>
            </a:r>
            <a:r>
              <a:rPr lang="en-US" b="0" i="0">
                <a:solidFill>
                  <a:srgbClr val="171717"/>
                </a:solidFill>
                <a:effectLst/>
                <a:latin typeface="Segoe UI" panose="020B0502040204020203" pitchFamily="34" charset="0"/>
              </a:rPr>
              <a:t>, and find and select the personalization to import.</a:t>
            </a:r>
          </a:p>
          <a:p>
            <a:pPr algn="l">
              <a:buFont typeface="+mj-lt"/>
              <a:buAutoNum type="arabicPeriod"/>
            </a:pPr>
            <a:r>
              <a:rPr lang="en-US" b="0" i="0">
                <a:solidFill>
                  <a:srgbClr val="171717"/>
                </a:solidFill>
                <a:effectLst/>
                <a:latin typeface="Segoe UI" panose="020B0502040204020203" pitchFamily="34" charset="0"/>
              </a:rPr>
              <a:t>Select </a:t>
            </a:r>
            <a:r>
              <a:rPr lang="en-US" b="1" i="0">
                <a:solidFill>
                  <a:srgbClr val="171717"/>
                </a:solidFill>
                <a:effectLst/>
                <a:latin typeface="Segoe UI" panose="020B0502040204020203" pitchFamily="34" charset="0"/>
              </a:rPr>
              <a:t>OK</a:t>
            </a:r>
            <a:r>
              <a:rPr lang="en-US" b="0" i="0">
                <a:solidFill>
                  <a:srgbClr val="171717"/>
                </a:solidFill>
                <a:effectLst/>
                <a:latin typeface="Segoe UI" panose="020B0502040204020203" pitchFamily="34" charset="0"/>
              </a:rPr>
              <a:t>.</a:t>
            </a:r>
          </a:p>
          <a:p>
            <a:endParaRPr lang="en-IN"/>
          </a:p>
          <a:p>
            <a:r>
              <a:rPr lang="en-IN"/>
              <a:t>https://docs.microsoft.com/en-us/dynamics365/fin-ops-core/fin-ops/get-started/personalize-user-experience#sharing-personalizations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0027261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https://docs.microsoft.com/en-us/dynamics365/fin-ops-core/fin-ops/get-started/saved-views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9157174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Microsoft Dynamics 365 Finance uses Power BI for data exploration. Many Power BI apps are provided for you.</a:t>
            </a:r>
          </a:p>
          <a:p>
            <a:pPr algn="l"/>
            <a:r>
              <a:rPr lang="en-US" b="0" i="0">
                <a:solidFill>
                  <a:srgbClr val="171717"/>
                </a:solidFill>
                <a:effectLst/>
                <a:latin typeface="Segoe UI" panose="020B0502040204020203" pitchFamily="34" charset="0"/>
              </a:rPr>
              <a:t>Navigate to Workspaces and Sales order processing and inquiry.</a:t>
            </a:r>
          </a:p>
          <a:p>
            <a:pPr algn="l"/>
            <a:r>
              <a:rPr lang="en-US" b="0" i="0">
                <a:solidFill>
                  <a:srgbClr val="171717"/>
                </a:solidFill>
                <a:effectLst/>
                <a:latin typeface="Segoe UI" panose="020B0502040204020203" pitchFamily="34" charset="0"/>
              </a:rPr>
              <a:t>Notice the tiles and KPIs available to you. For example, in the screenshot below, there are two unconfirmed sales orders. If you select that tile, you’re brought to a form, which shows these two orders.</a:t>
            </a:r>
          </a:p>
          <a:p>
            <a:pPr algn="l"/>
            <a:r>
              <a:rPr lang="en-US" b="0" i="0">
                <a:solidFill>
                  <a:srgbClr val="171717"/>
                </a:solidFill>
                <a:effectLst/>
                <a:latin typeface="Segoe UI" panose="020B0502040204020203" pitchFamily="34" charset="0"/>
              </a:rPr>
              <a:t>Each tile is a quick link to the underlying data that it summarizes.</a:t>
            </a:r>
          </a:p>
          <a:p>
            <a:pPr algn="l"/>
            <a:r>
              <a:rPr lang="en-US" b="0" i="0">
                <a:solidFill>
                  <a:srgbClr val="171717"/>
                </a:solidFill>
                <a:effectLst/>
                <a:latin typeface="Segoe UI" panose="020B0502040204020203" pitchFamily="34" charset="0"/>
              </a:rPr>
              <a:t>The dashboard also shows lists with quick data under the heading </a:t>
            </a:r>
            <a:r>
              <a:rPr lang="en-US" b="1" i="0">
                <a:solidFill>
                  <a:srgbClr val="171717"/>
                </a:solidFill>
                <a:effectLst/>
                <a:latin typeface="Segoe UI" panose="020B0502040204020203" pitchFamily="34" charset="0"/>
              </a:rPr>
              <a:t>Orders and favorites</a:t>
            </a:r>
            <a:r>
              <a:rPr lang="en-US" b="0" i="0">
                <a:solidFill>
                  <a:srgbClr val="171717"/>
                </a:solidFill>
                <a:effectLst/>
                <a:latin typeface="Segoe UI" panose="020B0502040204020203" pitchFamily="34" charset="0"/>
              </a:rPr>
              <a:t>. You can view these same unconfirmed orders right here.</a:t>
            </a:r>
          </a:p>
          <a:p>
            <a:r>
              <a:rPr lang="en-US" b="0" i="0">
                <a:solidFill>
                  <a:srgbClr val="171717"/>
                </a:solidFill>
                <a:effectLst/>
                <a:latin typeface="Segoe UI" panose="020B0502040204020203" pitchFamily="34" charset="0"/>
              </a:rPr>
              <a:t>Finally, at the far right, you can see a group list of Links.</a:t>
            </a:r>
          </a:p>
          <a:p>
            <a:r>
              <a:rPr lang="en-US" b="0" i="0">
                <a:solidFill>
                  <a:srgbClr val="171717"/>
                </a:solidFill>
                <a:effectLst/>
                <a:latin typeface="Segoe UI" panose="020B0502040204020203" pitchFamily="34" charset="0"/>
              </a:rPr>
              <a:t>You may customize the dashboard as well, if you've written a Power App. Select </a:t>
            </a:r>
            <a:r>
              <a:rPr lang="en-US" b="1" i="0">
                <a:solidFill>
                  <a:srgbClr val="171717"/>
                </a:solidFill>
                <a:effectLst/>
                <a:latin typeface="Segoe UI" panose="020B0502040204020203" pitchFamily="34" charset="0"/>
              </a:rPr>
              <a:t>Options</a:t>
            </a:r>
            <a:r>
              <a:rPr lang="en-US" b="0" i="0">
                <a:solidFill>
                  <a:srgbClr val="171717"/>
                </a:solidFill>
                <a:effectLst/>
                <a:latin typeface="Segoe UI" panose="020B0502040204020203" pitchFamily="34" charset="0"/>
              </a:rPr>
              <a:t> and </a:t>
            </a:r>
            <a:r>
              <a:rPr lang="en-US" b="1" i="0">
                <a:solidFill>
                  <a:srgbClr val="171717"/>
                </a:solidFill>
                <a:effectLst/>
                <a:latin typeface="Segoe UI" panose="020B0502040204020203" pitchFamily="34" charset="0"/>
              </a:rPr>
              <a:t>Personalize this form</a:t>
            </a:r>
            <a:r>
              <a:rPr lang="en-US" b="0" i="0">
                <a:solidFill>
                  <a:srgbClr val="171717"/>
                </a:solidFill>
                <a:effectLst/>
                <a:latin typeface="Segoe UI" panose="020B0502040204020203" pitchFamily="34" charset="0"/>
              </a:rPr>
              <a:t>.</a:t>
            </a:r>
          </a:p>
          <a:p>
            <a:r>
              <a:rPr lang="en-US" b="0" i="0">
                <a:solidFill>
                  <a:srgbClr val="171717"/>
                </a:solidFill>
                <a:effectLst/>
                <a:latin typeface="Segoe UI" panose="020B0502040204020203" pitchFamily="34" charset="0"/>
              </a:rPr>
              <a:t>You may hide parts of the form, add fields, and Add a PowerApps.</a:t>
            </a:r>
          </a:p>
          <a:p>
            <a:r>
              <a:rPr lang="en-US" b="0" i="0">
                <a:solidFill>
                  <a:srgbClr val="171717"/>
                </a:solidFill>
                <a:effectLst/>
                <a:latin typeface="Segoe UI" panose="020B0502040204020203" pitchFamily="34" charset="0"/>
              </a:rPr>
              <a:t>For a PowerApps, many options are available – the name, input data, size, and which legal entities it pulls data from.</a:t>
            </a:r>
          </a:p>
          <a:p>
            <a:endParaRPr lang="en-US" b="0" i="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Segoe UI" panose="020B0502040204020203" pitchFamily="34" charset="0"/>
              </a:rPr>
              <a:t>To add a tile to a workspace, first filter the list on the page so that it shows the data that should be summarized or that you want quick access to. (If the Saved views feature is turned on, you can't continue until you save a view that has these conditions.) Then select Add to workspace. Select a workspace, and then, in the Presentation field, select Tile. After you select Configure, a dialog box appears, where you can specify the label that should be used for the tile in the workspace. You can also specify whether the tile should show a count. After the tile is added to the workspace, you can select it to open the current page from the workspace. You can then view the filtered list that is associated with the tile.</a:t>
            </a:r>
            <a:br>
              <a:rPr lang="en-US" sz="1800">
                <a:effectLst/>
                <a:latin typeface="Segoe UI" panose="020B0502040204020203" pitchFamily="34" charset="0"/>
              </a:rPr>
            </a:br>
            <a:r>
              <a:rPr lang="en-US" sz="1800">
                <a:effectLst/>
                <a:latin typeface="Segoe UI" panose="020B0502040204020203" pitchFamily="34" charset="0"/>
              </a:rPr>
              <a:t>Starting in version 10.0.26, if the Allow users to select and change tile sizes feature is enabled, you can select one of four available Tile sizes for your new tile in the Configure tile dialog. This feature also allows you to adjust the tile size after it's created directly from the workspace</a:t>
            </a:r>
            <a:endParaRPr lang="en-US" sz="1800">
              <a:effectLst/>
              <a:latin typeface="Arial" panose="020B0604020202020204" pitchFamily="34" charset="0"/>
            </a:endParaRPr>
          </a:p>
          <a:p>
            <a:endParaRPr lang="en-US" b="0" i="0">
              <a:solidFill>
                <a:srgbClr val="171717"/>
              </a:solidFill>
              <a:effectLst/>
              <a:latin typeface="Segoe UI" panose="020B0502040204020203" pitchFamily="34" charset="0"/>
            </a:endParaRPr>
          </a:p>
          <a:p>
            <a:r>
              <a:rPr lang="en-US" b="0" i="0">
                <a:solidFill>
                  <a:srgbClr val="171717"/>
                </a:solidFill>
                <a:effectLst/>
                <a:latin typeface="Segoe UI" panose="020B0502040204020203" pitchFamily="34" charset="0"/>
              </a:rPr>
              <a:t>Ref: https://docs.microsoft.com/en-us/learn/modules/configure-your-ui-dynamics-365-finance-operations-apps/manage-menus-key-performance-indicators?ns-enrollment-type=LearningPath&amp;ns-enrollment-id=learn.wwl.config-d365-finance-operations-apps</a:t>
            </a:r>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0989490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Microsoft Dynamics 365 Finance uses Power BI for data exploration. Many Power BI apps are provided for you.</a:t>
            </a:r>
          </a:p>
          <a:p>
            <a:pPr algn="l"/>
            <a:r>
              <a:rPr lang="en-US" b="0" i="0">
                <a:solidFill>
                  <a:srgbClr val="171717"/>
                </a:solidFill>
                <a:effectLst/>
                <a:latin typeface="Segoe UI" panose="020B0502040204020203" pitchFamily="34" charset="0"/>
              </a:rPr>
              <a:t>Navigate to Workspaces and Sales order processing and inquiry.</a:t>
            </a:r>
          </a:p>
          <a:p>
            <a:pPr algn="l"/>
            <a:r>
              <a:rPr lang="en-US" b="0" i="0">
                <a:solidFill>
                  <a:srgbClr val="171717"/>
                </a:solidFill>
                <a:effectLst/>
                <a:latin typeface="Segoe UI" panose="020B0502040204020203" pitchFamily="34" charset="0"/>
              </a:rPr>
              <a:t>Notice the tiles and KPIs available to you. For example, in the screenshot below, there are two unconfirmed sales orders. If you select that tile, you’re brought to a form, which shows these two orders.</a:t>
            </a:r>
          </a:p>
          <a:p>
            <a:pPr algn="l"/>
            <a:r>
              <a:rPr lang="en-US" b="0" i="0">
                <a:solidFill>
                  <a:srgbClr val="171717"/>
                </a:solidFill>
                <a:effectLst/>
                <a:latin typeface="Segoe UI" panose="020B0502040204020203" pitchFamily="34" charset="0"/>
              </a:rPr>
              <a:t>Each tile is a quick link to the underlying data that it summarizes.</a:t>
            </a:r>
          </a:p>
          <a:p>
            <a:pPr algn="l"/>
            <a:r>
              <a:rPr lang="en-US" b="0" i="0">
                <a:solidFill>
                  <a:srgbClr val="171717"/>
                </a:solidFill>
                <a:effectLst/>
                <a:latin typeface="Segoe UI" panose="020B0502040204020203" pitchFamily="34" charset="0"/>
              </a:rPr>
              <a:t>The dashboard also shows lists with quick data under the heading </a:t>
            </a:r>
            <a:r>
              <a:rPr lang="en-US" b="1" i="0">
                <a:solidFill>
                  <a:srgbClr val="171717"/>
                </a:solidFill>
                <a:effectLst/>
                <a:latin typeface="Segoe UI" panose="020B0502040204020203" pitchFamily="34" charset="0"/>
              </a:rPr>
              <a:t>Orders and favorites</a:t>
            </a:r>
            <a:r>
              <a:rPr lang="en-US" b="0" i="0">
                <a:solidFill>
                  <a:srgbClr val="171717"/>
                </a:solidFill>
                <a:effectLst/>
                <a:latin typeface="Segoe UI" panose="020B0502040204020203" pitchFamily="34" charset="0"/>
              </a:rPr>
              <a:t>. You can view these same unconfirmed orders right here.</a:t>
            </a:r>
          </a:p>
          <a:p>
            <a:r>
              <a:rPr lang="en-US" b="0" i="0">
                <a:solidFill>
                  <a:srgbClr val="171717"/>
                </a:solidFill>
                <a:effectLst/>
                <a:latin typeface="Segoe UI" panose="020B0502040204020203" pitchFamily="34" charset="0"/>
              </a:rPr>
              <a:t>Finally, at the far right, you can see a group list of Links.</a:t>
            </a:r>
          </a:p>
          <a:p>
            <a:r>
              <a:rPr lang="en-US" b="0" i="0">
                <a:solidFill>
                  <a:srgbClr val="171717"/>
                </a:solidFill>
                <a:effectLst/>
                <a:latin typeface="Segoe UI" panose="020B0502040204020203" pitchFamily="34" charset="0"/>
              </a:rPr>
              <a:t>You may customize the dashboard as well, if you've written a Power App. Select </a:t>
            </a:r>
            <a:r>
              <a:rPr lang="en-US" b="1" i="0">
                <a:solidFill>
                  <a:srgbClr val="171717"/>
                </a:solidFill>
                <a:effectLst/>
                <a:latin typeface="Segoe UI" panose="020B0502040204020203" pitchFamily="34" charset="0"/>
              </a:rPr>
              <a:t>Options</a:t>
            </a:r>
            <a:r>
              <a:rPr lang="en-US" b="0" i="0">
                <a:solidFill>
                  <a:srgbClr val="171717"/>
                </a:solidFill>
                <a:effectLst/>
                <a:latin typeface="Segoe UI" panose="020B0502040204020203" pitchFamily="34" charset="0"/>
              </a:rPr>
              <a:t> and </a:t>
            </a:r>
            <a:r>
              <a:rPr lang="en-US" b="1" i="0">
                <a:solidFill>
                  <a:srgbClr val="171717"/>
                </a:solidFill>
                <a:effectLst/>
                <a:latin typeface="Segoe UI" panose="020B0502040204020203" pitchFamily="34" charset="0"/>
              </a:rPr>
              <a:t>Personalize this form</a:t>
            </a:r>
            <a:r>
              <a:rPr lang="en-US" b="0" i="0">
                <a:solidFill>
                  <a:srgbClr val="171717"/>
                </a:solidFill>
                <a:effectLst/>
                <a:latin typeface="Segoe UI" panose="020B0502040204020203" pitchFamily="34" charset="0"/>
              </a:rPr>
              <a:t>.</a:t>
            </a:r>
          </a:p>
          <a:p>
            <a:r>
              <a:rPr lang="en-US" b="0" i="0">
                <a:solidFill>
                  <a:srgbClr val="171717"/>
                </a:solidFill>
                <a:effectLst/>
                <a:latin typeface="Segoe UI" panose="020B0502040204020203" pitchFamily="34" charset="0"/>
              </a:rPr>
              <a:t>You may hide parts of the form, add fields, and Add a PowerApps.</a:t>
            </a:r>
          </a:p>
          <a:p>
            <a:r>
              <a:rPr lang="en-US" b="0" i="0">
                <a:solidFill>
                  <a:srgbClr val="171717"/>
                </a:solidFill>
                <a:effectLst/>
                <a:latin typeface="Segoe UI" panose="020B0502040204020203" pitchFamily="34" charset="0"/>
              </a:rPr>
              <a:t>For a PowerApps, many options are available – the name, input data, size, and which legal entities it pulls data from.</a:t>
            </a:r>
          </a:p>
          <a:p>
            <a:endParaRPr lang="en-US" b="0" i="0">
              <a:solidFill>
                <a:srgbClr val="171717"/>
              </a:solidFill>
              <a:effectLst/>
              <a:latin typeface="Segoe UI" panose="020B0502040204020203" pitchFamily="34" charset="0"/>
            </a:endParaRPr>
          </a:p>
          <a:p>
            <a:r>
              <a:rPr lang="en-US" b="0" i="0">
                <a:solidFill>
                  <a:srgbClr val="171717"/>
                </a:solidFill>
                <a:effectLst/>
                <a:latin typeface="Segoe UI" panose="020B0502040204020203" pitchFamily="34" charset="0"/>
              </a:rPr>
              <a:t>Ref: https://docs.microsoft.com/en-us/learn/modules/configure-your-ui-dynamics-365-finance-operations-apps/manage-menus-key-performance-indicators?ns-enrollment-type=LearningPath&amp;ns-enrollment-id=learn.wwl.config-d365-finance-operations-apps</a:t>
            </a:r>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1877336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058175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Favorites are a way to create shortcuts to forms, reports, and queries. Navigation menus on the left include a Favorites menu, so that you have quick access to frequently used menu items. This ability is especially helpful when your item is several submenus deep, or when your job consists of just a few forms and reports.</a:t>
            </a:r>
          </a:p>
          <a:p>
            <a:pPr algn="l"/>
            <a:r>
              <a:rPr lang="en-US" b="0" i="0">
                <a:solidFill>
                  <a:srgbClr val="171717"/>
                </a:solidFill>
                <a:effectLst/>
                <a:latin typeface="Segoe UI" panose="020B0502040204020203" pitchFamily="34" charset="0"/>
              </a:rPr>
              <a:t>In order to create a favorite, follow these steps:</a:t>
            </a:r>
          </a:p>
          <a:p>
            <a:pPr algn="l">
              <a:buFont typeface="+mj-lt"/>
              <a:buAutoNum type="arabicPeriod"/>
            </a:pPr>
            <a:r>
              <a:rPr lang="en-US" b="0" i="0">
                <a:solidFill>
                  <a:srgbClr val="171717"/>
                </a:solidFill>
                <a:effectLst/>
                <a:latin typeface="Segoe UI" panose="020B0502040204020203" pitchFamily="34" charset="0"/>
              </a:rPr>
              <a:t>Navigate to the module the item is located in, and hover over the item.</a:t>
            </a:r>
          </a:p>
          <a:p>
            <a:pPr algn="l">
              <a:buFont typeface="+mj-lt"/>
              <a:buAutoNum type="arabicPeriod"/>
            </a:pPr>
            <a:r>
              <a:rPr lang="en-US" b="0" i="0">
                <a:solidFill>
                  <a:srgbClr val="171717"/>
                </a:solidFill>
                <a:effectLst/>
                <a:latin typeface="Segoe UI" panose="020B0502040204020203" pitchFamily="34" charset="0"/>
              </a:rPr>
              <a:t>You will see a star to the right of the menu item name. Select this star.</a:t>
            </a:r>
          </a:p>
          <a:p>
            <a:pPr algn="l">
              <a:buFont typeface="+mj-lt"/>
              <a:buAutoNum type="arabicPeriod"/>
            </a:pPr>
            <a:r>
              <a:rPr lang="en-US" b="0" i="0">
                <a:solidFill>
                  <a:srgbClr val="171717"/>
                </a:solidFill>
                <a:effectLst/>
                <a:latin typeface="Segoe UI" panose="020B0502040204020203" pitchFamily="34" charset="0"/>
              </a:rPr>
              <a:t>Navigate to the Favorites menu and notice your item listed there.</a:t>
            </a:r>
          </a:p>
          <a:p>
            <a:pPr algn="l"/>
            <a:r>
              <a:rPr lang="en-US" b="0" i="0">
                <a:solidFill>
                  <a:srgbClr val="171717"/>
                </a:solidFill>
                <a:effectLst/>
                <a:latin typeface="Segoe UI" panose="020B0502040204020203" pitchFamily="34" charset="0"/>
              </a:rPr>
              <a:t>You cannot group or rearrange favorites.</a:t>
            </a:r>
          </a:p>
          <a:p>
            <a:endParaRPr lang="en-IN"/>
          </a:p>
          <a:p>
            <a:r>
              <a:rPr lang="en-IN"/>
              <a:t>Ref: https://docs.microsoft.com/en-us/learn/modules/configure-your-ui-dynamics-365-finance-operations-apps/manage-menus-favorites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7349950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71717"/>
                </a:solidFill>
                <a:effectLst/>
                <a:latin typeface="Segoe UI" panose="020B0502040204020203" pitchFamily="34" charset="0"/>
              </a:rPr>
              <a:t>Procure to buy</a:t>
            </a:r>
          </a:p>
          <a:p>
            <a:endParaRPr lang="en-US" b="0" i="0">
              <a:solidFill>
                <a:srgbClr val="171717"/>
              </a:solidFill>
              <a:effectLst/>
              <a:latin typeface="Segoe UI" panose="020B0502040204020203" pitchFamily="34" charset="0"/>
            </a:endParaRPr>
          </a:p>
          <a:p>
            <a:r>
              <a:rPr lang="en-US" b="0" i="0">
                <a:solidFill>
                  <a:srgbClr val="171717"/>
                </a:solidFill>
                <a:effectLst/>
                <a:latin typeface="Segoe UI" panose="020B0502040204020203" pitchFamily="34" charset="0"/>
              </a:rPr>
              <a:t>In the Procurement and sourcing module in Dynamics 365 Supply Chain Management, you create purchasing policies to control the purchasing process. Additionally, you identify suppliers, onboard suppliers as new vendors, maintain vendor information, create agreements with your vendors, order items and services, maintain purchase orders, and confirm receipt of products. After vendor transactions are processed through Accounts payable, you can also analyze spending and vendor performance.</a:t>
            </a:r>
          </a:p>
          <a:p>
            <a:endParaRPr lang="en-US" b="0" i="0">
              <a:solidFill>
                <a:srgbClr val="171717"/>
              </a:solidFill>
              <a:effectLst/>
              <a:latin typeface="Segoe UI" panose="020B0502040204020203" pitchFamily="34" charset="0"/>
            </a:endParaRPr>
          </a:p>
          <a:p>
            <a:r>
              <a:rPr lang="en-US" b="0" i="0">
                <a:solidFill>
                  <a:srgbClr val="171717"/>
                </a:solidFill>
                <a:effectLst/>
                <a:latin typeface="Segoe UI" panose="020B0502040204020203" pitchFamily="34" charset="0"/>
              </a:rPr>
              <a:t>https://docs.microsoft.com/en-us/learn/modules/configure-perform-procure-purchase-dyn365-supply-chain-mgmt/1-introduction </a:t>
            </a:r>
          </a:p>
          <a:p>
            <a:endParaRPr lang="en-US" b="0" i="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IN" b="1" i="0">
                <a:solidFill>
                  <a:srgbClr val="171717"/>
                </a:solidFill>
                <a:effectLst/>
                <a:latin typeface="Segoe UI" panose="020B0502040204020203" pitchFamily="34" charset="0"/>
              </a:rPr>
              <a:t>Quote to cash</a:t>
            </a:r>
          </a:p>
          <a:p>
            <a:endParaRPr lang="en-US" b="0" i="0">
              <a:solidFill>
                <a:srgbClr val="171717"/>
              </a:solidFill>
              <a:effectLst/>
              <a:latin typeface="Segoe UI" panose="020B0502040204020203" pitchFamily="34" charset="0"/>
            </a:endParaRPr>
          </a:p>
          <a:p>
            <a:r>
              <a:rPr lang="en-US" b="0" i="0">
                <a:solidFill>
                  <a:srgbClr val="171717"/>
                </a:solidFill>
                <a:effectLst/>
                <a:latin typeface="Segoe UI" panose="020B0502040204020203" pitchFamily="34" charset="0"/>
              </a:rPr>
              <a:t>This area includes capabilities that expedite the end-to-end quoting process. Sellers and their customers can quickly and accurately create quotes, generate contract documents, and execute e-signatures to complete their deals and bring in revenue with these rich, intuitive, end-to-end experiences.</a:t>
            </a:r>
          </a:p>
          <a:p>
            <a:endParaRPr lang="en-US" b="0" i="0">
              <a:solidFill>
                <a:srgbClr val="171717"/>
              </a:solidFill>
              <a:effectLst/>
              <a:latin typeface="Segoe UI" panose="020B0502040204020203" pitchFamily="34" charset="0"/>
            </a:endParaRPr>
          </a:p>
          <a:p>
            <a:r>
              <a:rPr lang="en-US" b="0" i="0">
                <a:solidFill>
                  <a:srgbClr val="171717"/>
                </a:solidFill>
                <a:effectLst/>
                <a:latin typeface="Segoe UI" panose="020B0502040204020203" pitchFamily="34" charset="0"/>
              </a:rPr>
              <a:t>https://docs.microsoft.com/en-us/dynamics365-release-plan/2020wave2/sales/dynamics365-sales/quote-cash</a:t>
            </a:r>
          </a:p>
          <a:p>
            <a:endParaRPr lang="en-US" b="0" i="0">
              <a:solidFill>
                <a:srgbClr val="171717"/>
              </a:solidFill>
              <a:effectLst/>
              <a:latin typeface="Segoe UI" panose="020B0502040204020203" pitchFamily="34" charset="0"/>
            </a:endParaRPr>
          </a:p>
          <a:p>
            <a:r>
              <a:rPr lang="en-US" b="0" i="0">
                <a:solidFill>
                  <a:srgbClr val="171717"/>
                </a:solidFill>
                <a:effectLst/>
                <a:latin typeface="Segoe UI" panose="020B0502040204020203" pitchFamily="34" charset="0"/>
              </a:rPr>
              <a:t>Plan to Produce</a:t>
            </a:r>
          </a:p>
          <a:p>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Planned production orders</a:t>
            </a:r>
          </a:p>
          <a:p>
            <a:pPr algn="l"/>
            <a:r>
              <a:rPr lang="en-US" b="0" i="0">
                <a:solidFill>
                  <a:srgbClr val="171717"/>
                </a:solidFill>
                <a:effectLst/>
                <a:latin typeface="Segoe UI" panose="020B0502040204020203" pitchFamily="34" charset="0"/>
              </a:rPr>
              <a:t>When master planning creates planned orders to fulfill requirements, the order type is determined by the value of the </a:t>
            </a:r>
            <a:r>
              <a:rPr lang="en-US" b="1" i="0">
                <a:solidFill>
                  <a:srgbClr val="171717"/>
                </a:solidFill>
                <a:effectLst/>
                <a:latin typeface="Segoe UI" panose="020B0502040204020203" pitchFamily="34" charset="0"/>
              </a:rPr>
              <a:t>Planned order type</a:t>
            </a:r>
            <a:r>
              <a:rPr lang="en-US" b="0" i="0">
                <a:solidFill>
                  <a:srgbClr val="171717"/>
                </a:solidFill>
                <a:effectLst/>
                <a:latin typeface="Segoe UI" panose="020B0502040204020203" pitchFamily="34" charset="0"/>
              </a:rPr>
              <a:t> field. If the </a:t>
            </a:r>
            <a:r>
              <a:rPr lang="en-US" b="1" i="0">
                <a:solidFill>
                  <a:srgbClr val="171717"/>
                </a:solidFill>
                <a:effectLst/>
                <a:latin typeface="Segoe UI" panose="020B0502040204020203" pitchFamily="34" charset="0"/>
              </a:rPr>
              <a:t>Planned order type</a:t>
            </a:r>
            <a:r>
              <a:rPr lang="en-US" b="0" i="0">
                <a:solidFill>
                  <a:srgbClr val="171717"/>
                </a:solidFill>
                <a:effectLst/>
                <a:latin typeface="Segoe UI" panose="020B0502040204020203" pitchFamily="34" charset="0"/>
              </a:rPr>
              <a:t> field is set to </a:t>
            </a:r>
            <a:r>
              <a:rPr lang="en-US" b="0" i="1">
                <a:solidFill>
                  <a:srgbClr val="171717"/>
                </a:solidFill>
                <a:effectLst/>
                <a:latin typeface="Segoe UI" panose="020B0502040204020203" pitchFamily="34" charset="0"/>
              </a:rPr>
              <a:t>Production</a:t>
            </a:r>
            <a:r>
              <a:rPr lang="en-US" b="0" i="0">
                <a:solidFill>
                  <a:srgbClr val="171717"/>
                </a:solidFill>
                <a:effectLst/>
                <a:latin typeface="Segoe UI" panose="020B0502040204020203" pitchFamily="34" charset="0"/>
              </a:rPr>
              <a:t>, planned production orders are created. These planned production orders include information about the active bill of materials (BOM) and the route ID from the related production setup.</a:t>
            </a:r>
          </a:p>
          <a:p>
            <a:endParaRPr lang="en-US" b="0" i="0">
              <a:solidFill>
                <a:srgbClr val="171717"/>
              </a:solidFill>
              <a:effectLst/>
              <a:latin typeface="Segoe UI" panose="020B0502040204020203" pitchFamily="34" charset="0"/>
            </a:endParaRPr>
          </a:p>
          <a:p>
            <a:r>
              <a:rPr lang="en-US" b="0" i="0">
                <a:solidFill>
                  <a:srgbClr val="171717"/>
                </a:solidFill>
                <a:effectLst/>
                <a:latin typeface="Segoe UI" panose="020B0502040204020203" pitchFamily="34" charset="0"/>
              </a:rPr>
              <a:t>Planning Optimizations supports several production scenarios. If you're migrating from the existing, built-in master planning engine, it's important to be aware of some changed behavior.</a:t>
            </a:r>
          </a:p>
          <a:p>
            <a:endParaRPr lang="en-US" b="0" i="0">
              <a:solidFill>
                <a:srgbClr val="171717"/>
              </a:solidFill>
              <a:effectLst/>
              <a:latin typeface="Segoe UI" panose="020B0502040204020203" pitchFamily="34" charset="0"/>
            </a:endParaRPr>
          </a:p>
          <a:p>
            <a:r>
              <a:rPr lang="en-US" b="0" i="0">
                <a:solidFill>
                  <a:srgbClr val="171717"/>
                </a:solidFill>
                <a:effectLst/>
                <a:latin typeface="Segoe UI" panose="020B0502040204020203" pitchFamily="34" charset="0"/>
              </a:rPr>
              <a:t>https://docs.microsoft.com/en-us/dynamics365/supply-chain/master-planning/planning-optimization/production-planning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2038408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4800" b="0" i="0">
                <a:solidFill>
                  <a:srgbClr val="171717"/>
                </a:solidFill>
                <a:effectLst/>
                <a:latin typeface="Segoe UI" panose="020B0502040204020203" pitchFamily="34" charset="0"/>
              </a:rPr>
              <a:t>This slide is an animated slide – </a:t>
            </a:r>
          </a:p>
          <a:p>
            <a:pPr algn="l"/>
            <a:endParaRPr lang="en-US" sz="4800" b="0" i="0">
              <a:solidFill>
                <a:srgbClr val="171717"/>
              </a:solidFill>
              <a:effectLst/>
              <a:latin typeface="Segoe UI" panose="020B0502040204020203" pitchFamily="34" charset="0"/>
            </a:endParaRPr>
          </a:p>
          <a:p>
            <a:pPr algn="l"/>
            <a:r>
              <a:rPr lang="en-US" sz="2000" b="0" i="0">
                <a:solidFill>
                  <a:srgbClr val="171717"/>
                </a:solidFill>
                <a:effectLst/>
                <a:latin typeface="Segoe UI" panose="020B0502040204020203" pitchFamily="34" charset="0"/>
              </a:rPr>
              <a:t>Dynamics 365 Finance provides fast, dependable, and comprehensive accounting, financial reporting, and analysis. It also provides all the functionality that you need to update accounts efficiently and comply with reporting requirements.</a:t>
            </a:r>
          </a:p>
          <a:p>
            <a:pPr algn="l"/>
            <a:r>
              <a:rPr lang="en-US" sz="2000" b="0" i="0">
                <a:solidFill>
                  <a:srgbClr val="171717"/>
                </a:solidFill>
                <a:effectLst/>
                <a:latin typeface="Segoe UI" panose="020B0502040204020203" pitchFamily="34" charset="0"/>
              </a:rPr>
              <a:t>This module introduces Dynamics 365 Finance, and its features and related modules in Finance and Operations apps. Additionally, it explains how this functionality helps businesses make better decisions quickly by bringing together a complete set of adaptable finance capabilities with built-in analytics and intelligence across industries, such as distribution, retail, supply chain, manufacturing, service industries, and public sector.</a:t>
            </a:r>
          </a:p>
          <a:p>
            <a:pPr algn="l"/>
            <a:r>
              <a:rPr lang="en-US" b="0" i="0">
                <a:solidFill>
                  <a:srgbClr val="171717"/>
                </a:solidFill>
                <a:effectLst/>
                <a:latin typeface="Segoe UI" panose="020B0502040204020203" pitchFamily="34" charset="0"/>
              </a:rPr>
              <a:t>Two objectives of a typical financial management system in any company are:</a:t>
            </a:r>
          </a:p>
          <a:p>
            <a:pPr algn="l">
              <a:buFont typeface="Arial" panose="020B0604020202020204" pitchFamily="34" charset="0"/>
              <a:buChar char="•"/>
            </a:pPr>
            <a:r>
              <a:rPr lang="en-US" b="1" i="0">
                <a:solidFill>
                  <a:srgbClr val="171717"/>
                </a:solidFill>
                <a:effectLst/>
                <a:latin typeface="Segoe UI" panose="020B0502040204020203" pitchFamily="34" charset="0"/>
              </a:rPr>
              <a:t>Maximize profit</a:t>
            </a:r>
            <a:r>
              <a:rPr lang="en-US" b="0" i="0">
                <a:solidFill>
                  <a:srgbClr val="171717"/>
                </a:solidFill>
                <a:effectLst/>
                <a:latin typeface="Segoe UI" panose="020B0502040204020203" pitchFamily="34" charset="0"/>
              </a:rPr>
              <a:t> - Trying to earn maximum profits for the company in the short term and the long term. Finance keeps all financial transactions in a ledger, and also offers tools and features to provide insight into incurring costs and projected revenue so that financial leaders can make proper decisions.</a:t>
            </a:r>
          </a:p>
          <a:p>
            <a:pPr marL="742950" lvl="1" indent="-285750" algn="l">
              <a:buFont typeface="Arial" panose="020B0604020202020204" pitchFamily="34" charset="0"/>
              <a:buChar char="•"/>
            </a:pPr>
            <a:r>
              <a:rPr lang="en-US" b="0" i="0">
                <a:solidFill>
                  <a:srgbClr val="171717"/>
                </a:solidFill>
                <a:effectLst/>
                <a:latin typeface="Segoe UI" panose="020B0502040204020203" pitchFamily="34" charset="0"/>
              </a:rPr>
              <a:t>The General ledger module is the core of Finance and is integrated with other sub ledgers in Finance.</a:t>
            </a:r>
          </a:p>
          <a:p>
            <a:pPr marL="742950" lvl="1" indent="-285750" algn="l">
              <a:buFont typeface="Arial" panose="020B0604020202020204" pitchFamily="34" charset="0"/>
              <a:buChar char="•"/>
            </a:pPr>
            <a:r>
              <a:rPr lang="en-US" b="0" i="0">
                <a:solidFill>
                  <a:srgbClr val="171717"/>
                </a:solidFill>
                <a:effectLst/>
                <a:latin typeface="Segoe UI" panose="020B0502040204020203" pitchFamily="34" charset="0"/>
              </a:rPr>
              <a:t>The Cash and bank management module allows companies to manage their banks and balances, and reconcile the bank statements with the General ledger module.</a:t>
            </a:r>
          </a:p>
          <a:p>
            <a:pPr algn="l">
              <a:buFont typeface="Arial" panose="020B0604020202020204" pitchFamily="34" charset="0"/>
              <a:buChar char="•"/>
            </a:pPr>
            <a:r>
              <a:rPr lang="en-US" b="1" i="0">
                <a:solidFill>
                  <a:srgbClr val="171717"/>
                </a:solidFill>
                <a:effectLst/>
                <a:latin typeface="Segoe UI" panose="020B0502040204020203" pitchFamily="34" charset="0"/>
              </a:rPr>
              <a:t>Maximize wealth</a:t>
            </a:r>
            <a:r>
              <a:rPr lang="en-US" b="0" i="0">
                <a:solidFill>
                  <a:srgbClr val="171717"/>
                </a:solidFill>
                <a:effectLst/>
                <a:latin typeface="Segoe UI" panose="020B0502040204020203" pitchFamily="34" charset="0"/>
              </a:rPr>
              <a:t> - Earning maximum wealth for the shareholders of the company by increasing the market value of the shares, which is directly related to the performance of the company. A company must have a good cash flow to pay the daily expenses such as purchase of raw materials, wages, rent, electricity bills, and more. If the company has good cash flow, it can take advantage of many opportunities such as getting cash discounts on purchases, making large-scale purchases, giving credit to customers, and more. A healthy cash flow improves a company's chances of survival and success.</a:t>
            </a:r>
          </a:p>
          <a:p>
            <a:pPr algn="l"/>
            <a:endParaRPr lang="en-US" sz="2000" b="0" i="0">
              <a:solidFill>
                <a:srgbClr val="171717"/>
              </a:solidFill>
              <a:effectLst/>
              <a:latin typeface="Segoe UI" panose="020B0502040204020203" pitchFamily="34" charset="0"/>
            </a:endParaRPr>
          </a:p>
          <a:p>
            <a:pPr algn="l"/>
            <a:r>
              <a:rPr lang="en-US" sz="2000" b="0" i="0">
                <a:solidFill>
                  <a:srgbClr val="171717"/>
                </a:solidFill>
                <a:effectLst/>
                <a:latin typeface="Segoe UI" panose="020B0502040204020203" pitchFamily="34" charset="0"/>
              </a:rPr>
              <a:t>Ref: https://docs.microsoft.com/en-us/learn/modules/get-started-financial-management-dyn365-finance/1-introduction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0288913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0" i="0">
                <a:solidFill>
                  <a:srgbClr val="171717"/>
                </a:solidFill>
                <a:effectLst/>
                <a:latin typeface="Segoe UI" panose="020B0502040204020203" pitchFamily="34" charset="0"/>
              </a:rPr>
              <a:t>This slide is an animated slide – </a:t>
            </a:r>
          </a:p>
          <a:p>
            <a:pPr algn="l"/>
            <a:endParaRPr lang="en-US" sz="900" b="0" i="0">
              <a:solidFill>
                <a:srgbClr val="171717"/>
              </a:solidFill>
              <a:effectLst/>
              <a:latin typeface="Segoe UI" panose="020B0502040204020203" pitchFamily="34" charset="0"/>
            </a:endParaRPr>
          </a:p>
          <a:p>
            <a:pPr algn="l"/>
            <a:endParaRPr lang="en-US" sz="900" b="0" i="0">
              <a:solidFill>
                <a:srgbClr val="171717"/>
              </a:solidFill>
              <a:effectLst/>
              <a:latin typeface="Segoe UI" panose="020B0502040204020203" pitchFamily="34" charset="0"/>
            </a:endParaRPr>
          </a:p>
          <a:p>
            <a:pPr algn="l"/>
            <a:r>
              <a:rPr lang="en-US" sz="900" b="0" i="0">
                <a:solidFill>
                  <a:srgbClr val="171717"/>
                </a:solidFill>
                <a:effectLst/>
                <a:latin typeface="Segoe UI" panose="020B0502040204020203" pitchFamily="34" charset="0"/>
              </a:rPr>
              <a:t>You can use the General ledger module in Finance to define and manage the legal entity's financial structure. The general ledger is a register of debit and credit entries. </a:t>
            </a:r>
          </a:p>
          <a:p>
            <a:pPr algn="l"/>
            <a:r>
              <a:rPr lang="en-US" sz="900" b="0" i="0">
                <a:solidFill>
                  <a:srgbClr val="171717"/>
                </a:solidFill>
                <a:effectLst/>
                <a:latin typeface="Segoe UI" panose="020B0502040204020203" pitchFamily="34" charset="0"/>
              </a:rPr>
              <a:t>The General ledger module is the center of Finance and records all financial transactions from any other modules.</a:t>
            </a:r>
          </a:p>
          <a:p>
            <a:pPr algn="l"/>
            <a:r>
              <a:rPr lang="en-US" sz="900" b="0" i="0">
                <a:solidFill>
                  <a:srgbClr val="171717"/>
                </a:solidFill>
                <a:effectLst/>
                <a:latin typeface="Segoe UI" panose="020B0502040204020203" pitchFamily="34" charset="0"/>
              </a:rPr>
              <a:t>The examples of features in the General ledger module:</a:t>
            </a:r>
          </a:p>
          <a:p>
            <a:pPr algn="l">
              <a:buFont typeface="Arial" panose="020B0604020202020204" pitchFamily="34" charset="0"/>
              <a:buChar char="•"/>
            </a:pPr>
            <a:r>
              <a:rPr lang="en-US" sz="900" b="0" i="0">
                <a:solidFill>
                  <a:srgbClr val="171717"/>
                </a:solidFill>
                <a:effectLst/>
                <a:latin typeface="Segoe UI" panose="020B0502040204020203" pitchFamily="34" charset="0"/>
              </a:rPr>
              <a:t>Accruals are used in accrual accounting to track revenue that is recognized in the period that it's earned in, not when payment is received, and to track expenses (costs) that are recognized when they occur, not when payment is made.</a:t>
            </a:r>
          </a:p>
          <a:p>
            <a:pPr algn="l">
              <a:buFont typeface="Arial" panose="020B0604020202020204" pitchFamily="34" charset="0"/>
              <a:buChar char="•"/>
            </a:pPr>
            <a:r>
              <a:rPr lang="en-US" sz="900" b="0" i="0">
                <a:solidFill>
                  <a:srgbClr val="171717"/>
                </a:solidFill>
                <a:effectLst/>
                <a:latin typeface="Segoe UI" panose="020B0502040204020203" pitchFamily="34" charset="0"/>
              </a:rPr>
              <a:t>You can allocate, or distribute, monetary amounts to one or more accounts, or to account and dimension combinations, based on allocation rules. The two types of allocations are fixed and variable. You can also settle transactions between ledger accounts and revalue currency amounts.</a:t>
            </a:r>
          </a:p>
          <a:p>
            <a:pPr algn="l">
              <a:buFont typeface="Arial" panose="020B0604020202020204" pitchFamily="34" charset="0"/>
              <a:buChar char="•"/>
            </a:pPr>
            <a:r>
              <a:rPr lang="en-US" sz="900" b="0" i="0">
                <a:solidFill>
                  <a:srgbClr val="171717"/>
                </a:solidFill>
                <a:effectLst/>
                <a:latin typeface="Segoe UI" panose="020B0502040204020203" pitchFamily="34" charset="0"/>
              </a:rPr>
              <a:t>At the end of a fiscal year, you must generate closing transactions and prepare your accounts for the next fiscal year. You can use the consolidation functionality to combine the financial results for several subsidiary legal entities into results for a single, consolidated organization. The subsidiaries can be in the same Finance database or in separate databases.</a:t>
            </a:r>
          </a:p>
          <a:p>
            <a:pPr algn="l">
              <a:buFont typeface="Arial" panose="020B0604020202020204" pitchFamily="34" charset="0"/>
              <a:buChar char="•"/>
            </a:pPr>
            <a:r>
              <a:rPr lang="en-US" sz="900" b="0" i="0">
                <a:solidFill>
                  <a:srgbClr val="171717"/>
                </a:solidFill>
                <a:effectLst/>
                <a:latin typeface="Segoe UI" panose="020B0502040204020203" pitchFamily="34" charset="0"/>
              </a:rPr>
              <a:t>Financial reporting can consolidate multiple companies during report generation. The financial reports that are available out-of-the-box in Finance and Operations can be run at any time. These reports provide many additional benefits, such as the ability to drill down to all companies and dimensions.</a:t>
            </a:r>
          </a:p>
          <a:p>
            <a:pPr algn="l"/>
            <a:r>
              <a:rPr lang="en-US" sz="900" b="0" i="0">
                <a:solidFill>
                  <a:srgbClr val="171717"/>
                </a:solidFill>
                <a:effectLst/>
                <a:latin typeface="Segoe UI" panose="020B0502040204020203" pitchFamily="34" charset="0"/>
              </a:rPr>
              <a:t>The following figure illustrates the typical processes of the General ledger module in a company.</a:t>
            </a:r>
          </a:p>
          <a:p>
            <a:pPr algn="l"/>
            <a:endParaRPr lang="en-US" sz="900" b="0" i="0">
              <a:solidFill>
                <a:srgbClr val="171717"/>
              </a:solidFill>
              <a:effectLst/>
              <a:latin typeface="Segoe UI" panose="020B0502040204020203" pitchFamily="34" charset="0"/>
            </a:endParaRPr>
          </a:p>
          <a:p>
            <a:pPr algn="l"/>
            <a:r>
              <a:rPr lang="en-US" sz="900" b="0" i="0">
                <a:solidFill>
                  <a:srgbClr val="171717"/>
                </a:solidFill>
                <a:effectLst/>
                <a:latin typeface="Segoe UI" panose="020B0502040204020203" pitchFamily="34" charset="0"/>
              </a:rPr>
              <a:t>Ref: https://docs.microsoft.com/en-us/learn/modules/get-started-financial-management-dyn365-finance/4-general-ledger</a:t>
            </a:r>
          </a:p>
          <a:p>
            <a:pPr algn="l"/>
            <a:endParaRPr lang="en-US" sz="900" b="0" i="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IN" sz="1800" b="1" i="0">
                <a:solidFill>
                  <a:srgbClr val="171717"/>
                </a:solidFill>
                <a:effectLst/>
                <a:latin typeface="Segoe UI" panose="020B0502040204020203" pitchFamily="34" charset="0"/>
              </a:rPr>
              <a:t>Cash and bank management</a:t>
            </a:r>
          </a:p>
          <a:p>
            <a:pPr algn="l"/>
            <a:endParaRPr lang="en-US" sz="900" b="0" i="0">
              <a:solidFill>
                <a:srgbClr val="171717"/>
              </a:solidFill>
              <a:effectLst/>
              <a:latin typeface="Segoe UI" panose="020B0502040204020203" pitchFamily="34" charset="0"/>
            </a:endParaRPr>
          </a:p>
          <a:p>
            <a:pPr algn="l"/>
            <a:r>
              <a:rPr lang="en-US" sz="1800" b="0" i="0">
                <a:solidFill>
                  <a:srgbClr val="171717"/>
                </a:solidFill>
                <a:effectLst/>
                <a:latin typeface="Segoe UI" panose="020B0502040204020203" pitchFamily="34" charset="0"/>
              </a:rPr>
              <a:t>You can use the Cash and bank management module in Finance to maintain a company's bank accounts and the financial instruments that are associated with those bank accounts. These instruments include deposit slips, checks, bills of exchange, and promissory notes. You can also reconcile bank statements and print bank data on standard reports.</a:t>
            </a:r>
            <a:endParaRPr lang="en-US" sz="900" b="0" i="0">
              <a:solidFill>
                <a:srgbClr val="171717"/>
              </a:solidFill>
              <a:effectLst/>
              <a:latin typeface="Segoe UI" panose="020B0502040204020203" pitchFamily="34" charset="0"/>
            </a:endParaRPr>
          </a:p>
          <a:p>
            <a:pPr algn="l"/>
            <a:r>
              <a:rPr lang="en-US" sz="900" b="0" i="0">
                <a:solidFill>
                  <a:srgbClr val="171717"/>
                </a:solidFill>
                <a:effectLst/>
                <a:latin typeface="Segoe UI" panose="020B0502040204020203" pitchFamily="34" charset="0"/>
              </a:rPr>
              <a:t>The following are examples of tasks that you can perform in the Cash and bank management module:</a:t>
            </a:r>
          </a:p>
          <a:p>
            <a:pPr algn="l">
              <a:buFont typeface="Arial" panose="020B0604020202020204" pitchFamily="34" charset="0"/>
              <a:buChar char="•"/>
            </a:pPr>
            <a:r>
              <a:rPr lang="en-US" sz="900" b="0" i="0">
                <a:solidFill>
                  <a:srgbClr val="171717"/>
                </a:solidFill>
                <a:effectLst/>
                <a:latin typeface="Segoe UI" panose="020B0502040204020203" pitchFamily="34" charset="0"/>
              </a:rPr>
              <a:t>Manage letters of credit and import collections for the purchase and sale of goods across international borders.</a:t>
            </a:r>
          </a:p>
          <a:p>
            <a:pPr algn="l">
              <a:buFont typeface="Arial" panose="020B0604020202020204" pitchFamily="34" charset="0"/>
              <a:buChar char="•"/>
            </a:pPr>
            <a:r>
              <a:rPr lang="en-US" sz="900" b="0" i="0">
                <a:solidFill>
                  <a:srgbClr val="171717"/>
                </a:solidFill>
                <a:effectLst/>
                <a:latin typeface="Segoe UI" panose="020B0502040204020203" pitchFamily="34" charset="0"/>
              </a:rPr>
              <a:t>Manage letters of guarantee to manage agreement by a bank (the guarantor) to pay a set amount of money to some person (the beneficiary).</a:t>
            </a:r>
          </a:p>
          <a:p>
            <a:pPr algn="l">
              <a:buFont typeface="Arial" panose="020B0604020202020204" pitchFamily="34" charset="0"/>
              <a:buChar char="•"/>
            </a:pPr>
            <a:r>
              <a:rPr lang="en-US" sz="900" b="0" i="0">
                <a:solidFill>
                  <a:srgbClr val="171717"/>
                </a:solidFill>
                <a:effectLst/>
                <a:latin typeface="Segoe UI" panose="020B0502040204020203" pitchFamily="34" charset="0"/>
              </a:rPr>
              <a:t>Perform bank reconciliation by importing bank statements and by using matching rule criteria to automatically select transactions for reconciliation, which saves significant time for accountants.</a:t>
            </a:r>
          </a:p>
          <a:p>
            <a:pPr algn="l">
              <a:buFont typeface="Arial" panose="020B0604020202020204" pitchFamily="34" charset="0"/>
              <a:buChar char="•"/>
            </a:pPr>
            <a:r>
              <a:rPr lang="en-US" sz="900" b="0" i="0">
                <a:solidFill>
                  <a:srgbClr val="171717"/>
                </a:solidFill>
                <a:effectLst/>
                <a:latin typeface="Segoe UI" panose="020B0502040204020203" pitchFamily="34" charset="0"/>
              </a:rPr>
              <a:t>Deposit and transfer bank funds.</a:t>
            </a:r>
          </a:p>
          <a:p>
            <a:pPr algn="l">
              <a:buFont typeface="Arial" panose="020B0604020202020204" pitchFamily="34" charset="0"/>
              <a:buChar char="•"/>
            </a:pPr>
            <a:r>
              <a:rPr lang="en-US" sz="900" b="0" i="0">
                <a:solidFill>
                  <a:srgbClr val="171717"/>
                </a:solidFill>
                <a:effectLst/>
                <a:latin typeface="Segoe UI" panose="020B0502040204020203" pitchFamily="34" charset="0"/>
              </a:rPr>
              <a:t>Cancel wrong deposits.</a:t>
            </a:r>
          </a:p>
          <a:p>
            <a:pPr algn="l">
              <a:buFont typeface="Arial" panose="020B0604020202020204" pitchFamily="34" charset="0"/>
              <a:buChar char="•"/>
            </a:pPr>
            <a:r>
              <a:rPr lang="en-US" sz="900" b="0" i="0">
                <a:solidFill>
                  <a:srgbClr val="171717"/>
                </a:solidFill>
                <a:effectLst/>
                <a:latin typeface="Segoe UI" panose="020B0502040204020203" pitchFamily="34" charset="0"/>
              </a:rPr>
              <a:t>Update and maintain bank balances.</a:t>
            </a:r>
          </a:p>
          <a:p>
            <a:pPr algn="l">
              <a:buFont typeface="Arial" panose="020B0604020202020204" pitchFamily="34" charset="0"/>
              <a:buChar char="•"/>
            </a:pPr>
            <a:r>
              <a:rPr lang="en-US" sz="900" b="0" i="0">
                <a:solidFill>
                  <a:srgbClr val="171717"/>
                </a:solidFill>
                <a:effectLst/>
                <a:latin typeface="Segoe UI" panose="020B0502040204020203" pitchFamily="34" charset="0"/>
              </a:rPr>
              <a:t>Define formats for checks.</a:t>
            </a:r>
          </a:p>
          <a:p>
            <a:pPr algn="l">
              <a:buFont typeface="Arial" panose="020B0604020202020204" pitchFamily="34" charset="0"/>
              <a:buChar char="•"/>
            </a:pPr>
            <a:r>
              <a:rPr lang="en-US" sz="900" b="0" i="0">
                <a:solidFill>
                  <a:srgbClr val="171717"/>
                </a:solidFill>
                <a:effectLst/>
                <a:latin typeface="Segoe UI" panose="020B0502040204020203" pitchFamily="34" charset="0"/>
              </a:rPr>
              <a:t>Use the cash flow forecasting tools to analyze upcoming cash flow and currency requirements so that you can estimate the company's future need for cash.</a:t>
            </a:r>
          </a:p>
          <a:p>
            <a:pPr algn="l"/>
            <a:endParaRPr lang="en-US" sz="800" b="0" i="0">
              <a:solidFill>
                <a:srgbClr val="171717"/>
              </a:solidFill>
              <a:effectLst/>
              <a:latin typeface="Segoe UI" panose="020B0502040204020203" pitchFamily="34" charset="0"/>
            </a:endParaRPr>
          </a:p>
          <a:p>
            <a:pPr algn="l"/>
            <a:r>
              <a:rPr lang="en-US" sz="800" b="0" i="0">
                <a:solidFill>
                  <a:srgbClr val="171717"/>
                </a:solidFill>
                <a:effectLst/>
                <a:latin typeface="Segoe UI" panose="020B0502040204020203" pitchFamily="34" charset="0"/>
              </a:rPr>
              <a:t>Ref: https://docs.microsoft.com/en-us/learn/modules/get-started-financial-management-dyn365-finance/5-cash-bank</a:t>
            </a:r>
          </a:p>
          <a:p>
            <a:pPr algn="l"/>
            <a:endParaRPr lang="en-US" sz="800" b="1" i="0">
              <a:solidFill>
                <a:srgbClr val="171717"/>
              </a:solidFill>
              <a:effectLst/>
              <a:latin typeface="Segoe UI" panose="020B0502040204020203" pitchFamily="34" charset="0"/>
            </a:endParaRPr>
          </a:p>
          <a:p>
            <a:pPr algn="l"/>
            <a:r>
              <a:rPr lang="en-US" sz="800" b="1" i="0">
                <a:solidFill>
                  <a:srgbClr val="171717"/>
                </a:solidFill>
                <a:effectLst/>
                <a:latin typeface="Segoe UI" panose="020B0502040204020203" pitchFamily="34" charset="0"/>
              </a:rPr>
              <a:t>Tax</a:t>
            </a:r>
          </a:p>
          <a:p>
            <a:pPr algn="l"/>
            <a:endParaRPr lang="en-US" sz="800" b="1" i="0">
              <a:solidFill>
                <a:srgbClr val="171717"/>
              </a:solidFill>
              <a:effectLst/>
              <a:latin typeface="Segoe UI" panose="020B0502040204020203" pitchFamily="34" charset="0"/>
            </a:endParaRPr>
          </a:p>
          <a:p>
            <a:pPr algn="l"/>
            <a:r>
              <a:rPr lang="en-US" sz="900" b="0" i="0">
                <a:solidFill>
                  <a:srgbClr val="171717"/>
                </a:solidFill>
                <a:effectLst/>
                <a:latin typeface="Segoe UI" panose="020B0502040204020203" pitchFamily="34" charset="0"/>
              </a:rPr>
              <a:t>Every company must collect and pay taxes to various tax authorities. The rules and rates vary by country or region, state, county, and city.</a:t>
            </a:r>
          </a:p>
          <a:p>
            <a:pPr algn="l"/>
            <a:r>
              <a:rPr lang="en-US" sz="900" b="0" i="0">
                <a:solidFill>
                  <a:srgbClr val="171717"/>
                </a:solidFill>
                <a:effectLst/>
                <a:latin typeface="Segoe UI" panose="020B0502040204020203" pitchFamily="34" charset="0"/>
              </a:rPr>
              <a:t>Also, the rules must be updated periodically when tax authorities change their requirements.</a:t>
            </a:r>
          </a:p>
          <a:p>
            <a:pPr algn="l"/>
            <a:r>
              <a:rPr lang="en-US" sz="900" b="0" i="0">
                <a:solidFill>
                  <a:srgbClr val="171717"/>
                </a:solidFill>
                <a:effectLst/>
                <a:latin typeface="Segoe UI" panose="020B0502040204020203" pitchFamily="34" charset="0"/>
              </a:rPr>
              <a:t>Sales tax codes contain the basic information about how much you collect and pay to the authorities. When setting up sales tax codes, you define the amounts or percentages that must be collected. You also define the various methods by which those amounts or percentages are applied to transaction amounts.</a:t>
            </a:r>
          </a:p>
          <a:p>
            <a:pPr algn="l"/>
            <a:r>
              <a:rPr lang="en-US" sz="900" b="0" i="0">
                <a:solidFill>
                  <a:srgbClr val="171717"/>
                </a:solidFill>
                <a:effectLst/>
                <a:latin typeface="Segoe UI" panose="020B0502040204020203" pitchFamily="34" charset="0"/>
              </a:rPr>
              <a:t>The sales tax framework supports many types of indirect taxes, such as sales tax, value-added tax (VAT), goods and services tax (GST), unit-based fees, and withholding tax. These taxes are calculated and documented during purchase and sales transactions. Periodically, they must be reported and paid to tax authorities.</a:t>
            </a:r>
          </a:p>
          <a:p>
            <a:pPr algn="l"/>
            <a:endParaRPr lang="en-US" sz="800" b="1" i="0">
              <a:solidFill>
                <a:srgbClr val="171717"/>
              </a:solidFill>
              <a:effectLst/>
              <a:latin typeface="Segoe UI" panose="020B0502040204020203" pitchFamily="34" charset="0"/>
            </a:endParaRPr>
          </a:p>
          <a:p>
            <a:pPr algn="l"/>
            <a:endParaRPr lang="en-US" sz="800" b="1" i="0">
              <a:solidFill>
                <a:srgbClr val="171717"/>
              </a:solidFill>
              <a:effectLst/>
              <a:latin typeface="Segoe UI" panose="020B0502040204020203" pitchFamily="34" charset="0"/>
            </a:endParaRPr>
          </a:p>
          <a:p>
            <a:pPr algn="l"/>
            <a:r>
              <a:rPr lang="en-US" sz="800" b="0" i="0">
                <a:solidFill>
                  <a:srgbClr val="171717"/>
                </a:solidFill>
                <a:effectLst/>
                <a:latin typeface="Segoe UI" panose="020B0502040204020203" pitchFamily="34" charset="0"/>
              </a:rPr>
              <a:t>https://docs.microsoft.com/en-us/learn/modules/get-started-financial-management-dyn365-finance/6-tax</a:t>
            </a:r>
          </a:p>
          <a:p>
            <a:pPr algn="l"/>
            <a:endParaRPr lang="en-US" sz="800" b="0" i="0">
              <a:solidFill>
                <a:srgbClr val="171717"/>
              </a:solidFill>
              <a:effectLst/>
              <a:latin typeface="Segoe UI" panose="020B0502040204020203" pitchFamily="34" charset="0"/>
            </a:endParaRPr>
          </a:p>
          <a:p>
            <a:pPr algn="l"/>
            <a:r>
              <a:rPr lang="en-US" sz="900" b="1" i="0">
                <a:solidFill>
                  <a:srgbClr val="171717"/>
                </a:solidFill>
                <a:effectLst/>
                <a:latin typeface="Segoe UI" panose="020B0502040204020203" pitchFamily="34" charset="0"/>
              </a:rPr>
              <a:t>Accounts payable</a:t>
            </a:r>
          </a:p>
          <a:p>
            <a:pPr algn="l"/>
            <a:r>
              <a:rPr lang="en-US" sz="900" b="0" i="0">
                <a:solidFill>
                  <a:srgbClr val="171717"/>
                </a:solidFill>
                <a:effectLst/>
                <a:latin typeface="Segoe UI" panose="020B0502040204020203" pitchFamily="34" charset="0"/>
              </a:rPr>
              <a:t>The Accounts payable module in Finance lets you set up vendor groups, vendors, posting profiles, various payment options and parameters regarding vendors, charges, deliveries and destinations, promissory notes, and other types of accounts payable information.</a:t>
            </a:r>
          </a:p>
          <a:p>
            <a:pPr algn="l"/>
            <a:r>
              <a:rPr lang="en-US" sz="900" b="0" i="0">
                <a:solidFill>
                  <a:srgbClr val="171717"/>
                </a:solidFill>
                <a:effectLst/>
                <a:latin typeface="Segoe UI" panose="020B0502040204020203" pitchFamily="34" charset="0"/>
              </a:rPr>
              <a:t>You can also set up accounts payable to record vendor invoices, generate and post vendor payments, and perform settlements.</a:t>
            </a:r>
          </a:p>
          <a:p>
            <a:pPr algn="l"/>
            <a:endParaRPr lang="en-US" sz="800" b="0" i="0">
              <a:solidFill>
                <a:srgbClr val="171717"/>
              </a:solidFill>
              <a:effectLst/>
              <a:latin typeface="Segoe UI" panose="020B0502040204020203" pitchFamily="34" charset="0"/>
            </a:endParaRPr>
          </a:p>
          <a:p>
            <a:pPr algn="l"/>
            <a:r>
              <a:rPr lang="en-US" sz="900" b="0" i="0">
                <a:solidFill>
                  <a:srgbClr val="171717"/>
                </a:solidFill>
                <a:effectLst/>
                <a:latin typeface="Segoe UI" panose="020B0502040204020203" pitchFamily="34" charset="0"/>
              </a:rPr>
              <a:t>The following are examples of tasks that you can perform in the Accounts payable module:</a:t>
            </a:r>
          </a:p>
          <a:p>
            <a:pPr algn="l">
              <a:buFont typeface="Arial" panose="020B0604020202020204" pitchFamily="34" charset="0"/>
              <a:buChar char="•"/>
            </a:pPr>
            <a:r>
              <a:rPr lang="en-US" sz="900" b="0" i="0">
                <a:solidFill>
                  <a:srgbClr val="171717"/>
                </a:solidFill>
                <a:effectLst/>
                <a:latin typeface="Segoe UI" panose="020B0502040204020203" pitchFamily="34" charset="0"/>
              </a:rPr>
              <a:t>Enter vendor invoices manually or receive them electronically through a data entity. After the invoices are entered or received, you can review and approve the invoices by using an invoice approval journal or the </a:t>
            </a:r>
            <a:r>
              <a:rPr lang="en-US" sz="900" b="1" i="0">
                <a:solidFill>
                  <a:srgbClr val="171717"/>
                </a:solidFill>
                <a:effectLst/>
                <a:latin typeface="Segoe UI" panose="020B0502040204020203" pitchFamily="34" charset="0"/>
              </a:rPr>
              <a:t>Vendor invoice</a:t>
            </a:r>
            <a:r>
              <a:rPr lang="en-US" sz="900" b="0" i="0">
                <a:solidFill>
                  <a:srgbClr val="171717"/>
                </a:solidFill>
                <a:effectLst/>
                <a:latin typeface="Segoe UI" panose="020B0502040204020203" pitchFamily="34" charset="0"/>
              </a:rPr>
              <a:t> page.</a:t>
            </a:r>
          </a:p>
          <a:p>
            <a:pPr algn="l">
              <a:buFont typeface="Arial" panose="020B0604020202020204" pitchFamily="34" charset="0"/>
              <a:buChar char="•"/>
            </a:pPr>
            <a:r>
              <a:rPr lang="en-US" sz="900" b="0" i="0">
                <a:solidFill>
                  <a:srgbClr val="171717"/>
                </a:solidFill>
                <a:effectLst/>
                <a:latin typeface="Segoe UI" panose="020B0502040204020203" pitchFamily="34" charset="0"/>
              </a:rPr>
              <a:t>Use invoice matching, vendor invoice policies, and workflow to automate the review process so that invoices that meet certain criteria are automatically approved, and the remaining invoices are flagged for review by an authorized user.</a:t>
            </a:r>
          </a:p>
          <a:p>
            <a:pPr algn="l">
              <a:buFont typeface="Arial" panose="020B0604020202020204" pitchFamily="34" charset="0"/>
              <a:buChar char="•"/>
            </a:pPr>
            <a:r>
              <a:rPr lang="en-US" sz="900" b="0" i="0">
                <a:solidFill>
                  <a:srgbClr val="171717"/>
                </a:solidFill>
                <a:effectLst/>
                <a:latin typeface="Segoe UI" panose="020B0502040204020203" pitchFamily="34" charset="0"/>
              </a:rPr>
              <a:t>Resolve discrepancies during invoice totals matching.</a:t>
            </a:r>
          </a:p>
          <a:p>
            <a:pPr algn="l">
              <a:buFont typeface="Arial" panose="020B0604020202020204" pitchFamily="34" charset="0"/>
              <a:buChar char="•"/>
            </a:pPr>
            <a:r>
              <a:rPr lang="en-US" sz="900" b="0" i="0">
                <a:solidFill>
                  <a:srgbClr val="171717"/>
                </a:solidFill>
                <a:effectLst/>
                <a:latin typeface="Segoe UI" panose="020B0502040204020203" pitchFamily="34" charset="0"/>
              </a:rPr>
              <a:t>Set up default offset accounts for vendor invoice journals and an invoice approval journal.</a:t>
            </a:r>
          </a:p>
          <a:p>
            <a:pPr algn="l">
              <a:buFont typeface="Arial" panose="020B0604020202020204" pitchFamily="34" charset="0"/>
              <a:buChar char="•"/>
            </a:pPr>
            <a:r>
              <a:rPr lang="en-US" sz="900" b="0" i="0">
                <a:solidFill>
                  <a:srgbClr val="171717"/>
                </a:solidFill>
                <a:effectLst/>
                <a:latin typeface="Segoe UI" panose="020B0502040204020203" pitchFamily="34" charset="0"/>
              </a:rPr>
              <a:t>Manage daily tasks by using workspaces.</a:t>
            </a:r>
          </a:p>
          <a:p>
            <a:pPr algn="l">
              <a:buFont typeface="Arial" panose="020B0604020202020204" pitchFamily="34" charset="0"/>
              <a:buChar char="•"/>
            </a:pPr>
            <a:r>
              <a:rPr lang="en-US" sz="900" b="0" i="0">
                <a:solidFill>
                  <a:srgbClr val="171717"/>
                </a:solidFill>
                <a:effectLst/>
                <a:latin typeface="Segoe UI" panose="020B0502040204020203" pitchFamily="34" charset="0"/>
              </a:rPr>
              <a:t>Define vendor payment terms and fees.</a:t>
            </a:r>
          </a:p>
          <a:p>
            <a:pPr algn="l">
              <a:buFont typeface="Arial" panose="020B0604020202020204" pitchFamily="34" charset="0"/>
              <a:buChar char="•"/>
            </a:pPr>
            <a:r>
              <a:rPr lang="en-US" sz="900" b="0" i="0">
                <a:solidFill>
                  <a:srgbClr val="171717"/>
                </a:solidFill>
                <a:effectLst/>
                <a:latin typeface="Segoe UI" panose="020B0502040204020203" pitchFamily="34" charset="0"/>
              </a:rPr>
              <a:t>Set up and generate positive pay files.</a:t>
            </a:r>
          </a:p>
          <a:p>
            <a:pPr algn="l">
              <a:buFont typeface="Arial" panose="020B0604020202020204" pitchFamily="34" charset="0"/>
              <a:buChar char="•"/>
            </a:pPr>
            <a:r>
              <a:rPr lang="en-US" sz="900" b="0" i="0">
                <a:solidFill>
                  <a:srgbClr val="171717"/>
                </a:solidFill>
                <a:effectLst/>
                <a:latin typeface="Segoe UI" panose="020B0502040204020203" pitchFamily="34" charset="0"/>
              </a:rPr>
              <a:t>Create vendor payments by using a payment proposal.</a:t>
            </a:r>
          </a:p>
          <a:p>
            <a:pPr algn="l">
              <a:buFont typeface="Arial" panose="020B0604020202020204" pitchFamily="34" charset="0"/>
              <a:buChar char="•"/>
            </a:pPr>
            <a:r>
              <a:rPr lang="en-US" sz="900" b="0" i="0">
                <a:solidFill>
                  <a:srgbClr val="171717"/>
                </a:solidFill>
                <a:effectLst/>
                <a:latin typeface="Segoe UI" panose="020B0502040204020203" pitchFamily="34" charset="0"/>
              </a:rPr>
              <a:t>Credit vendor payments for a partial amount.</a:t>
            </a:r>
          </a:p>
          <a:p>
            <a:pPr algn="l">
              <a:buFont typeface="Arial" panose="020B0604020202020204" pitchFamily="34" charset="0"/>
              <a:buChar char="•"/>
            </a:pPr>
            <a:r>
              <a:rPr lang="en-US" sz="900" b="0" i="0">
                <a:solidFill>
                  <a:srgbClr val="171717"/>
                </a:solidFill>
                <a:effectLst/>
                <a:latin typeface="Segoe UI" panose="020B0502040204020203" pitchFamily="34" charset="0"/>
              </a:rPr>
              <a:t>Take a cash discount outside the cash discount period.</a:t>
            </a:r>
          </a:p>
          <a:p>
            <a:pPr algn="l">
              <a:buFont typeface="Arial" panose="020B0604020202020204" pitchFamily="34" charset="0"/>
              <a:buChar char="•"/>
            </a:pPr>
            <a:r>
              <a:rPr lang="en-US" sz="900" b="0" i="0">
                <a:solidFill>
                  <a:srgbClr val="171717"/>
                </a:solidFill>
                <a:effectLst/>
                <a:latin typeface="Segoe UI" panose="020B0502040204020203" pitchFamily="34" charset="0"/>
              </a:rPr>
              <a:t>Reverse a vendor payment.</a:t>
            </a:r>
          </a:p>
          <a:p>
            <a:pPr algn="l">
              <a:buFont typeface="Arial" panose="020B0604020202020204" pitchFamily="34" charset="0"/>
              <a:buChar char="•"/>
            </a:pPr>
            <a:r>
              <a:rPr lang="en-US" sz="900" b="0" i="0">
                <a:solidFill>
                  <a:srgbClr val="171717"/>
                </a:solidFill>
                <a:effectLst/>
                <a:latin typeface="Segoe UI" panose="020B0502040204020203" pitchFamily="34" charset="0"/>
              </a:rPr>
              <a:t>Prepare prepayment invoices and a prepayments overview.</a:t>
            </a:r>
          </a:p>
          <a:p>
            <a:pPr algn="l">
              <a:buFont typeface="Arial" panose="020B0604020202020204" pitchFamily="34" charset="0"/>
              <a:buChar char="•"/>
            </a:pPr>
            <a:r>
              <a:rPr lang="en-US" sz="900" b="0" i="0">
                <a:solidFill>
                  <a:srgbClr val="171717"/>
                </a:solidFill>
                <a:effectLst/>
                <a:latin typeface="Segoe UI" panose="020B0502040204020203" pitchFamily="34" charset="0"/>
              </a:rPr>
              <a:t>Settle a partial vendor payment before the discount date.</a:t>
            </a:r>
          </a:p>
          <a:p>
            <a:pPr algn="l"/>
            <a:endParaRPr lang="en-US" sz="800" b="0" i="0">
              <a:solidFill>
                <a:srgbClr val="171717"/>
              </a:solidFill>
              <a:effectLst/>
              <a:latin typeface="Segoe UI" panose="020B0502040204020203" pitchFamily="34" charset="0"/>
            </a:endParaRPr>
          </a:p>
          <a:p>
            <a:pPr algn="l"/>
            <a:r>
              <a:rPr lang="en-US" sz="800" b="0" i="0">
                <a:solidFill>
                  <a:srgbClr val="171717"/>
                </a:solidFill>
                <a:effectLst/>
                <a:latin typeface="Segoe UI" panose="020B0502040204020203" pitchFamily="34" charset="0"/>
              </a:rPr>
              <a:t>Ref: https://docs.microsoft.com/en-us/learn/modules/get-started-financial-management-dyn365-finance/1-introduction</a:t>
            </a:r>
          </a:p>
          <a:p>
            <a:pPr algn="l"/>
            <a:endParaRPr lang="en-US" sz="800" b="1" i="0">
              <a:solidFill>
                <a:srgbClr val="171717"/>
              </a:solidFill>
              <a:effectLst/>
              <a:latin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9620067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0" i="0">
                <a:solidFill>
                  <a:srgbClr val="171717"/>
                </a:solidFill>
                <a:effectLst/>
                <a:latin typeface="Segoe UI" panose="020B0502040204020203" pitchFamily="34" charset="0"/>
              </a:rPr>
              <a:t>This slide is an animated slide – </a:t>
            </a:r>
          </a:p>
          <a:p>
            <a:pPr algn="l"/>
            <a:endParaRPr lang="en-US" sz="900" b="0" i="0">
              <a:solidFill>
                <a:srgbClr val="171717"/>
              </a:solidFill>
              <a:effectLst/>
              <a:latin typeface="Segoe UI" panose="020B0502040204020203" pitchFamily="34" charset="0"/>
            </a:endParaRPr>
          </a:p>
          <a:p>
            <a:pPr algn="l"/>
            <a:endParaRPr lang="en-US" sz="900" b="0" i="0">
              <a:solidFill>
                <a:srgbClr val="171717"/>
              </a:solidFill>
              <a:effectLst/>
              <a:latin typeface="Segoe UI" panose="020B0502040204020203" pitchFamily="34" charset="0"/>
            </a:endParaRPr>
          </a:p>
          <a:p>
            <a:pPr algn="l"/>
            <a:r>
              <a:rPr lang="en-US" sz="900" b="0" i="0">
                <a:solidFill>
                  <a:srgbClr val="171717"/>
                </a:solidFill>
                <a:effectLst/>
                <a:latin typeface="Segoe UI" panose="020B0502040204020203" pitchFamily="34" charset="0"/>
              </a:rPr>
              <a:t>You can use the General ledger module in Finance to define and manage the legal entity's financial structure. The general ledger is a register of debit and credit entries. </a:t>
            </a:r>
          </a:p>
          <a:p>
            <a:pPr algn="l"/>
            <a:r>
              <a:rPr lang="en-US" sz="900" b="0" i="0">
                <a:solidFill>
                  <a:srgbClr val="171717"/>
                </a:solidFill>
                <a:effectLst/>
                <a:latin typeface="Segoe UI" panose="020B0502040204020203" pitchFamily="34" charset="0"/>
              </a:rPr>
              <a:t>The General ledger module is the center of Finance and records all financial transactions from any other modules.</a:t>
            </a:r>
          </a:p>
          <a:p>
            <a:pPr algn="l"/>
            <a:r>
              <a:rPr lang="en-US" sz="900" b="0" i="0">
                <a:solidFill>
                  <a:srgbClr val="171717"/>
                </a:solidFill>
                <a:effectLst/>
                <a:latin typeface="Segoe UI" panose="020B0502040204020203" pitchFamily="34" charset="0"/>
              </a:rPr>
              <a:t>The examples of features in the General ledger module:</a:t>
            </a:r>
          </a:p>
          <a:p>
            <a:pPr algn="l">
              <a:buFont typeface="Arial" panose="020B0604020202020204" pitchFamily="34" charset="0"/>
              <a:buChar char="•"/>
            </a:pPr>
            <a:r>
              <a:rPr lang="en-US" sz="900" b="0" i="0">
                <a:solidFill>
                  <a:srgbClr val="171717"/>
                </a:solidFill>
                <a:effectLst/>
                <a:latin typeface="Segoe UI" panose="020B0502040204020203" pitchFamily="34" charset="0"/>
              </a:rPr>
              <a:t>Accruals are used in accrual accounting to track revenue that is recognized in the period that it's earned in, not when payment is received, and to track expenses (costs) that are recognized when they occur, not when payment is made.</a:t>
            </a:r>
          </a:p>
          <a:p>
            <a:pPr algn="l">
              <a:buFont typeface="Arial" panose="020B0604020202020204" pitchFamily="34" charset="0"/>
              <a:buChar char="•"/>
            </a:pPr>
            <a:r>
              <a:rPr lang="en-US" sz="900" b="0" i="0">
                <a:solidFill>
                  <a:srgbClr val="171717"/>
                </a:solidFill>
                <a:effectLst/>
                <a:latin typeface="Segoe UI" panose="020B0502040204020203" pitchFamily="34" charset="0"/>
              </a:rPr>
              <a:t>You can allocate, or distribute, monetary amounts to one or more accounts, or to account and dimension combinations, based on allocation rules. The two types of allocations are fixed and variable. You can also settle transactions between ledger accounts and revalue currency amounts.</a:t>
            </a:r>
          </a:p>
          <a:p>
            <a:pPr algn="l">
              <a:buFont typeface="Arial" panose="020B0604020202020204" pitchFamily="34" charset="0"/>
              <a:buChar char="•"/>
            </a:pPr>
            <a:r>
              <a:rPr lang="en-US" sz="900" b="0" i="0">
                <a:solidFill>
                  <a:srgbClr val="171717"/>
                </a:solidFill>
                <a:effectLst/>
                <a:latin typeface="Segoe UI" panose="020B0502040204020203" pitchFamily="34" charset="0"/>
              </a:rPr>
              <a:t>At the end of a fiscal year, you must generate closing transactions and prepare your accounts for the next fiscal year. You can use the consolidation functionality to combine the financial results for several subsidiary legal entities into results for a single, consolidated organization. The subsidiaries can be in the same Finance database or in separate databases.</a:t>
            </a:r>
          </a:p>
          <a:p>
            <a:pPr algn="l">
              <a:buFont typeface="Arial" panose="020B0604020202020204" pitchFamily="34" charset="0"/>
              <a:buChar char="•"/>
            </a:pPr>
            <a:r>
              <a:rPr lang="en-US" sz="900" b="0" i="0">
                <a:solidFill>
                  <a:srgbClr val="171717"/>
                </a:solidFill>
                <a:effectLst/>
                <a:latin typeface="Segoe UI" panose="020B0502040204020203" pitchFamily="34" charset="0"/>
              </a:rPr>
              <a:t>Financial reporting can consolidate multiple companies during report generation. The financial reports that are available out-of-the-box in Finance and Operations can be run at any time. These reports provide many additional benefits, such as the ability to drill down to all companies and dimensions.</a:t>
            </a:r>
          </a:p>
          <a:p>
            <a:pPr algn="l"/>
            <a:r>
              <a:rPr lang="en-US" sz="900" b="0" i="0">
                <a:solidFill>
                  <a:srgbClr val="171717"/>
                </a:solidFill>
                <a:effectLst/>
                <a:latin typeface="Segoe UI" panose="020B0502040204020203" pitchFamily="34" charset="0"/>
              </a:rPr>
              <a:t>The following figure illustrates the typical processes of the General ledger module in a company.</a:t>
            </a:r>
          </a:p>
          <a:p>
            <a:pPr algn="l"/>
            <a:endParaRPr lang="en-US" sz="900" b="0" i="0">
              <a:solidFill>
                <a:srgbClr val="171717"/>
              </a:solidFill>
              <a:effectLst/>
              <a:latin typeface="Segoe UI" panose="020B0502040204020203" pitchFamily="34" charset="0"/>
            </a:endParaRPr>
          </a:p>
          <a:p>
            <a:pPr algn="l"/>
            <a:r>
              <a:rPr lang="en-US" sz="900" b="0" i="0">
                <a:solidFill>
                  <a:srgbClr val="171717"/>
                </a:solidFill>
                <a:effectLst/>
                <a:latin typeface="Segoe UI" panose="020B0502040204020203" pitchFamily="34" charset="0"/>
              </a:rPr>
              <a:t>Ref: https://docs.microsoft.com/en-us/learn/modules/get-started-financial-management-dyn365-finance/4-general-ledger</a:t>
            </a:r>
          </a:p>
          <a:p>
            <a:pPr algn="l"/>
            <a:endParaRPr lang="en-US" sz="900" b="0" i="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IN" sz="1800" b="1" i="0">
                <a:solidFill>
                  <a:srgbClr val="171717"/>
                </a:solidFill>
                <a:effectLst/>
                <a:latin typeface="Segoe UI" panose="020B0502040204020203" pitchFamily="34" charset="0"/>
              </a:rPr>
              <a:t>Cash and bank management</a:t>
            </a:r>
          </a:p>
          <a:p>
            <a:pPr algn="l"/>
            <a:endParaRPr lang="en-US" sz="900" b="0" i="0">
              <a:solidFill>
                <a:srgbClr val="171717"/>
              </a:solidFill>
              <a:effectLst/>
              <a:latin typeface="Segoe UI" panose="020B0502040204020203" pitchFamily="34" charset="0"/>
            </a:endParaRPr>
          </a:p>
          <a:p>
            <a:pPr algn="l"/>
            <a:r>
              <a:rPr lang="en-US" sz="1800" b="0" i="0">
                <a:solidFill>
                  <a:srgbClr val="171717"/>
                </a:solidFill>
                <a:effectLst/>
                <a:latin typeface="Segoe UI" panose="020B0502040204020203" pitchFamily="34" charset="0"/>
              </a:rPr>
              <a:t>You can use the Cash and bank management module in Finance to maintain a company's bank accounts and the financial instruments that are associated with those bank accounts. These instruments include deposit slips, checks, bills of exchange, and promissory notes. You can also reconcile bank statements and print bank data on standard reports.</a:t>
            </a:r>
            <a:endParaRPr lang="en-US" sz="900" b="0" i="0">
              <a:solidFill>
                <a:srgbClr val="171717"/>
              </a:solidFill>
              <a:effectLst/>
              <a:latin typeface="Segoe UI" panose="020B0502040204020203" pitchFamily="34" charset="0"/>
            </a:endParaRPr>
          </a:p>
          <a:p>
            <a:pPr algn="l"/>
            <a:r>
              <a:rPr lang="en-US" sz="900" b="0" i="0">
                <a:solidFill>
                  <a:srgbClr val="171717"/>
                </a:solidFill>
                <a:effectLst/>
                <a:latin typeface="Segoe UI" panose="020B0502040204020203" pitchFamily="34" charset="0"/>
              </a:rPr>
              <a:t>The following are examples of tasks that you can perform in the Cash and bank management module:</a:t>
            </a:r>
          </a:p>
          <a:p>
            <a:pPr algn="l">
              <a:buFont typeface="Arial" panose="020B0604020202020204" pitchFamily="34" charset="0"/>
              <a:buChar char="•"/>
            </a:pPr>
            <a:r>
              <a:rPr lang="en-US" sz="900" b="0" i="0">
                <a:solidFill>
                  <a:srgbClr val="171717"/>
                </a:solidFill>
                <a:effectLst/>
                <a:latin typeface="Segoe UI" panose="020B0502040204020203" pitchFamily="34" charset="0"/>
              </a:rPr>
              <a:t>Manage letters of credit and import collections for the purchase and sale of goods across international borders.</a:t>
            </a:r>
          </a:p>
          <a:p>
            <a:pPr algn="l">
              <a:buFont typeface="Arial" panose="020B0604020202020204" pitchFamily="34" charset="0"/>
              <a:buChar char="•"/>
            </a:pPr>
            <a:r>
              <a:rPr lang="en-US" sz="900" b="0" i="0">
                <a:solidFill>
                  <a:srgbClr val="171717"/>
                </a:solidFill>
                <a:effectLst/>
                <a:latin typeface="Segoe UI" panose="020B0502040204020203" pitchFamily="34" charset="0"/>
              </a:rPr>
              <a:t>Manage letters of guarantee to manage agreement by a bank (the guarantor) to pay a set amount of money to some person (the beneficiary).</a:t>
            </a:r>
          </a:p>
          <a:p>
            <a:pPr algn="l">
              <a:buFont typeface="Arial" panose="020B0604020202020204" pitchFamily="34" charset="0"/>
              <a:buChar char="•"/>
            </a:pPr>
            <a:r>
              <a:rPr lang="en-US" sz="900" b="0" i="0">
                <a:solidFill>
                  <a:srgbClr val="171717"/>
                </a:solidFill>
                <a:effectLst/>
                <a:latin typeface="Segoe UI" panose="020B0502040204020203" pitchFamily="34" charset="0"/>
              </a:rPr>
              <a:t>Perform bank reconciliation by importing bank statements and by using matching rule criteria to automatically select transactions for reconciliation, which saves significant time for accountants.</a:t>
            </a:r>
          </a:p>
          <a:p>
            <a:pPr algn="l">
              <a:buFont typeface="Arial" panose="020B0604020202020204" pitchFamily="34" charset="0"/>
              <a:buChar char="•"/>
            </a:pPr>
            <a:r>
              <a:rPr lang="en-US" sz="900" b="0" i="0">
                <a:solidFill>
                  <a:srgbClr val="171717"/>
                </a:solidFill>
                <a:effectLst/>
                <a:latin typeface="Segoe UI" panose="020B0502040204020203" pitchFamily="34" charset="0"/>
              </a:rPr>
              <a:t>Deposit and transfer bank funds.</a:t>
            </a:r>
          </a:p>
          <a:p>
            <a:pPr algn="l">
              <a:buFont typeface="Arial" panose="020B0604020202020204" pitchFamily="34" charset="0"/>
              <a:buChar char="•"/>
            </a:pPr>
            <a:r>
              <a:rPr lang="en-US" sz="900" b="0" i="0">
                <a:solidFill>
                  <a:srgbClr val="171717"/>
                </a:solidFill>
                <a:effectLst/>
                <a:latin typeface="Segoe UI" panose="020B0502040204020203" pitchFamily="34" charset="0"/>
              </a:rPr>
              <a:t>Cancel wrong deposits.</a:t>
            </a:r>
          </a:p>
          <a:p>
            <a:pPr algn="l">
              <a:buFont typeface="Arial" panose="020B0604020202020204" pitchFamily="34" charset="0"/>
              <a:buChar char="•"/>
            </a:pPr>
            <a:r>
              <a:rPr lang="en-US" sz="900" b="0" i="0">
                <a:solidFill>
                  <a:srgbClr val="171717"/>
                </a:solidFill>
                <a:effectLst/>
                <a:latin typeface="Segoe UI" panose="020B0502040204020203" pitchFamily="34" charset="0"/>
              </a:rPr>
              <a:t>Update and maintain bank balances.</a:t>
            </a:r>
          </a:p>
          <a:p>
            <a:pPr algn="l">
              <a:buFont typeface="Arial" panose="020B0604020202020204" pitchFamily="34" charset="0"/>
              <a:buChar char="•"/>
            </a:pPr>
            <a:r>
              <a:rPr lang="en-US" sz="900" b="0" i="0">
                <a:solidFill>
                  <a:srgbClr val="171717"/>
                </a:solidFill>
                <a:effectLst/>
                <a:latin typeface="Segoe UI" panose="020B0502040204020203" pitchFamily="34" charset="0"/>
              </a:rPr>
              <a:t>Define formats for checks.</a:t>
            </a:r>
          </a:p>
          <a:p>
            <a:pPr algn="l">
              <a:buFont typeface="Arial" panose="020B0604020202020204" pitchFamily="34" charset="0"/>
              <a:buChar char="•"/>
            </a:pPr>
            <a:r>
              <a:rPr lang="en-US" sz="900" b="0" i="0">
                <a:solidFill>
                  <a:srgbClr val="171717"/>
                </a:solidFill>
                <a:effectLst/>
                <a:latin typeface="Segoe UI" panose="020B0502040204020203" pitchFamily="34" charset="0"/>
              </a:rPr>
              <a:t>Use the cash flow forecasting tools to analyze upcoming cash flow and currency requirements so that you can estimate the company's future need for cash.</a:t>
            </a:r>
          </a:p>
          <a:p>
            <a:pPr algn="l"/>
            <a:endParaRPr lang="en-US" sz="800" b="0" i="0">
              <a:solidFill>
                <a:srgbClr val="171717"/>
              </a:solidFill>
              <a:effectLst/>
              <a:latin typeface="Segoe UI" panose="020B0502040204020203" pitchFamily="34" charset="0"/>
            </a:endParaRPr>
          </a:p>
          <a:p>
            <a:pPr algn="l"/>
            <a:r>
              <a:rPr lang="en-US" sz="800" b="0" i="0">
                <a:solidFill>
                  <a:srgbClr val="171717"/>
                </a:solidFill>
                <a:effectLst/>
                <a:latin typeface="Segoe UI" panose="020B0502040204020203" pitchFamily="34" charset="0"/>
              </a:rPr>
              <a:t>Ref: https://docs.microsoft.com/en-us/learn/modules/get-started-financial-management-dyn365-finance/5-cash-bank</a:t>
            </a:r>
          </a:p>
          <a:p>
            <a:pPr algn="l"/>
            <a:endParaRPr lang="en-US" sz="800" b="1" i="0">
              <a:solidFill>
                <a:srgbClr val="171717"/>
              </a:solidFill>
              <a:effectLst/>
              <a:latin typeface="Segoe UI" panose="020B0502040204020203" pitchFamily="34" charset="0"/>
            </a:endParaRPr>
          </a:p>
          <a:p>
            <a:pPr algn="l"/>
            <a:r>
              <a:rPr lang="en-US" sz="800" b="1" i="0">
                <a:solidFill>
                  <a:srgbClr val="171717"/>
                </a:solidFill>
                <a:effectLst/>
                <a:latin typeface="Segoe UI" panose="020B0502040204020203" pitchFamily="34" charset="0"/>
              </a:rPr>
              <a:t>Tax</a:t>
            </a:r>
          </a:p>
          <a:p>
            <a:pPr algn="l"/>
            <a:endParaRPr lang="en-US" sz="800" b="1" i="0">
              <a:solidFill>
                <a:srgbClr val="171717"/>
              </a:solidFill>
              <a:effectLst/>
              <a:latin typeface="Segoe UI" panose="020B0502040204020203" pitchFamily="34" charset="0"/>
            </a:endParaRPr>
          </a:p>
          <a:p>
            <a:pPr algn="l"/>
            <a:r>
              <a:rPr lang="en-US" sz="900" b="0" i="0">
                <a:solidFill>
                  <a:srgbClr val="171717"/>
                </a:solidFill>
                <a:effectLst/>
                <a:latin typeface="Segoe UI" panose="020B0502040204020203" pitchFamily="34" charset="0"/>
              </a:rPr>
              <a:t>Every company must collect and pay taxes to various tax authorities. The rules and rates vary by country or region, state, county, and city.</a:t>
            </a:r>
          </a:p>
          <a:p>
            <a:pPr algn="l"/>
            <a:r>
              <a:rPr lang="en-US" sz="900" b="0" i="0">
                <a:solidFill>
                  <a:srgbClr val="171717"/>
                </a:solidFill>
                <a:effectLst/>
                <a:latin typeface="Segoe UI" panose="020B0502040204020203" pitchFamily="34" charset="0"/>
              </a:rPr>
              <a:t>Also, the rules must be updated periodically when tax authorities change their requirements.</a:t>
            </a:r>
          </a:p>
          <a:p>
            <a:pPr algn="l"/>
            <a:r>
              <a:rPr lang="en-US" sz="900" b="0" i="0">
                <a:solidFill>
                  <a:srgbClr val="171717"/>
                </a:solidFill>
                <a:effectLst/>
                <a:latin typeface="Segoe UI" panose="020B0502040204020203" pitchFamily="34" charset="0"/>
              </a:rPr>
              <a:t>Sales tax codes contain the basic information about how much you collect and pay to the authorities. When setting up sales tax codes, you define the amounts or percentages that must be collected. You also define the various methods by which those amounts or percentages are applied to transaction amounts.</a:t>
            </a:r>
          </a:p>
          <a:p>
            <a:pPr algn="l"/>
            <a:r>
              <a:rPr lang="en-US" sz="900" b="0" i="0">
                <a:solidFill>
                  <a:srgbClr val="171717"/>
                </a:solidFill>
                <a:effectLst/>
                <a:latin typeface="Segoe UI" panose="020B0502040204020203" pitchFamily="34" charset="0"/>
              </a:rPr>
              <a:t>The sales tax framework supports many types of indirect taxes, such as sales tax, value-added tax (VAT), goods and services tax (GST), unit-based fees, and withholding tax. These taxes are calculated and documented during purchase and sales transactions. Periodically, they must be reported and paid to tax authorities.</a:t>
            </a:r>
          </a:p>
          <a:p>
            <a:pPr algn="l"/>
            <a:endParaRPr lang="en-US" sz="800" b="1" i="0">
              <a:solidFill>
                <a:srgbClr val="171717"/>
              </a:solidFill>
              <a:effectLst/>
              <a:latin typeface="Segoe UI" panose="020B0502040204020203" pitchFamily="34" charset="0"/>
            </a:endParaRPr>
          </a:p>
          <a:p>
            <a:pPr algn="l"/>
            <a:endParaRPr lang="en-US" sz="800" b="1" i="0">
              <a:solidFill>
                <a:srgbClr val="171717"/>
              </a:solidFill>
              <a:effectLst/>
              <a:latin typeface="Segoe UI" panose="020B0502040204020203" pitchFamily="34" charset="0"/>
            </a:endParaRPr>
          </a:p>
          <a:p>
            <a:pPr algn="l"/>
            <a:r>
              <a:rPr lang="en-US" sz="800" b="0" i="0">
                <a:solidFill>
                  <a:srgbClr val="171717"/>
                </a:solidFill>
                <a:effectLst/>
                <a:latin typeface="Segoe UI" panose="020B0502040204020203" pitchFamily="34" charset="0"/>
              </a:rPr>
              <a:t>https://docs.microsoft.com/en-us/learn/modules/get-started-financial-management-dyn365-finance/6-tax</a:t>
            </a:r>
          </a:p>
          <a:p>
            <a:pPr algn="l"/>
            <a:endParaRPr lang="en-US" sz="800" b="0" i="0">
              <a:solidFill>
                <a:srgbClr val="171717"/>
              </a:solidFill>
              <a:effectLst/>
              <a:latin typeface="Segoe UI" panose="020B0502040204020203" pitchFamily="34" charset="0"/>
            </a:endParaRPr>
          </a:p>
          <a:p>
            <a:pPr algn="l"/>
            <a:r>
              <a:rPr lang="en-US" sz="900" b="1" i="0">
                <a:solidFill>
                  <a:srgbClr val="171717"/>
                </a:solidFill>
                <a:effectLst/>
                <a:latin typeface="Segoe UI" panose="020B0502040204020203" pitchFamily="34" charset="0"/>
              </a:rPr>
              <a:t>Accounts payable</a:t>
            </a:r>
          </a:p>
          <a:p>
            <a:pPr algn="l"/>
            <a:r>
              <a:rPr lang="en-US" sz="900" b="0" i="0">
                <a:solidFill>
                  <a:srgbClr val="171717"/>
                </a:solidFill>
                <a:effectLst/>
                <a:latin typeface="Segoe UI" panose="020B0502040204020203" pitchFamily="34" charset="0"/>
              </a:rPr>
              <a:t>The Accounts payable module in Finance lets you set up vendor groups, vendors, posting profiles, various payment options and parameters regarding vendors, charges, deliveries and destinations, promissory notes, and other types of accounts payable information.</a:t>
            </a:r>
          </a:p>
          <a:p>
            <a:pPr algn="l"/>
            <a:r>
              <a:rPr lang="en-US" sz="900" b="0" i="0">
                <a:solidFill>
                  <a:srgbClr val="171717"/>
                </a:solidFill>
                <a:effectLst/>
                <a:latin typeface="Segoe UI" panose="020B0502040204020203" pitchFamily="34" charset="0"/>
              </a:rPr>
              <a:t>You can also set up accounts payable to record vendor invoices, generate and post vendor payments, and perform settlements.</a:t>
            </a:r>
          </a:p>
          <a:p>
            <a:pPr algn="l"/>
            <a:endParaRPr lang="en-US" sz="800" b="0" i="0">
              <a:solidFill>
                <a:srgbClr val="171717"/>
              </a:solidFill>
              <a:effectLst/>
              <a:latin typeface="Segoe UI" panose="020B0502040204020203" pitchFamily="34" charset="0"/>
            </a:endParaRPr>
          </a:p>
          <a:p>
            <a:pPr algn="l"/>
            <a:r>
              <a:rPr lang="en-US" sz="900" b="0" i="0">
                <a:solidFill>
                  <a:srgbClr val="171717"/>
                </a:solidFill>
                <a:effectLst/>
                <a:latin typeface="Segoe UI" panose="020B0502040204020203" pitchFamily="34" charset="0"/>
              </a:rPr>
              <a:t>The following are examples of tasks that you can perform in the Accounts payable module:</a:t>
            </a:r>
          </a:p>
          <a:p>
            <a:pPr algn="l">
              <a:buFont typeface="Arial" panose="020B0604020202020204" pitchFamily="34" charset="0"/>
              <a:buChar char="•"/>
            </a:pPr>
            <a:r>
              <a:rPr lang="en-US" sz="900" b="0" i="0">
                <a:solidFill>
                  <a:srgbClr val="171717"/>
                </a:solidFill>
                <a:effectLst/>
                <a:latin typeface="Segoe UI" panose="020B0502040204020203" pitchFamily="34" charset="0"/>
              </a:rPr>
              <a:t>Enter vendor invoices manually or receive them electronically through a data entity. After the invoices are entered or received, you can review and approve the invoices by using an invoice approval journal or the </a:t>
            </a:r>
            <a:r>
              <a:rPr lang="en-US" sz="900" b="1" i="0">
                <a:solidFill>
                  <a:srgbClr val="171717"/>
                </a:solidFill>
                <a:effectLst/>
                <a:latin typeface="Segoe UI" panose="020B0502040204020203" pitchFamily="34" charset="0"/>
              </a:rPr>
              <a:t>Vendor invoice</a:t>
            </a:r>
            <a:r>
              <a:rPr lang="en-US" sz="900" b="0" i="0">
                <a:solidFill>
                  <a:srgbClr val="171717"/>
                </a:solidFill>
                <a:effectLst/>
                <a:latin typeface="Segoe UI" panose="020B0502040204020203" pitchFamily="34" charset="0"/>
              </a:rPr>
              <a:t> page.</a:t>
            </a:r>
          </a:p>
          <a:p>
            <a:pPr algn="l">
              <a:buFont typeface="Arial" panose="020B0604020202020204" pitchFamily="34" charset="0"/>
              <a:buChar char="•"/>
            </a:pPr>
            <a:r>
              <a:rPr lang="en-US" sz="900" b="0" i="0">
                <a:solidFill>
                  <a:srgbClr val="171717"/>
                </a:solidFill>
                <a:effectLst/>
                <a:latin typeface="Segoe UI" panose="020B0502040204020203" pitchFamily="34" charset="0"/>
              </a:rPr>
              <a:t>Use invoice matching, vendor invoice policies, and workflow to automate the review process so that invoices that meet certain criteria are automatically approved, and the remaining invoices are flagged for review by an authorized user.</a:t>
            </a:r>
          </a:p>
          <a:p>
            <a:pPr algn="l">
              <a:buFont typeface="Arial" panose="020B0604020202020204" pitchFamily="34" charset="0"/>
              <a:buChar char="•"/>
            </a:pPr>
            <a:r>
              <a:rPr lang="en-US" sz="900" b="0" i="0">
                <a:solidFill>
                  <a:srgbClr val="171717"/>
                </a:solidFill>
                <a:effectLst/>
                <a:latin typeface="Segoe UI" panose="020B0502040204020203" pitchFamily="34" charset="0"/>
              </a:rPr>
              <a:t>Resolve discrepancies during invoice totals matching.</a:t>
            </a:r>
          </a:p>
          <a:p>
            <a:pPr algn="l">
              <a:buFont typeface="Arial" panose="020B0604020202020204" pitchFamily="34" charset="0"/>
              <a:buChar char="•"/>
            </a:pPr>
            <a:r>
              <a:rPr lang="en-US" sz="900" b="0" i="0">
                <a:solidFill>
                  <a:srgbClr val="171717"/>
                </a:solidFill>
                <a:effectLst/>
                <a:latin typeface="Segoe UI" panose="020B0502040204020203" pitchFamily="34" charset="0"/>
              </a:rPr>
              <a:t>Set up default offset accounts for vendor invoice journals and an invoice approval journal.</a:t>
            </a:r>
          </a:p>
          <a:p>
            <a:pPr algn="l">
              <a:buFont typeface="Arial" panose="020B0604020202020204" pitchFamily="34" charset="0"/>
              <a:buChar char="•"/>
            </a:pPr>
            <a:r>
              <a:rPr lang="en-US" sz="900" b="0" i="0">
                <a:solidFill>
                  <a:srgbClr val="171717"/>
                </a:solidFill>
                <a:effectLst/>
                <a:latin typeface="Segoe UI" panose="020B0502040204020203" pitchFamily="34" charset="0"/>
              </a:rPr>
              <a:t>Manage daily tasks by using workspaces.</a:t>
            </a:r>
          </a:p>
          <a:p>
            <a:pPr algn="l">
              <a:buFont typeface="Arial" panose="020B0604020202020204" pitchFamily="34" charset="0"/>
              <a:buChar char="•"/>
            </a:pPr>
            <a:r>
              <a:rPr lang="en-US" sz="900" b="0" i="0">
                <a:solidFill>
                  <a:srgbClr val="171717"/>
                </a:solidFill>
                <a:effectLst/>
                <a:latin typeface="Segoe UI" panose="020B0502040204020203" pitchFamily="34" charset="0"/>
              </a:rPr>
              <a:t>Define vendor payment terms and fees.</a:t>
            </a:r>
          </a:p>
          <a:p>
            <a:pPr algn="l">
              <a:buFont typeface="Arial" panose="020B0604020202020204" pitchFamily="34" charset="0"/>
              <a:buChar char="•"/>
            </a:pPr>
            <a:r>
              <a:rPr lang="en-US" sz="900" b="0" i="0">
                <a:solidFill>
                  <a:srgbClr val="171717"/>
                </a:solidFill>
                <a:effectLst/>
                <a:latin typeface="Segoe UI" panose="020B0502040204020203" pitchFamily="34" charset="0"/>
              </a:rPr>
              <a:t>Set up and generate positive pay files.</a:t>
            </a:r>
          </a:p>
          <a:p>
            <a:pPr algn="l">
              <a:buFont typeface="Arial" panose="020B0604020202020204" pitchFamily="34" charset="0"/>
              <a:buChar char="•"/>
            </a:pPr>
            <a:r>
              <a:rPr lang="en-US" sz="900" b="0" i="0">
                <a:solidFill>
                  <a:srgbClr val="171717"/>
                </a:solidFill>
                <a:effectLst/>
                <a:latin typeface="Segoe UI" panose="020B0502040204020203" pitchFamily="34" charset="0"/>
              </a:rPr>
              <a:t>Create vendor payments by using a payment proposal.</a:t>
            </a:r>
          </a:p>
          <a:p>
            <a:pPr algn="l">
              <a:buFont typeface="Arial" panose="020B0604020202020204" pitchFamily="34" charset="0"/>
              <a:buChar char="•"/>
            </a:pPr>
            <a:r>
              <a:rPr lang="en-US" sz="900" b="0" i="0">
                <a:solidFill>
                  <a:srgbClr val="171717"/>
                </a:solidFill>
                <a:effectLst/>
                <a:latin typeface="Segoe UI" panose="020B0502040204020203" pitchFamily="34" charset="0"/>
              </a:rPr>
              <a:t>Credit vendor payments for a partial amount.</a:t>
            </a:r>
          </a:p>
          <a:p>
            <a:pPr algn="l">
              <a:buFont typeface="Arial" panose="020B0604020202020204" pitchFamily="34" charset="0"/>
              <a:buChar char="•"/>
            </a:pPr>
            <a:r>
              <a:rPr lang="en-US" sz="900" b="0" i="0">
                <a:solidFill>
                  <a:srgbClr val="171717"/>
                </a:solidFill>
                <a:effectLst/>
                <a:latin typeface="Segoe UI" panose="020B0502040204020203" pitchFamily="34" charset="0"/>
              </a:rPr>
              <a:t>Take a cash discount outside the cash discount period.</a:t>
            </a:r>
          </a:p>
          <a:p>
            <a:pPr algn="l">
              <a:buFont typeface="Arial" panose="020B0604020202020204" pitchFamily="34" charset="0"/>
              <a:buChar char="•"/>
            </a:pPr>
            <a:r>
              <a:rPr lang="en-US" sz="900" b="0" i="0">
                <a:solidFill>
                  <a:srgbClr val="171717"/>
                </a:solidFill>
                <a:effectLst/>
                <a:latin typeface="Segoe UI" panose="020B0502040204020203" pitchFamily="34" charset="0"/>
              </a:rPr>
              <a:t>Reverse a vendor payment.</a:t>
            </a:r>
          </a:p>
          <a:p>
            <a:pPr algn="l">
              <a:buFont typeface="Arial" panose="020B0604020202020204" pitchFamily="34" charset="0"/>
              <a:buChar char="•"/>
            </a:pPr>
            <a:r>
              <a:rPr lang="en-US" sz="900" b="0" i="0">
                <a:solidFill>
                  <a:srgbClr val="171717"/>
                </a:solidFill>
                <a:effectLst/>
                <a:latin typeface="Segoe UI" panose="020B0502040204020203" pitchFamily="34" charset="0"/>
              </a:rPr>
              <a:t>Prepare prepayment invoices and a prepayments overview.</a:t>
            </a:r>
          </a:p>
          <a:p>
            <a:pPr algn="l">
              <a:buFont typeface="Arial" panose="020B0604020202020204" pitchFamily="34" charset="0"/>
              <a:buChar char="•"/>
            </a:pPr>
            <a:r>
              <a:rPr lang="en-US" sz="900" b="0" i="0">
                <a:solidFill>
                  <a:srgbClr val="171717"/>
                </a:solidFill>
                <a:effectLst/>
                <a:latin typeface="Segoe UI" panose="020B0502040204020203" pitchFamily="34" charset="0"/>
              </a:rPr>
              <a:t>Settle a partial vendor payment before the discount date.</a:t>
            </a:r>
          </a:p>
          <a:p>
            <a:pPr algn="l"/>
            <a:endParaRPr lang="en-US" sz="800" b="0" i="0">
              <a:solidFill>
                <a:srgbClr val="171717"/>
              </a:solidFill>
              <a:effectLst/>
              <a:latin typeface="Segoe UI" panose="020B0502040204020203" pitchFamily="34" charset="0"/>
            </a:endParaRPr>
          </a:p>
          <a:p>
            <a:pPr algn="l"/>
            <a:r>
              <a:rPr lang="en-US" sz="800" b="0" i="0">
                <a:solidFill>
                  <a:srgbClr val="171717"/>
                </a:solidFill>
                <a:effectLst/>
                <a:latin typeface="Segoe UI" panose="020B0502040204020203" pitchFamily="34" charset="0"/>
              </a:rPr>
              <a:t>Ref: https://docs.microsoft.com/en-us/learn/modules/get-started-financial-management-dyn365-finance/1-introduction</a:t>
            </a:r>
          </a:p>
          <a:p>
            <a:pPr algn="l"/>
            <a:endParaRPr lang="en-US" sz="800" b="1" i="0">
              <a:solidFill>
                <a:srgbClr val="171717"/>
              </a:solidFill>
              <a:effectLst/>
              <a:latin typeface="Segoe UI" panose="020B0502040204020203" pitchFamily="34" charset="0"/>
            </a:endParaRPr>
          </a:p>
          <a:p>
            <a:pPr algn="l"/>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23795182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0" i="0">
                <a:solidFill>
                  <a:srgbClr val="171717"/>
                </a:solidFill>
                <a:effectLst/>
                <a:latin typeface="Segoe UI" panose="020B0502040204020203" pitchFamily="34" charset="0"/>
              </a:rPr>
              <a:t>This slide is an animated slide – </a:t>
            </a:r>
          </a:p>
          <a:p>
            <a:pPr algn="l"/>
            <a:endParaRPr lang="en-US" sz="900" b="0" i="0">
              <a:solidFill>
                <a:srgbClr val="171717"/>
              </a:solidFill>
              <a:effectLst/>
              <a:latin typeface="Segoe UI" panose="020B0502040204020203" pitchFamily="34" charset="0"/>
            </a:endParaRPr>
          </a:p>
          <a:p>
            <a:pPr algn="l"/>
            <a:endParaRPr lang="en-US" sz="900" b="0" i="0">
              <a:solidFill>
                <a:srgbClr val="171717"/>
              </a:solidFill>
              <a:effectLst/>
              <a:latin typeface="Segoe UI" panose="020B0502040204020203" pitchFamily="34" charset="0"/>
            </a:endParaRPr>
          </a:p>
          <a:p>
            <a:pPr algn="l"/>
            <a:r>
              <a:rPr lang="en-US" sz="900" b="0" i="0">
                <a:solidFill>
                  <a:srgbClr val="171717"/>
                </a:solidFill>
                <a:effectLst/>
                <a:latin typeface="Segoe UI" panose="020B0502040204020203" pitchFamily="34" charset="0"/>
              </a:rPr>
              <a:t>You can use the General ledger module in Finance to define and manage the legal entity's financial structure. The general ledger is a register of debit and credit entries. </a:t>
            </a:r>
          </a:p>
          <a:p>
            <a:pPr algn="l"/>
            <a:r>
              <a:rPr lang="en-US" sz="900" b="0" i="0">
                <a:solidFill>
                  <a:srgbClr val="171717"/>
                </a:solidFill>
                <a:effectLst/>
                <a:latin typeface="Segoe UI" panose="020B0502040204020203" pitchFamily="34" charset="0"/>
              </a:rPr>
              <a:t>The General ledger module is the center of Finance and records all financial transactions from any other modules.</a:t>
            </a:r>
          </a:p>
          <a:p>
            <a:pPr algn="l"/>
            <a:r>
              <a:rPr lang="en-US" sz="900" b="0" i="0">
                <a:solidFill>
                  <a:srgbClr val="171717"/>
                </a:solidFill>
                <a:effectLst/>
                <a:latin typeface="Segoe UI" panose="020B0502040204020203" pitchFamily="34" charset="0"/>
              </a:rPr>
              <a:t>The examples of features in the General ledger module:</a:t>
            </a:r>
          </a:p>
          <a:p>
            <a:pPr algn="l">
              <a:buFont typeface="Arial" panose="020B0604020202020204" pitchFamily="34" charset="0"/>
              <a:buChar char="•"/>
            </a:pPr>
            <a:r>
              <a:rPr lang="en-US" sz="900" b="0" i="0">
                <a:solidFill>
                  <a:srgbClr val="171717"/>
                </a:solidFill>
                <a:effectLst/>
                <a:latin typeface="Segoe UI" panose="020B0502040204020203" pitchFamily="34" charset="0"/>
              </a:rPr>
              <a:t>Accruals are used in accrual accounting to track revenue that is recognized in the period that it's earned in, not when payment is received, and to track expenses (costs) that are recognized when they occur, not when payment is made.</a:t>
            </a:r>
          </a:p>
          <a:p>
            <a:pPr algn="l">
              <a:buFont typeface="Arial" panose="020B0604020202020204" pitchFamily="34" charset="0"/>
              <a:buChar char="•"/>
            </a:pPr>
            <a:r>
              <a:rPr lang="en-US" sz="900" b="0" i="0">
                <a:solidFill>
                  <a:srgbClr val="171717"/>
                </a:solidFill>
                <a:effectLst/>
                <a:latin typeface="Segoe UI" panose="020B0502040204020203" pitchFamily="34" charset="0"/>
              </a:rPr>
              <a:t>You can allocate, or distribute, monetary amounts to one or more accounts, or to account and dimension combinations, based on allocation rules. The two types of allocations are fixed and variable. You can also settle transactions between ledger accounts and revalue currency amounts.</a:t>
            </a:r>
          </a:p>
          <a:p>
            <a:pPr algn="l">
              <a:buFont typeface="Arial" panose="020B0604020202020204" pitchFamily="34" charset="0"/>
              <a:buChar char="•"/>
            </a:pPr>
            <a:r>
              <a:rPr lang="en-US" sz="900" b="0" i="0">
                <a:solidFill>
                  <a:srgbClr val="171717"/>
                </a:solidFill>
                <a:effectLst/>
                <a:latin typeface="Segoe UI" panose="020B0502040204020203" pitchFamily="34" charset="0"/>
              </a:rPr>
              <a:t>At the end of a fiscal year, you must generate closing transactions and prepare your accounts for the next fiscal year. You can use the consolidation functionality to combine the financial results for several subsidiary legal entities into results for a single, consolidated organization. The subsidiaries can be in the same Finance database or in separate databases.</a:t>
            </a:r>
          </a:p>
          <a:p>
            <a:pPr algn="l">
              <a:buFont typeface="Arial" panose="020B0604020202020204" pitchFamily="34" charset="0"/>
              <a:buChar char="•"/>
            </a:pPr>
            <a:r>
              <a:rPr lang="en-US" sz="900" b="0" i="0">
                <a:solidFill>
                  <a:srgbClr val="171717"/>
                </a:solidFill>
                <a:effectLst/>
                <a:latin typeface="Segoe UI" panose="020B0502040204020203" pitchFamily="34" charset="0"/>
              </a:rPr>
              <a:t>Financial reporting can consolidate multiple companies during report generation. The financial reports that are available out-of-the-box in Finance and Operations can be run at any time. These reports provide many additional benefits, such as the ability to drill down to all companies and dimensions.</a:t>
            </a:r>
          </a:p>
          <a:p>
            <a:pPr algn="l"/>
            <a:r>
              <a:rPr lang="en-US" sz="900" b="0" i="0">
                <a:solidFill>
                  <a:srgbClr val="171717"/>
                </a:solidFill>
                <a:effectLst/>
                <a:latin typeface="Segoe UI" panose="020B0502040204020203" pitchFamily="34" charset="0"/>
              </a:rPr>
              <a:t>The following figure illustrates the typical processes of the General ledger module in a company.</a:t>
            </a:r>
          </a:p>
          <a:p>
            <a:pPr algn="l"/>
            <a:endParaRPr lang="en-US" sz="900" b="0" i="0">
              <a:solidFill>
                <a:srgbClr val="171717"/>
              </a:solidFill>
              <a:effectLst/>
              <a:latin typeface="Segoe UI" panose="020B0502040204020203" pitchFamily="34" charset="0"/>
            </a:endParaRPr>
          </a:p>
          <a:p>
            <a:pPr algn="l"/>
            <a:r>
              <a:rPr lang="en-US" sz="900" b="0" i="0">
                <a:solidFill>
                  <a:srgbClr val="171717"/>
                </a:solidFill>
                <a:effectLst/>
                <a:latin typeface="Segoe UI" panose="020B0502040204020203" pitchFamily="34" charset="0"/>
              </a:rPr>
              <a:t>Ref: https://docs.microsoft.com/en-us/learn/modules/get-started-financial-management-dyn365-finance/4-general-ledger</a:t>
            </a:r>
          </a:p>
          <a:p>
            <a:pPr algn="l"/>
            <a:endParaRPr lang="en-US" sz="900" b="0" i="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IN" sz="1800" b="1" i="0">
                <a:solidFill>
                  <a:srgbClr val="171717"/>
                </a:solidFill>
                <a:effectLst/>
                <a:latin typeface="Segoe UI" panose="020B0502040204020203" pitchFamily="34" charset="0"/>
              </a:rPr>
              <a:t>Cash and bank management</a:t>
            </a:r>
          </a:p>
          <a:p>
            <a:pPr algn="l"/>
            <a:endParaRPr lang="en-US" sz="900" b="0" i="0">
              <a:solidFill>
                <a:srgbClr val="171717"/>
              </a:solidFill>
              <a:effectLst/>
              <a:latin typeface="Segoe UI" panose="020B0502040204020203" pitchFamily="34" charset="0"/>
            </a:endParaRPr>
          </a:p>
          <a:p>
            <a:pPr algn="l"/>
            <a:r>
              <a:rPr lang="en-US" sz="1800" b="0" i="0">
                <a:solidFill>
                  <a:srgbClr val="171717"/>
                </a:solidFill>
                <a:effectLst/>
                <a:latin typeface="Segoe UI" panose="020B0502040204020203" pitchFamily="34" charset="0"/>
              </a:rPr>
              <a:t>You can use the Cash and bank management module in Finance to maintain a company's bank accounts and the financial instruments that are associated with those bank accounts. These instruments include deposit slips, checks, bills of exchange, and promissory notes. You can also reconcile bank statements and print bank data on standard reports.</a:t>
            </a:r>
            <a:endParaRPr lang="en-US" sz="900" b="0" i="0">
              <a:solidFill>
                <a:srgbClr val="171717"/>
              </a:solidFill>
              <a:effectLst/>
              <a:latin typeface="Segoe UI" panose="020B0502040204020203" pitchFamily="34" charset="0"/>
            </a:endParaRPr>
          </a:p>
          <a:p>
            <a:pPr algn="l"/>
            <a:r>
              <a:rPr lang="en-US" sz="900" b="0" i="0">
                <a:solidFill>
                  <a:srgbClr val="171717"/>
                </a:solidFill>
                <a:effectLst/>
                <a:latin typeface="Segoe UI" panose="020B0502040204020203" pitchFamily="34" charset="0"/>
              </a:rPr>
              <a:t>The following are examples of tasks that you can perform in the Cash and bank management module:</a:t>
            </a:r>
          </a:p>
          <a:p>
            <a:pPr algn="l">
              <a:buFont typeface="Arial" panose="020B0604020202020204" pitchFamily="34" charset="0"/>
              <a:buChar char="•"/>
            </a:pPr>
            <a:r>
              <a:rPr lang="en-US" sz="900" b="0" i="0">
                <a:solidFill>
                  <a:srgbClr val="171717"/>
                </a:solidFill>
                <a:effectLst/>
                <a:latin typeface="Segoe UI" panose="020B0502040204020203" pitchFamily="34" charset="0"/>
              </a:rPr>
              <a:t>Manage letters of credit and import collections for the purchase and sale of goods across international borders.</a:t>
            </a:r>
          </a:p>
          <a:p>
            <a:pPr algn="l">
              <a:buFont typeface="Arial" panose="020B0604020202020204" pitchFamily="34" charset="0"/>
              <a:buChar char="•"/>
            </a:pPr>
            <a:r>
              <a:rPr lang="en-US" sz="900" b="0" i="0">
                <a:solidFill>
                  <a:srgbClr val="171717"/>
                </a:solidFill>
                <a:effectLst/>
                <a:latin typeface="Segoe UI" panose="020B0502040204020203" pitchFamily="34" charset="0"/>
              </a:rPr>
              <a:t>Manage letters of guarantee to manage agreement by a bank (the guarantor) to pay a set amount of money to some person (the beneficiary).</a:t>
            </a:r>
          </a:p>
          <a:p>
            <a:pPr algn="l">
              <a:buFont typeface="Arial" panose="020B0604020202020204" pitchFamily="34" charset="0"/>
              <a:buChar char="•"/>
            </a:pPr>
            <a:r>
              <a:rPr lang="en-US" sz="900" b="0" i="0">
                <a:solidFill>
                  <a:srgbClr val="171717"/>
                </a:solidFill>
                <a:effectLst/>
                <a:latin typeface="Segoe UI" panose="020B0502040204020203" pitchFamily="34" charset="0"/>
              </a:rPr>
              <a:t>Perform bank reconciliation by importing bank statements and by using matching rule criteria to automatically select transactions for reconciliation, which saves significant time for accountants.</a:t>
            </a:r>
          </a:p>
          <a:p>
            <a:pPr algn="l">
              <a:buFont typeface="Arial" panose="020B0604020202020204" pitchFamily="34" charset="0"/>
              <a:buChar char="•"/>
            </a:pPr>
            <a:r>
              <a:rPr lang="en-US" sz="900" b="0" i="0">
                <a:solidFill>
                  <a:srgbClr val="171717"/>
                </a:solidFill>
                <a:effectLst/>
                <a:latin typeface="Segoe UI" panose="020B0502040204020203" pitchFamily="34" charset="0"/>
              </a:rPr>
              <a:t>Deposit and transfer bank funds.</a:t>
            </a:r>
          </a:p>
          <a:p>
            <a:pPr algn="l">
              <a:buFont typeface="Arial" panose="020B0604020202020204" pitchFamily="34" charset="0"/>
              <a:buChar char="•"/>
            </a:pPr>
            <a:r>
              <a:rPr lang="en-US" sz="900" b="0" i="0">
                <a:solidFill>
                  <a:srgbClr val="171717"/>
                </a:solidFill>
                <a:effectLst/>
                <a:latin typeface="Segoe UI" panose="020B0502040204020203" pitchFamily="34" charset="0"/>
              </a:rPr>
              <a:t>Cancel wrong deposits.</a:t>
            </a:r>
          </a:p>
          <a:p>
            <a:pPr algn="l">
              <a:buFont typeface="Arial" panose="020B0604020202020204" pitchFamily="34" charset="0"/>
              <a:buChar char="•"/>
            </a:pPr>
            <a:r>
              <a:rPr lang="en-US" sz="900" b="0" i="0">
                <a:solidFill>
                  <a:srgbClr val="171717"/>
                </a:solidFill>
                <a:effectLst/>
                <a:latin typeface="Segoe UI" panose="020B0502040204020203" pitchFamily="34" charset="0"/>
              </a:rPr>
              <a:t>Update and maintain bank balances.</a:t>
            </a:r>
          </a:p>
          <a:p>
            <a:pPr algn="l">
              <a:buFont typeface="Arial" panose="020B0604020202020204" pitchFamily="34" charset="0"/>
              <a:buChar char="•"/>
            </a:pPr>
            <a:r>
              <a:rPr lang="en-US" sz="900" b="0" i="0">
                <a:solidFill>
                  <a:srgbClr val="171717"/>
                </a:solidFill>
                <a:effectLst/>
                <a:latin typeface="Segoe UI" panose="020B0502040204020203" pitchFamily="34" charset="0"/>
              </a:rPr>
              <a:t>Define formats for checks.</a:t>
            </a:r>
          </a:p>
          <a:p>
            <a:pPr algn="l">
              <a:buFont typeface="Arial" panose="020B0604020202020204" pitchFamily="34" charset="0"/>
              <a:buChar char="•"/>
            </a:pPr>
            <a:r>
              <a:rPr lang="en-US" sz="900" b="0" i="0">
                <a:solidFill>
                  <a:srgbClr val="171717"/>
                </a:solidFill>
                <a:effectLst/>
                <a:latin typeface="Segoe UI" panose="020B0502040204020203" pitchFamily="34" charset="0"/>
              </a:rPr>
              <a:t>Use the cash flow forecasting tools to analyze upcoming cash flow and currency requirements so that you can estimate the company's future need for cash.</a:t>
            </a:r>
          </a:p>
          <a:p>
            <a:pPr algn="l"/>
            <a:endParaRPr lang="en-US" sz="800" b="0" i="0">
              <a:solidFill>
                <a:srgbClr val="171717"/>
              </a:solidFill>
              <a:effectLst/>
              <a:latin typeface="Segoe UI" panose="020B0502040204020203" pitchFamily="34" charset="0"/>
            </a:endParaRPr>
          </a:p>
          <a:p>
            <a:pPr algn="l"/>
            <a:r>
              <a:rPr lang="en-US" sz="800" b="0" i="0">
                <a:solidFill>
                  <a:srgbClr val="171717"/>
                </a:solidFill>
                <a:effectLst/>
                <a:latin typeface="Segoe UI" panose="020B0502040204020203" pitchFamily="34" charset="0"/>
              </a:rPr>
              <a:t>Ref: https://docs.microsoft.com/en-us/learn/modules/get-started-financial-management-dyn365-finance/5-cash-bank</a:t>
            </a:r>
          </a:p>
          <a:p>
            <a:pPr algn="l"/>
            <a:endParaRPr lang="en-US" sz="800" b="1" i="0">
              <a:solidFill>
                <a:srgbClr val="171717"/>
              </a:solidFill>
              <a:effectLst/>
              <a:latin typeface="Segoe UI" panose="020B0502040204020203" pitchFamily="34" charset="0"/>
            </a:endParaRPr>
          </a:p>
          <a:p>
            <a:pPr algn="l"/>
            <a:r>
              <a:rPr lang="en-US" sz="800" b="1" i="0">
                <a:solidFill>
                  <a:srgbClr val="171717"/>
                </a:solidFill>
                <a:effectLst/>
                <a:latin typeface="Segoe UI" panose="020B0502040204020203" pitchFamily="34" charset="0"/>
              </a:rPr>
              <a:t>Tax</a:t>
            </a:r>
          </a:p>
          <a:p>
            <a:pPr algn="l"/>
            <a:endParaRPr lang="en-US" sz="800" b="1" i="0">
              <a:solidFill>
                <a:srgbClr val="171717"/>
              </a:solidFill>
              <a:effectLst/>
              <a:latin typeface="Segoe UI" panose="020B0502040204020203" pitchFamily="34" charset="0"/>
            </a:endParaRPr>
          </a:p>
          <a:p>
            <a:pPr algn="l"/>
            <a:r>
              <a:rPr lang="en-US" sz="900" b="0" i="0">
                <a:solidFill>
                  <a:srgbClr val="171717"/>
                </a:solidFill>
                <a:effectLst/>
                <a:latin typeface="Segoe UI" panose="020B0502040204020203" pitchFamily="34" charset="0"/>
              </a:rPr>
              <a:t>Every company must collect and pay taxes to various tax authorities. The rules and rates vary by country or region, state, county, and city.</a:t>
            </a:r>
          </a:p>
          <a:p>
            <a:pPr algn="l"/>
            <a:r>
              <a:rPr lang="en-US" sz="900" b="0" i="0">
                <a:solidFill>
                  <a:srgbClr val="171717"/>
                </a:solidFill>
                <a:effectLst/>
                <a:latin typeface="Segoe UI" panose="020B0502040204020203" pitchFamily="34" charset="0"/>
              </a:rPr>
              <a:t>Also, the rules must be updated periodically when tax authorities change their requirements.</a:t>
            </a:r>
          </a:p>
          <a:p>
            <a:pPr algn="l"/>
            <a:r>
              <a:rPr lang="en-US" sz="900" b="0" i="0">
                <a:solidFill>
                  <a:srgbClr val="171717"/>
                </a:solidFill>
                <a:effectLst/>
                <a:latin typeface="Segoe UI" panose="020B0502040204020203" pitchFamily="34" charset="0"/>
              </a:rPr>
              <a:t>Sales tax codes contain the basic information about how much you collect and pay to the authorities. When setting up sales tax codes, you define the amounts or percentages that must be collected. You also define the various methods by which those amounts or percentages are applied to transaction amounts.</a:t>
            </a:r>
          </a:p>
          <a:p>
            <a:pPr algn="l"/>
            <a:r>
              <a:rPr lang="en-US" sz="900" b="0" i="0">
                <a:solidFill>
                  <a:srgbClr val="171717"/>
                </a:solidFill>
                <a:effectLst/>
                <a:latin typeface="Segoe UI" panose="020B0502040204020203" pitchFamily="34" charset="0"/>
              </a:rPr>
              <a:t>The sales tax framework supports many types of indirect taxes, such as sales tax, value-added tax (VAT), goods and services tax (GST), unit-based fees, and withholding tax. These taxes are calculated and documented during purchase and sales transactions. Periodically, they must be reported and paid to tax authorities.</a:t>
            </a:r>
          </a:p>
          <a:p>
            <a:pPr algn="l"/>
            <a:endParaRPr lang="en-US" sz="800" b="1" i="0">
              <a:solidFill>
                <a:srgbClr val="171717"/>
              </a:solidFill>
              <a:effectLst/>
              <a:latin typeface="Segoe UI" panose="020B0502040204020203" pitchFamily="34" charset="0"/>
            </a:endParaRPr>
          </a:p>
          <a:p>
            <a:pPr algn="l"/>
            <a:endParaRPr lang="en-US" sz="800" b="1" i="0">
              <a:solidFill>
                <a:srgbClr val="171717"/>
              </a:solidFill>
              <a:effectLst/>
              <a:latin typeface="Segoe UI" panose="020B0502040204020203" pitchFamily="34" charset="0"/>
            </a:endParaRPr>
          </a:p>
          <a:p>
            <a:pPr algn="l"/>
            <a:r>
              <a:rPr lang="en-US" sz="800" b="0" i="0">
                <a:solidFill>
                  <a:srgbClr val="171717"/>
                </a:solidFill>
                <a:effectLst/>
                <a:latin typeface="Segoe UI" panose="020B0502040204020203" pitchFamily="34" charset="0"/>
              </a:rPr>
              <a:t>https://docs.microsoft.com/en-us/learn/modules/get-started-financial-management-dyn365-finance/6-tax</a:t>
            </a:r>
          </a:p>
          <a:p>
            <a:pPr algn="l"/>
            <a:endParaRPr lang="en-US" sz="800" b="0" i="0">
              <a:solidFill>
                <a:srgbClr val="171717"/>
              </a:solidFill>
              <a:effectLst/>
              <a:latin typeface="Segoe UI" panose="020B0502040204020203" pitchFamily="34" charset="0"/>
            </a:endParaRPr>
          </a:p>
          <a:p>
            <a:pPr algn="l"/>
            <a:r>
              <a:rPr lang="en-US" sz="900" b="1" i="0">
                <a:solidFill>
                  <a:srgbClr val="171717"/>
                </a:solidFill>
                <a:effectLst/>
                <a:latin typeface="Segoe UI" panose="020B0502040204020203" pitchFamily="34" charset="0"/>
              </a:rPr>
              <a:t>Accounts payable</a:t>
            </a:r>
          </a:p>
          <a:p>
            <a:pPr algn="l"/>
            <a:r>
              <a:rPr lang="en-US" sz="900" b="0" i="0">
                <a:solidFill>
                  <a:srgbClr val="171717"/>
                </a:solidFill>
                <a:effectLst/>
                <a:latin typeface="Segoe UI" panose="020B0502040204020203" pitchFamily="34" charset="0"/>
              </a:rPr>
              <a:t>The Accounts payable module in Finance lets you set up vendor groups, vendors, posting profiles, various payment options and parameters regarding vendors, charges, deliveries and destinations, promissory notes, and other types of accounts payable information.</a:t>
            </a:r>
          </a:p>
          <a:p>
            <a:pPr algn="l"/>
            <a:r>
              <a:rPr lang="en-US" sz="900" b="0" i="0">
                <a:solidFill>
                  <a:srgbClr val="171717"/>
                </a:solidFill>
                <a:effectLst/>
                <a:latin typeface="Segoe UI" panose="020B0502040204020203" pitchFamily="34" charset="0"/>
              </a:rPr>
              <a:t>You can also set up accounts payable to record vendor invoices, generate and post vendor payments, and perform settlements.</a:t>
            </a:r>
          </a:p>
          <a:p>
            <a:pPr algn="l"/>
            <a:endParaRPr lang="en-US" sz="800" b="0" i="0">
              <a:solidFill>
                <a:srgbClr val="171717"/>
              </a:solidFill>
              <a:effectLst/>
              <a:latin typeface="Segoe UI" panose="020B0502040204020203" pitchFamily="34" charset="0"/>
            </a:endParaRPr>
          </a:p>
          <a:p>
            <a:pPr algn="l"/>
            <a:r>
              <a:rPr lang="en-US" sz="900" b="0" i="0">
                <a:solidFill>
                  <a:srgbClr val="171717"/>
                </a:solidFill>
                <a:effectLst/>
                <a:latin typeface="Segoe UI" panose="020B0502040204020203" pitchFamily="34" charset="0"/>
              </a:rPr>
              <a:t>The following are examples of tasks that you can perform in the Accounts payable module:</a:t>
            </a:r>
          </a:p>
          <a:p>
            <a:pPr algn="l">
              <a:buFont typeface="Arial" panose="020B0604020202020204" pitchFamily="34" charset="0"/>
              <a:buChar char="•"/>
            </a:pPr>
            <a:r>
              <a:rPr lang="en-US" sz="900" b="0" i="0">
                <a:solidFill>
                  <a:srgbClr val="171717"/>
                </a:solidFill>
                <a:effectLst/>
                <a:latin typeface="Segoe UI" panose="020B0502040204020203" pitchFamily="34" charset="0"/>
              </a:rPr>
              <a:t>Enter vendor invoices manually or receive them electronically through a data entity. After the invoices are entered or received, you can review and approve the invoices by using an invoice approval journal or the </a:t>
            </a:r>
            <a:r>
              <a:rPr lang="en-US" sz="900" b="1" i="0">
                <a:solidFill>
                  <a:srgbClr val="171717"/>
                </a:solidFill>
                <a:effectLst/>
                <a:latin typeface="Segoe UI" panose="020B0502040204020203" pitchFamily="34" charset="0"/>
              </a:rPr>
              <a:t>Vendor invoice</a:t>
            </a:r>
            <a:r>
              <a:rPr lang="en-US" sz="900" b="0" i="0">
                <a:solidFill>
                  <a:srgbClr val="171717"/>
                </a:solidFill>
                <a:effectLst/>
                <a:latin typeface="Segoe UI" panose="020B0502040204020203" pitchFamily="34" charset="0"/>
              </a:rPr>
              <a:t> page.</a:t>
            </a:r>
          </a:p>
          <a:p>
            <a:pPr algn="l">
              <a:buFont typeface="Arial" panose="020B0604020202020204" pitchFamily="34" charset="0"/>
              <a:buChar char="•"/>
            </a:pPr>
            <a:r>
              <a:rPr lang="en-US" sz="900" b="0" i="0">
                <a:solidFill>
                  <a:srgbClr val="171717"/>
                </a:solidFill>
                <a:effectLst/>
                <a:latin typeface="Segoe UI" panose="020B0502040204020203" pitchFamily="34" charset="0"/>
              </a:rPr>
              <a:t>Use invoice matching, vendor invoice policies, and workflow to automate the review process so that invoices that meet certain criteria are automatically approved, and the remaining invoices are flagged for review by an authorized user.</a:t>
            </a:r>
          </a:p>
          <a:p>
            <a:pPr algn="l">
              <a:buFont typeface="Arial" panose="020B0604020202020204" pitchFamily="34" charset="0"/>
              <a:buChar char="•"/>
            </a:pPr>
            <a:r>
              <a:rPr lang="en-US" sz="900" b="0" i="0">
                <a:solidFill>
                  <a:srgbClr val="171717"/>
                </a:solidFill>
                <a:effectLst/>
                <a:latin typeface="Segoe UI" panose="020B0502040204020203" pitchFamily="34" charset="0"/>
              </a:rPr>
              <a:t>Resolve discrepancies during invoice totals matching.</a:t>
            </a:r>
          </a:p>
          <a:p>
            <a:pPr algn="l">
              <a:buFont typeface="Arial" panose="020B0604020202020204" pitchFamily="34" charset="0"/>
              <a:buChar char="•"/>
            </a:pPr>
            <a:r>
              <a:rPr lang="en-US" sz="900" b="0" i="0">
                <a:solidFill>
                  <a:srgbClr val="171717"/>
                </a:solidFill>
                <a:effectLst/>
                <a:latin typeface="Segoe UI" panose="020B0502040204020203" pitchFamily="34" charset="0"/>
              </a:rPr>
              <a:t>Set up default offset accounts for vendor invoice journals and an invoice approval journal.</a:t>
            </a:r>
          </a:p>
          <a:p>
            <a:pPr algn="l">
              <a:buFont typeface="Arial" panose="020B0604020202020204" pitchFamily="34" charset="0"/>
              <a:buChar char="•"/>
            </a:pPr>
            <a:r>
              <a:rPr lang="en-US" sz="900" b="0" i="0">
                <a:solidFill>
                  <a:srgbClr val="171717"/>
                </a:solidFill>
                <a:effectLst/>
                <a:latin typeface="Segoe UI" panose="020B0502040204020203" pitchFamily="34" charset="0"/>
              </a:rPr>
              <a:t>Manage daily tasks by using workspaces.</a:t>
            </a:r>
          </a:p>
          <a:p>
            <a:pPr algn="l">
              <a:buFont typeface="Arial" panose="020B0604020202020204" pitchFamily="34" charset="0"/>
              <a:buChar char="•"/>
            </a:pPr>
            <a:r>
              <a:rPr lang="en-US" sz="900" b="0" i="0">
                <a:solidFill>
                  <a:srgbClr val="171717"/>
                </a:solidFill>
                <a:effectLst/>
                <a:latin typeface="Segoe UI" panose="020B0502040204020203" pitchFamily="34" charset="0"/>
              </a:rPr>
              <a:t>Define vendor payment terms and fees.</a:t>
            </a:r>
          </a:p>
          <a:p>
            <a:pPr algn="l">
              <a:buFont typeface="Arial" panose="020B0604020202020204" pitchFamily="34" charset="0"/>
              <a:buChar char="•"/>
            </a:pPr>
            <a:r>
              <a:rPr lang="en-US" sz="900" b="0" i="0">
                <a:solidFill>
                  <a:srgbClr val="171717"/>
                </a:solidFill>
                <a:effectLst/>
                <a:latin typeface="Segoe UI" panose="020B0502040204020203" pitchFamily="34" charset="0"/>
              </a:rPr>
              <a:t>Set up and generate positive pay files.</a:t>
            </a:r>
          </a:p>
          <a:p>
            <a:pPr algn="l">
              <a:buFont typeface="Arial" panose="020B0604020202020204" pitchFamily="34" charset="0"/>
              <a:buChar char="•"/>
            </a:pPr>
            <a:r>
              <a:rPr lang="en-US" sz="900" b="0" i="0">
                <a:solidFill>
                  <a:srgbClr val="171717"/>
                </a:solidFill>
                <a:effectLst/>
                <a:latin typeface="Segoe UI" panose="020B0502040204020203" pitchFamily="34" charset="0"/>
              </a:rPr>
              <a:t>Create vendor payments by using a payment proposal.</a:t>
            </a:r>
          </a:p>
          <a:p>
            <a:pPr algn="l">
              <a:buFont typeface="Arial" panose="020B0604020202020204" pitchFamily="34" charset="0"/>
              <a:buChar char="•"/>
            </a:pPr>
            <a:r>
              <a:rPr lang="en-US" sz="900" b="0" i="0">
                <a:solidFill>
                  <a:srgbClr val="171717"/>
                </a:solidFill>
                <a:effectLst/>
                <a:latin typeface="Segoe UI" panose="020B0502040204020203" pitchFamily="34" charset="0"/>
              </a:rPr>
              <a:t>Credit vendor payments for a partial amount.</a:t>
            </a:r>
          </a:p>
          <a:p>
            <a:pPr algn="l">
              <a:buFont typeface="Arial" panose="020B0604020202020204" pitchFamily="34" charset="0"/>
              <a:buChar char="•"/>
            </a:pPr>
            <a:r>
              <a:rPr lang="en-US" sz="900" b="0" i="0">
                <a:solidFill>
                  <a:srgbClr val="171717"/>
                </a:solidFill>
                <a:effectLst/>
                <a:latin typeface="Segoe UI" panose="020B0502040204020203" pitchFamily="34" charset="0"/>
              </a:rPr>
              <a:t>Take a cash discount outside the cash discount period.</a:t>
            </a:r>
          </a:p>
          <a:p>
            <a:pPr algn="l">
              <a:buFont typeface="Arial" panose="020B0604020202020204" pitchFamily="34" charset="0"/>
              <a:buChar char="•"/>
            </a:pPr>
            <a:r>
              <a:rPr lang="en-US" sz="900" b="0" i="0">
                <a:solidFill>
                  <a:srgbClr val="171717"/>
                </a:solidFill>
                <a:effectLst/>
                <a:latin typeface="Segoe UI" panose="020B0502040204020203" pitchFamily="34" charset="0"/>
              </a:rPr>
              <a:t>Reverse a vendor payment.</a:t>
            </a:r>
          </a:p>
          <a:p>
            <a:pPr algn="l">
              <a:buFont typeface="Arial" panose="020B0604020202020204" pitchFamily="34" charset="0"/>
              <a:buChar char="•"/>
            </a:pPr>
            <a:r>
              <a:rPr lang="en-US" sz="900" b="0" i="0">
                <a:solidFill>
                  <a:srgbClr val="171717"/>
                </a:solidFill>
                <a:effectLst/>
                <a:latin typeface="Segoe UI" panose="020B0502040204020203" pitchFamily="34" charset="0"/>
              </a:rPr>
              <a:t>Prepare prepayment invoices and a prepayments overview.</a:t>
            </a:r>
          </a:p>
          <a:p>
            <a:pPr algn="l">
              <a:buFont typeface="Arial" panose="020B0604020202020204" pitchFamily="34" charset="0"/>
              <a:buChar char="•"/>
            </a:pPr>
            <a:r>
              <a:rPr lang="en-US" sz="900" b="0" i="0">
                <a:solidFill>
                  <a:srgbClr val="171717"/>
                </a:solidFill>
                <a:effectLst/>
                <a:latin typeface="Segoe UI" panose="020B0502040204020203" pitchFamily="34" charset="0"/>
              </a:rPr>
              <a:t>Settle a partial vendor payment before the discount date.</a:t>
            </a:r>
          </a:p>
          <a:p>
            <a:pPr algn="l"/>
            <a:endParaRPr lang="en-US" sz="800" b="0" i="0">
              <a:solidFill>
                <a:srgbClr val="171717"/>
              </a:solidFill>
              <a:effectLst/>
              <a:latin typeface="Segoe UI" panose="020B0502040204020203" pitchFamily="34" charset="0"/>
            </a:endParaRPr>
          </a:p>
          <a:p>
            <a:pPr algn="l"/>
            <a:r>
              <a:rPr lang="en-US" sz="800" b="0" i="0">
                <a:solidFill>
                  <a:srgbClr val="171717"/>
                </a:solidFill>
                <a:effectLst/>
                <a:latin typeface="Segoe UI" panose="020B0502040204020203" pitchFamily="34" charset="0"/>
              </a:rPr>
              <a:t>Ref: https://docs.microsoft.com/en-us/learn/modules/get-started-financial-management-dyn365-finance/1-introduction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32377492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0" i="0" dirty="0">
                <a:solidFill>
                  <a:srgbClr val="171717"/>
                </a:solidFill>
                <a:effectLst/>
                <a:latin typeface="Segoe UI" panose="020B0502040204020203" pitchFamily="34" charset="0"/>
              </a:rPr>
              <a:t>This slide is an animated slide – </a:t>
            </a:r>
          </a:p>
          <a:p>
            <a:pPr algn="l"/>
            <a:endParaRPr lang="en-US" sz="900" b="0" i="0" dirty="0">
              <a:solidFill>
                <a:srgbClr val="171717"/>
              </a:solidFill>
              <a:effectLst/>
              <a:latin typeface="Segoe UI" panose="020B0502040204020203" pitchFamily="34" charset="0"/>
            </a:endParaRPr>
          </a:p>
          <a:p>
            <a:pPr algn="l"/>
            <a:endParaRPr lang="en-US" sz="900" b="0" i="0" dirty="0">
              <a:solidFill>
                <a:srgbClr val="171717"/>
              </a:solidFill>
              <a:effectLst/>
              <a:latin typeface="Segoe UI" panose="020B0502040204020203" pitchFamily="34" charset="0"/>
            </a:endParaRPr>
          </a:p>
          <a:p>
            <a:pPr algn="l"/>
            <a:r>
              <a:rPr lang="en-US" sz="900" b="0" i="0" dirty="0">
                <a:solidFill>
                  <a:srgbClr val="171717"/>
                </a:solidFill>
                <a:effectLst/>
                <a:latin typeface="Segoe UI" panose="020B0502040204020203" pitchFamily="34" charset="0"/>
              </a:rPr>
              <a:t>You can use the General ledger module in Finance to define and manage the legal entity's financial structure. The general ledger is a register of debit and credit entries. </a:t>
            </a:r>
          </a:p>
          <a:p>
            <a:pPr algn="l"/>
            <a:r>
              <a:rPr lang="en-US" sz="900" b="0" i="0" dirty="0">
                <a:solidFill>
                  <a:srgbClr val="171717"/>
                </a:solidFill>
                <a:effectLst/>
                <a:latin typeface="Segoe UI" panose="020B0502040204020203" pitchFamily="34" charset="0"/>
              </a:rPr>
              <a:t>The General ledger module is the center of Finance and records all financial transactions from any other modules.</a:t>
            </a:r>
          </a:p>
          <a:p>
            <a:pPr algn="l"/>
            <a:r>
              <a:rPr lang="en-US" sz="900" b="0" i="0" dirty="0">
                <a:solidFill>
                  <a:srgbClr val="171717"/>
                </a:solidFill>
                <a:effectLst/>
                <a:latin typeface="Segoe UI" panose="020B0502040204020203" pitchFamily="34" charset="0"/>
              </a:rPr>
              <a:t>The examples of features in the General ledger module:</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Accruals are used in accrual accounting to track revenue that is recognized in the period that it's earned in, not when payment is received, and to track expenses (costs) that are recognized when they occur, not when payment is made.</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You can allocate, or distribute, monetary amounts to one or more accounts, or to account and dimension combinations, based on allocation rules. The two types of allocations are fixed and variable. You can also settle transactions between ledger accounts and revalue currency amounts.</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At the end of a fiscal year, you must generate closing transactions and prepare your accounts for the next fiscal year. You can use the consolidation functionality to combine the financial results for several subsidiary legal entities into results for a single, consolidated organization. The subsidiaries can be in the same Finance database or in separate databases.</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Financial reporting can consolidate multiple companies during report generation. The financial reports that are available out-of-the-box in Finance and Operations can be run at any time. These reports provide many additional benefits, such as the ability to drill down to all companies and dimensions.</a:t>
            </a:r>
          </a:p>
          <a:p>
            <a:pPr algn="l"/>
            <a:r>
              <a:rPr lang="en-US" sz="900" b="0" i="0" dirty="0">
                <a:solidFill>
                  <a:srgbClr val="171717"/>
                </a:solidFill>
                <a:effectLst/>
                <a:latin typeface="Segoe UI" panose="020B0502040204020203" pitchFamily="34" charset="0"/>
              </a:rPr>
              <a:t>The following figure illustrates the typical processes of the General ledger module in a company.</a:t>
            </a:r>
          </a:p>
          <a:p>
            <a:pPr algn="l"/>
            <a:endParaRPr lang="en-US" sz="900" b="0" i="0" dirty="0">
              <a:solidFill>
                <a:srgbClr val="171717"/>
              </a:solidFill>
              <a:effectLst/>
              <a:latin typeface="Segoe UI" panose="020B0502040204020203" pitchFamily="34" charset="0"/>
            </a:endParaRPr>
          </a:p>
          <a:p>
            <a:pPr algn="l"/>
            <a:r>
              <a:rPr lang="en-US" sz="900" b="0" i="0" dirty="0">
                <a:solidFill>
                  <a:srgbClr val="171717"/>
                </a:solidFill>
                <a:effectLst/>
                <a:latin typeface="Segoe UI" panose="020B0502040204020203" pitchFamily="34" charset="0"/>
              </a:rPr>
              <a:t>Ref: https://docs.microsoft.com/en-us/learn/modules/get-started-financial-management-dyn365-finance/4-general-ledger</a:t>
            </a:r>
          </a:p>
          <a:p>
            <a:pPr algn="l"/>
            <a:endParaRPr lang="en-US" sz="900" b="0" i="0" dirty="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IN" sz="1800" b="1" i="0" dirty="0">
                <a:solidFill>
                  <a:srgbClr val="171717"/>
                </a:solidFill>
                <a:effectLst/>
                <a:latin typeface="Segoe UI" panose="020B0502040204020203" pitchFamily="34" charset="0"/>
              </a:rPr>
              <a:t>Cash and bank management</a:t>
            </a:r>
          </a:p>
          <a:p>
            <a:pPr algn="l"/>
            <a:endParaRPr lang="en-US" sz="900" b="0" i="0" dirty="0">
              <a:solidFill>
                <a:srgbClr val="171717"/>
              </a:solidFill>
              <a:effectLst/>
              <a:latin typeface="Segoe UI" panose="020B0502040204020203" pitchFamily="34" charset="0"/>
            </a:endParaRPr>
          </a:p>
          <a:p>
            <a:pPr algn="l"/>
            <a:r>
              <a:rPr lang="en-US" sz="1800" b="0" i="0" dirty="0">
                <a:solidFill>
                  <a:srgbClr val="171717"/>
                </a:solidFill>
                <a:effectLst/>
                <a:latin typeface="Segoe UI" panose="020B0502040204020203" pitchFamily="34" charset="0"/>
              </a:rPr>
              <a:t>You can use the Cash and bank management module in Finance to maintain a company's bank accounts and the financial instruments that are associated with those bank accounts. These instruments include deposit slips, checks, bills of exchange, and promissory notes. You can also reconcile bank statements and print bank data on standard reports.</a:t>
            </a:r>
            <a:endParaRPr lang="en-US" sz="900" b="0" i="0" dirty="0">
              <a:solidFill>
                <a:srgbClr val="171717"/>
              </a:solidFill>
              <a:effectLst/>
              <a:latin typeface="Segoe UI" panose="020B0502040204020203" pitchFamily="34" charset="0"/>
            </a:endParaRPr>
          </a:p>
          <a:p>
            <a:pPr algn="l"/>
            <a:r>
              <a:rPr lang="en-US" sz="900" b="0" i="0" dirty="0">
                <a:solidFill>
                  <a:srgbClr val="171717"/>
                </a:solidFill>
                <a:effectLst/>
                <a:latin typeface="Segoe UI" panose="020B0502040204020203" pitchFamily="34" charset="0"/>
              </a:rPr>
              <a:t>The following are examples of tasks that you can perform in the Cash and bank management module:</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Manage letters of credit and import collections for the purchase and sale of goods across international borders.</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Manage letters of guarantee to manage agreement by a bank (the guarantor) to pay a set amount of money to some person (the beneficiary).</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Perform bank reconciliation by importing bank statements and by using matching rule criteria to automatically select transactions for reconciliation, which saves significant time for accountants.</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Deposit and transfer bank funds.</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Cancel wrong deposits.</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Update and maintain bank balances.</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Define formats for checks.</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Use the cash flow forecasting tools to analyze upcoming cash flow and currency requirements so that you can estimate the company's future need for cash.</a:t>
            </a:r>
          </a:p>
          <a:p>
            <a:pPr algn="l"/>
            <a:endParaRPr lang="en-US" sz="800" b="0" i="0" dirty="0">
              <a:solidFill>
                <a:srgbClr val="171717"/>
              </a:solidFill>
              <a:effectLst/>
              <a:latin typeface="Segoe UI" panose="020B0502040204020203" pitchFamily="34" charset="0"/>
            </a:endParaRPr>
          </a:p>
          <a:p>
            <a:pPr algn="l"/>
            <a:r>
              <a:rPr lang="en-US" sz="800" b="0" i="0" dirty="0">
                <a:solidFill>
                  <a:srgbClr val="171717"/>
                </a:solidFill>
                <a:effectLst/>
                <a:latin typeface="Segoe UI" panose="020B0502040204020203" pitchFamily="34" charset="0"/>
              </a:rPr>
              <a:t>Ref: https://docs.microsoft.com/en-us/learn/modules/get-started-financial-management-dyn365-finance/5-cash-bank</a:t>
            </a:r>
          </a:p>
          <a:p>
            <a:pPr algn="l"/>
            <a:endParaRPr lang="en-US" sz="800" b="1" i="0" dirty="0">
              <a:solidFill>
                <a:srgbClr val="171717"/>
              </a:solidFill>
              <a:effectLst/>
              <a:latin typeface="Segoe UI" panose="020B0502040204020203" pitchFamily="34" charset="0"/>
            </a:endParaRPr>
          </a:p>
          <a:p>
            <a:pPr algn="l"/>
            <a:r>
              <a:rPr lang="en-US" sz="800" b="1" i="0" dirty="0">
                <a:solidFill>
                  <a:srgbClr val="171717"/>
                </a:solidFill>
                <a:effectLst/>
                <a:latin typeface="Segoe UI" panose="020B0502040204020203" pitchFamily="34" charset="0"/>
              </a:rPr>
              <a:t>Tax</a:t>
            </a:r>
          </a:p>
          <a:p>
            <a:pPr algn="l"/>
            <a:endParaRPr lang="en-US" sz="800" b="1" i="0" dirty="0">
              <a:solidFill>
                <a:srgbClr val="171717"/>
              </a:solidFill>
              <a:effectLst/>
              <a:latin typeface="Segoe UI" panose="020B0502040204020203" pitchFamily="34" charset="0"/>
            </a:endParaRPr>
          </a:p>
          <a:p>
            <a:pPr algn="l"/>
            <a:r>
              <a:rPr lang="en-US" sz="900" b="0" i="0" dirty="0">
                <a:solidFill>
                  <a:srgbClr val="171717"/>
                </a:solidFill>
                <a:effectLst/>
                <a:latin typeface="Segoe UI" panose="020B0502040204020203" pitchFamily="34" charset="0"/>
              </a:rPr>
              <a:t>Every company must collect and pay taxes to various tax authorities. The rules and rates vary by country or region, state, county, and city.</a:t>
            </a:r>
          </a:p>
          <a:p>
            <a:pPr algn="l"/>
            <a:r>
              <a:rPr lang="en-US" sz="900" b="0" i="0" dirty="0">
                <a:solidFill>
                  <a:srgbClr val="171717"/>
                </a:solidFill>
                <a:effectLst/>
                <a:latin typeface="Segoe UI" panose="020B0502040204020203" pitchFamily="34" charset="0"/>
              </a:rPr>
              <a:t>Also, the rules must be updated periodically when tax authorities change their requirements.</a:t>
            </a:r>
          </a:p>
          <a:p>
            <a:pPr algn="l"/>
            <a:r>
              <a:rPr lang="en-US" sz="900" b="0" i="0" dirty="0">
                <a:solidFill>
                  <a:srgbClr val="171717"/>
                </a:solidFill>
                <a:effectLst/>
                <a:latin typeface="Segoe UI" panose="020B0502040204020203" pitchFamily="34" charset="0"/>
              </a:rPr>
              <a:t>Sales tax codes contain the basic information about how much you collect and pay to the authorities. When setting up sales tax codes, you define the amounts or percentages that must be collected. You also define the various methods by which those amounts or percentages are applied to transaction amounts.</a:t>
            </a:r>
          </a:p>
          <a:p>
            <a:pPr algn="l"/>
            <a:r>
              <a:rPr lang="en-US" sz="900" b="0" i="0" dirty="0">
                <a:solidFill>
                  <a:srgbClr val="171717"/>
                </a:solidFill>
                <a:effectLst/>
                <a:latin typeface="Segoe UI" panose="020B0502040204020203" pitchFamily="34" charset="0"/>
              </a:rPr>
              <a:t>The sales tax framework supports many types of indirect taxes, such as sales tax, value-added tax (VAT), goods and services tax (GST), unit-based fees, and withholding tax. These taxes are calculated and documented during purchase and sales transactions. Periodically, they must be reported and paid to tax authorities.</a:t>
            </a:r>
          </a:p>
          <a:p>
            <a:pPr algn="l"/>
            <a:endParaRPr lang="en-US" sz="800" b="1" i="0" dirty="0">
              <a:solidFill>
                <a:srgbClr val="171717"/>
              </a:solidFill>
              <a:effectLst/>
              <a:latin typeface="Segoe UI" panose="020B0502040204020203" pitchFamily="34" charset="0"/>
            </a:endParaRPr>
          </a:p>
          <a:p>
            <a:pPr algn="l"/>
            <a:endParaRPr lang="en-US" sz="800" b="1" i="0" dirty="0">
              <a:solidFill>
                <a:srgbClr val="171717"/>
              </a:solidFill>
              <a:effectLst/>
              <a:latin typeface="Segoe UI" panose="020B0502040204020203" pitchFamily="34" charset="0"/>
            </a:endParaRPr>
          </a:p>
          <a:p>
            <a:pPr algn="l"/>
            <a:r>
              <a:rPr lang="en-US" sz="800" b="0" i="0" dirty="0">
                <a:solidFill>
                  <a:srgbClr val="171717"/>
                </a:solidFill>
                <a:effectLst/>
                <a:latin typeface="Segoe UI" panose="020B0502040204020203" pitchFamily="34" charset="0"/>
              </a:rPr>
              <a:t>https://docs.microsoft.com/en-us/learn/modules/get-started-financial-management-dyn365-finance/6-tax</a:t>
            </a:r>
          </a:p>
          <a:p>
            <a:pPr algn="l"/>
            <a:endParaRPr lang="en-US" sz="800" b="0" i="0" dirty="0">
              <a:solidFill>
                <a:srgbClr val="171717"/>
              </a:solidFill>
              <a:effectLst/>
              <a:latin typeface="Segoe UI" panose="020B0502040204020203" pitchFamily="34" charset="0"/>
            </a:endParaRPr>
          </a:p>
          <a:p>
            <a:pPr algn="l"/>
            <a:r>
              <a:rPr lang="en-US" sz="900" b="1" i="0" dirty="0">
                <a:solidFill>
                  <a:srgbClr val="171717"/>
                </a:solidFill>
                <a:effectLst/>
                <a:latin typeface="Segoe UI" panose="020B0502040204020203" pitchFamily="34" charset="0"/>
              </a:rPr>
              <a:t>Accounts payable</a:t>
            </a:r>
          </a:p>
          <a:p>
            <a:pPr algn="l"/>
            <a:r>
              <a:rPr lang="en-US" sz="900" b="0" i="0" dirty="0">
                <a:solidFill>
                  <a:srgbClr val="171717"/>
                </a:solidFill>
                <a:effectLst/>
                <a:latin typeface="Segoe UI" panose="020B0502040204020203" pitchFamily="34" charset="0"/>
              </a:rPr>
              <a:t>The Accounts payable module in Finance lets you set up vendor groups, vendors, posting profiles, various payment options and parameters regarding vendors, charges, deliveries and destinations, promissory notes, and other types of accounts payable information.</a:t>
            </a:r>
          </a:p>
          <a:p>
            <a:pPr algn="l"/>
            <a:r>
              <a:rPr lang="en-US" sz="900" b="0" i="0" dirty="0">
                <a:solidFill>
                  <a:srgbClr val="171717"/>
                </a:solidFill>
                <a:effectLst/>
                <a:latin typeface="Segoe UI" panose="020B0502040204020203" pitchFamily="34" charset="0"/>
              </a:rPr>
              <a:t>You can also set up accounts payable to record vendor invoices, generate and post vendor payments, and perform settlements.</a:t>
            </a:r>
          </a:p>
          <a:p>
            <a:pPr algn="l"/>
            <a:endParaRPr lang="en-US" sz="800" b="0" i="0" dirty="0">
              <a:solidFill>
                <a:srgbClr val="171717"/>
              </a:solidFill>
              <a:effectLst/>
              <a:latin typeface="Segoe UI" panose="020B0502040204020203" pitchFamily="34" charset="0"/>
            </a:endParaRPr>
          </a:p>
          <a:p>
            <a:pPr algn="l"/>
            <a:r>
              <a:rPr lang="en-US" sz="900" b="0" i="0" dirty="0">
                <a:solidFill>
                  <a:srgbClr val="171717"/>
                </a:solidFill>
                <a:effectLst/>
                <a:latin typeface="Segoe UI" panose="020B0502040204020203" pitchFamily="34" charset="0"/>
              </a:rPr>
              <a:t>The following are examples of tasks that you can perform in the Accounts payable module:</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Enter vendor invoices manually or receive them electronically through a data entity. After the invoices are entered or received, you can review and approve the invoices by using an invoice approval journal or the </a:t>
            </a:r>
            <a:r>
              <a:rPr lang="en-US" sz="900" b="1" i="0" dirty="0">
                <a:solidFill>
                  <a:srgbClr val="171717"/>
                </a:solidFill>
                <a:effectLst/>
                <a:latin typeface="Segoe UI" panose="020B0502040204020203" pitchFamily="34" charset="0"/>
              </a:rPr>
              <a:t>Vendor invoice</a:t>
            </a:r>
            <a:r>
              <a:rPr lang="en-US" sz="900" b="0" i="0" dirty="0">
                <a:solidFill>
                  <a:srgbClr val="171717"/>
                </a:solidFill>
                <a:effectLst/>
                <a:latin typeface="Segoe UI" panose="020B0502040204020203" pitchFamily="34" charset="0"/>
              </a:rPr>
              <a:t> page.</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Use invoice matching, vendor invoice policies, and workflow to automate the review process so that invoices that meet certain criteria are automatically approved, and the remaining invoices are flagged for review by an authorized user.</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Resolve discrepancies during invoice totals matching.</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Set up default offset accounts for vendor invoice journals and an invoice approval journal.</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Manage daily tasks by using workspaces.</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Define vendor payment terms and fees.</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Set up and generate positive pay files.</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Create vendor payments by using a payment proposal.</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Credit vendor payments for a partial amount.</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Take a cash discount outside the cash discount period.</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Reverse a vendor payment.</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Prepare prepayment invoices and a prepayments overview.</a:t>
            </a:r>
          </a:p>
          <a:p>
            <a:pPr algn="l">
              <a:buFont typeface="Arial" panose="020B0604020202020204" pitchFamily="34" charset="0"/>
              <a:buChar char="•"/>
            </a:pPr>
            <a:r>
              <a:rPr lang="en-US" sz="900" b="0" i="0" dirty="0">
                <a:solidFill>
                  <a:srgbClr val="171717"/>
                </a:solidFill>
                <a:effectLst/>
                <a:latin typeface="Segoe UI" panose="020B0502040204020203" pitchFamily="34" charset="0"/>
              </a:rPr>
              <a:t>Settle a partial vendor payment before the discount date.</a:t>
            </a:r>
          </a:p>
          <a:p>
            <a:pPr algn="l"/>
            <a:endParaRPr lang="en-US" sz="800" b="0" i="0" dirty="0">
              <a:solidFill>
                <a:srgbClr val="171717"/>
              </a:solidFill>
              <a:effectLst/>
              <a:latin typeface="Segoe UI" panose="020B0502040204020203" pitchFamily="34" charset="0"/>
            </a:endParaRPr>
          </a:p>
          <a:p>
            <a:pPr algn="l"/>
            <a:r>
              <a:rPr lang="en-US" sz="800" b="0" i="0" dirty="0">
                <a:solidFill>
                  <a:srgbClr val="171717"/>
                </a:solidFill>
                <a:effectLst/>
                <a:latin typeface="Segoe UI" panose="020B0502040204020203" pitchFamily="34" charset="0"/>
              </a:rPr>
              <a:t>Ref: https://docs.microsoft.com/en-us/learn/modules/get-started-financial-management-dyn365-finance/1-introduction</a:t>
            </a:r>
          </a:p>
          <a:p>
            <a:pPr algn="l"/>
            <a:endParaRPr lang="en-US" sz="800" b="1" i="0" dirty="0">
              <a:solidFill>
                <a:srgbClr val="171717"/>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7299490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0" i="0">
                <a:solidFill>
                  <a:srgbClr val="171717"/>
                </a:solidFill>
                <a:effectLst/>
                <a:latin typeface="Segoe UI" panose="020B0502040204020203" pitchFamily="34" charset="0"/>
              </a:rPr>
              <a:t>Accounts receivable collections information can be managed in one central view by using the </a:t>
            </a:r>
            <a:r>
              <a:rPr lang="en-US" sz="800" b="1" i="0">
                <a:solidFill>
                  <a:srgbClr val="171717"/>
                </a:solidFill>
                <a:effectLst/>
                <a:latin typeface="Segoe UI" panose="020B0502040204020203" pitchFamily="34" charset="0"/>
              </a:rPr>
              <a:t>Collections</a:t>
            </a:r>
            <a:r>
              <a:rPr lang="en-US" sz="800" b="0" i="0">
                <a:solidFill>
                  <a:srgbClr val="171717"/>
                </a:solidFill>
                <a:effectLst/>
                <a:latin typeface="Segoe UI" panose="020B0502040204020203" pitchFamily="34" charset="0"/>
              </a:rPr>
              <a:t> page in Finance.</a:t>
            </a:r>
          </a:p>
          <a:p>
            <a:pPr algn="l"/>
            <a:r>
              <a:rPr lang="en-US" sz="800" b="0" i="0">
                <a:solidFill>
                  <a:srgbClr val="171717"/>
                </a:solidFill>
                <a:effectLst/>
                <a:latin typeface="Segoe UI" panose="020B0502040204020203" pitchFamily="34" charset="0"/>
              </a:rPr>
              <a:t>Collection agents can begin the collections process from generated customer lists by using predefined collection criteria, or from the </a:t>
            </a:r>
            <a:r>
              <a:rPr lang="en-US" sz="800" b="1" i="0">
                <a:solidFill>
                  <a:srgbClr val="171717"/>
                </a:solidFill>
                <a:effectLst/>
                <a:latin typeface="Segoe UI" panose="020B0502040204020203" pitchFamily="34" charset="0"/>
              </a:rPr>
              <a:t>Customers</a:t>
            </a:r>
            <a:r>
              <a:rPr lang="en-US" sz="800" b="0" i="0">
                <a:solidFill>
                  <a:srgbClr val="171717"/>
                </a:solidFill>
                <a:effectLst/>
                <a:latin typeface="Segoe UI" panose="020B0502040204020203" pitchFamily="34" charset="0"/>
              </a:rPr>
              <a:t> page.</a:t>
            </a:r>
          </a:p>
          <a:p>
            <a:pPr algn="l"/>
            <a:br>
              <a:rPr lang="en-US" sz="800"/>
            </a:br>
            <a:r>
              <a:rPr lang="en-US" sz="800" b="0" i="0">
                <a:solidFill>
                  <a:srgbClr val="171717"/>
                </a:solidFill>
                <a:effectLst/>
                <a:latin typeface="Segoe UI" panose="020B0502040204020203" pitchFamily="34" charset="0"/>
              </a:rPr>
              <a:t>Before you begin to set up or work with collections, you should understand the following concepts:</a:t>
            </a:r>
          </a:p>
          <a:p>
            <a:pPr algn="l">
              <a:buFont typeface="Arial" panose="020B0604020202020204" pitchFamily="34" charset="0"/>
              <a:buChar char="•"/>
            </a:pPr>
            <a:r>
              <a:rPr lang="en-US" sz="800" b="0" i="0">
                <a:solidFill>
                  <a:srgbClr val="171717"/>
                </a:solidFill>
                <a:effectLst/>
                <a:latin typeface="Segoe UI" panose="020B0502040204020203" pitchFamily="34" charset="0"/>
              </a:rPr>
              <a:t>Customer aging snapshots contain aged balance information at a point in time.</a:t>
            </a:r>
          </a:p>
          <a:p>
            <a:pPr algn="l">
              <a:buFont typeface="Arial" panose="020B0604020202020204" pitchFamily="34" charset="0"/>
              <a:buChar char="•"/>
            </a:pPr>
            <a:r>
              <a:rPr lang="en-US" sz="800" b="0" i="0">
                <a:solidFill>
                  <a:srgbClr val="171717"/>
                </a:solidFill>
                <a:effectLst/>
                <a:latin typeface="Segoe UI" panose="020B0502040204020203" pitchFamily="34" charset="0"/>
              </a:rPr>
              <a:t>Collections customer pools help you organize your work.</a:t>
            </a:r>
          </a:p>
          <a:p>
            <a:pPr algn="l">
              <a:buFont typeface="Arial" panose="020B0604020202020204" pitchFamily="34" charset="0"/>
              <a:buChar char="•"/>
            </a:pPr>
            <a:r>
              <a:rPr lang="en-US" sz="800" b="0" i="0">
                <a:solidFill>
                  <a:srgbClr val="171717"/>
                </a:solidFill>
                <a:effectLst/>
                <a:latin typeface="Segoe UI" panose="020B0502040204020203" pitchFamily="34" charset="0"/>
              </a:rPr>
              <a:t>Collections agents can have their own customer pools.</a:t>
            </a:r>
          </a:p>
          <a:p>
            <a:pPr algn="l">
              <a:buFont typeface="Arial" panose="020B0604020202020204" pitchFamily="34" charset="0"/>
              <a:buChar char="•"/>
            </a:pPr>
            <a:r>
              <a:rPr lang="en-US" sz="800" b="0" i="0">
                <a:solidFill>
                  <a:srgbClr val="171717"/>
                </a:solidFill>
                <a:effectLst/>
                <a:latin typeface="Segoe UI" panose="020B0502040204020203" pitchFamily="34" charset="0"/>
              </a:rPr>
              <a:t>List pages organize collections customers, activities, and cases.</a:t>
            </a:r>
          </a:p>
          <a:p>
            <a:pPr algn="l">
              <a:buFont typeface="Arial" panose="020B0604020202020204" pitchFamily="34" charset="0"/>
              <a:buChar char="•"/>
            </a:pPr>
            <a:r>
              <a:rPr lang="en-US" sz="800" b="0" i="0">
                <a:solidFill>
                  <a:srgbClr val="171717"/>
                </a:solidFill>
                <a:effectLst/>
                <a:latin typeface="Segoe UI" panose="020B0502040204020203" pitchFamily="34" charset="0"/>
              </a:rPr>
              <a:t>All collections information for a customer is on one page and you can take action from that page.</a:t>
            </a:r>
          </a:p>
          <a:p>
            <a:pPr algn="l">
              <a:buFont typeface="Arial" panose="020B0604020202020204" pitchFamily="34" charset="0"/>
              <a:buChar char="•"/>
            </a:pPr>
            <a:r>
              <a:rPr lang="en-US" sz="800" b="0" i="0">
                <a:solidFill>
                  <a:srgbClr val="171717"/>
                </a:solidFill>
                <a:effectLst/>
                <a:latin typeface="Segoe UI" panose="020B0502040204020203" pitchFamily="34" charset="0"/>
              </a:rPr>
              <a:t>Waiving, reinstating, or reversing interest and fees can be done in one step.</a:t>
            </a:r>
          </a:p>
          <a:p>
            <a:pPr algn="l">
              <a:buFont typeface="Arial" panose="020B0604020202020204" pitchFamily="34" charset="0"/>
              <a:buChar char="•"/>
            </a:pPr>
            <a:r>
              <a:rPr lang="en-US" sz="800" b="0" i="0">
                <a:solidFill>
                  <a:srgbClr val="171717"/>
                </a:solidFill>
                <a:effectLst/>
                <a:latin typeface="Segoe UI" panose="020B0502040204020203" pitchFamily="34" charset="0"/>
              </a:rPr>
              <a:t>You can manage delinquent customers.</a:t>
            </a:r>
          </a:p>
          <a:p>
            <a:pPr algn="l">
              <a:buFont typeface="Arial" panose="020B0604020202020204" pitchFamily="34" charset="0"/>
              <a:buChar char="•"/>
            </a:pPr>
            <a:r>
              <a:rPr lang="en-US" sz="800" b="0" i="0">
                <a:solidFill>
                  <a:srgbClr val="171717"/>
                </a:solidFill>
                <a:effectLst/>
                <a:latin typeface="Segoe UI" panose="020B0502040204020203" pitchFamily="34" charset="0"/>
              </a:rPr>
              <a:t>You can create write-off transactions in one step.</a:t>
            </a:r>
          </a:p>
          <a:p>
            <a:pPr algn="l">
              <a:buFont typeface="Arial" panose="020B0604020202020204" pitchFamily="34" charset="0"/>
              <a:buChar char="•"/>
            </a:pPr>
            <a:r>
              <a:rPr lang="en-US" sz="800" b="0" i="0">
                <a:solidFill>
                  <a:srgbClr val="171717"/>
                </a:solidFill>
                <a:effectLst/>
                <a:latin typeface="Segoe UI" panose="020B0502040204020203" pitchFamily="34" charset="0"/>
              </a:rPr>
              <a:t>Processing Not Sufficient Funds (NSF) payments can be done in one step.</a:t>
            </a:r>
          </a:p>
          <a:p>
            <a:endParaRPr lang="en-IN" sz="800"/>
          </a:p>
          <a:p>
            <a:r>
              <a:rPr lang="en-IN" sz="800"/>
              <a:t>https://docs.microsoft.com/en-us/learn/modules/get-started-financial-management-dyn365-finance/9-credit-collections</a:t>
            </a:r>
          </a:p>
          <a:p>
            <a:pPr algn="l"/>
            <a:endParaRPr lang="en-US" sz="800" b="0" i="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16393897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0" i="0">
                <a:solidFill>
                  <a:srgbClr val="171717"/>
                </a:solidFill>
                <a:effectLst/>
                <a:latin typeface="Segoe UI" panose="020B0502040204020203" pitchFamily="34" charset="0"/>
              </a:rPr>
              <a:t>With a proper budgeting process, companies can benefit from forecasting and use financial insights to compare actuals against allocated budget. You can use the Budgeting module in Finance for basic budgeting, budget planning, and budget control.</a:t>
            </a:r>
          </a:p>
          <a:p>
            <a:pPr algn="l"/>
            <a:r>
              <a:rPr lang="en-US" sz="800" b="0" i="0">
                <a:solidFill>
                  <a:srgbClr val="171717"/>
                </a:solidFill>
                <a:effectLst/>
                <a:latin typeface="Segoe UI" panose="020B0502040204020203" pitchFamily="34" charset="0"/>
              </a:rPr>
              <a:t>After a budget is established and approved in Finance, you can convert the budget plan to a budget register entry. Budget register entries provide tools for maintaining the budget and for keeping amounts traceable through budget codes.</a:t>
            </a:r>
          </a:p>
          <a:p>
            <a:pPr algn="l"/>
            <a:r>
              <a:rPr lang="en-US" sz="800" b="0" i="0">
                <a:solidFill>
                  <a:srgbClr val="171717"/>
                </a:solidFill>
                <a:effectLst/>
                <a:latin typeface="Segoe UI" panose="020B0502040204020203" pitchFamily="34" charset="0"/>
              </a:rPr>
              <a:t>Budget register entries let you revise original budgets, perform transfers, and carry forward budget amounts from the previous year. Based on the established budget, a company can enable budget control. The level of control depends on the organizational culture and the organization's level of maturity.</a:t>
            </a:r>
          </a:p>
          <a:p>
            <a:pPr algn="l"/>
            <a:r>
              <a:rPr lang="en-US" sz="800" b="0" i="0">
                <a:solidFill>
                  <a:srgbClr val="171717"/>
                </a:solidFill>
                <a:effectLst/>
                <a:latin typeface="Segoe UI" panose="020B0502040204020203" pitchFamily="34" charset="0"/>
              </a:rPr>
              <a:t>Finance includes a budget control framework that lets the company's management select either hard control (which prevents postings that would go over the budget) or soft control (where users are warned that they will exceed the available budget funds but can decide for themselves how to proceed).</a:t>
            </a:r>
          </a:p>
          <a:p>
            <a:pPr algn="l"/>
            <a:r>
              <a:rPr lang="en-US" sz="800" b="0" i="0">
                <a:solidFill>
                  <a:srgbClr val="171717"/>
                </a:solidFill>
                <a:effectLst/>
                <a:latin typeface="Segoe UI" panose="020B0502040204020203" pitchFamily="34" charset="0"/>
              </a:rPr>
              <a:t>Finally, you can use rolling forecasts. A rolling forecast is a regular comparison of budget to actuals and is used to define how well the company operates against the budget. A rolling forecast is also used to identify trends. In Finance, rolling forecasts are supported through a budget plan document as initial planning activities. Rolling forecasts can be done in parallel with planning for the upcoming budget cycle.</a:t>
            </a:r>
          </a:p>
          <a:p>
            <a:br>
              <a:rPr lang="en-US" sz="800" b="0" i="0">
                <a:solidFill>
                  <a:srgbClr val="171717"/>
                </a:solidFill>
                <a:effectLst/>
                <a:latin typeface="Segoe UI" panose="020B0502040204020203" pitchFamily="34" charset="0"/>
              </a:rPr>
            </a:br>
            <a:endParaRPr lang="en-US" sz="800" b="0" i="0">
              <a:solidFill>
                <a:srgbClr val="171717"/>
              </a:solidFill>
              <a:effectLst/>
              <a:latin typeface="Segoe UI" panose="020B0502040204020203" pitchFamily="34" charset="0"/>
            </a:endParaRPr>
          </a:p>
          <a:p>
            <a:r>
              <a:rPr lang="en-IN" sz="800"/>
              <a:t>https://docs.microsoft.com/en-us/learn/modules/get-started-financial-management-dyn365-finance/10-budgeting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9755040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0" i="0">
                <a:solidFill>
                  <a:srgbClr val="171717"/>
                </a:solidFill>
                <a:effectLst/>
                <a:latin typeface="Segoe UI" panose="020B0502040204020203" pitchFamily="34" charset="0"/>
              </a:rPr>
              <a:t>Fixed assets are items of value, such as buildings, vehicles, land, and equipment, that are owned by an individual or a company.</a:t>
            </a:r>
          </a:p>
          <a:p>
            <a:pPr algn="l"/>
            <a:r>
              <a:rPr lang="en-US" sz="800" b="0" i="0">
                <a:solidFill>
                  <a:srgbClr val="171717"/>
                </a:solidFill>
                <a:effectLst/>
                <a:latin typeface="Segoe UI" panose="020B0502040204020203" pitchFamily="34" charset="0"/>
              </a:rPr>
              <a:t>You can set up and enter acquisition information for fixed assets, and then manage them by depreciating them and setting a capitalization threshold to determine depreciation.</a:t>
            </a:r>
          </a:p>
          <a:p>
            <a:pPr algn="l"/>
            <a:r>
              <a:rPr lang="en-US" sz="800" b="0" i="0">
                <a:solidFill>
                  <a:srgbClr val="171717"/>
                </a:solidFill>
                <a:effectLst/>
                <a:latin typeface="Segoe UI" panose="020B0502040204020203" pitchFamily="34" charset="0"/>
              </a:rPr>
              <a:t>The following are tasks that you can perform in the Fixed assets module:</a:t>
            </a:r>
          </a:p>
          <a:p>
            <a:pPr algn="l">
              <a:buFont typeface="Arial" panose="020B0604020202020204" pitchFamily="34" charset="0"/>
              <a:buChar char="•"/>
            </a:pPr>
            <a:r>
              <a:rPr lang="en-US" sz="800" b="0" i="0">
                <a:solidFill>
                  <a:srgbClr val="171717"/>
                </a:solidFill>
                <a:effectLst/>
                <a:latin typeface="Segoe UI" panose="020B0502040204020203" pitchFamily="34" charset="0"/>
              </a:rPr>
              <a:t>Create fixed assets</a:t>
            </a:r>
          </a:p>
          <a:p>
            <a:pPr algn="l">
              <a:buFont typeface="Arial" panose="020B0604020202020204" pitchFamily="34" charset="0"/>
              <a:buChar char="•"/>
            </a:pPr>
            <a:r>
              <a:rPr lang="en-US" sz="800" b="0" i="0">
                <a:solidFill>
                  <a:srgbClr val="171717"/>
                </a:solidFill>
                <a:effectLst/>
                <a:latin typeface="Segoe UI" panose="020B0502040204020203" pitchFamily="34" charset="0"/>
              </a:rPr>
              <a:t>Capitalize fixed assets</a:t>
            </a:r>
          </a:p>
          <a:p>
            <a:pPr algn="l">
              <a:buFont typeface="Arial" panose="020B0604020202020204" pitchFamily="34" charset="0"/>
              <a:buChar char="•"/>
            </a:pPr>
            <a:r>
              <a:rPr lang="en-US" sz="800" b="0" i="0">
                <a:solidFill>
                  <a:srgbClr val="171717"/>
                </a:solidFill>
                <a:effectLst/>
                <a:latin typeface="Segoe UI" panose="020B0502040204020203" pitchFamily="34" charset="0"/>
              </a:rPr>
              <a:t>Transfer or lend fixed assets</a:t>
            </a:r>
          </a:p>
          <a:p>
            <a:pPr algn="l">
              <a:buFont typeface="Arial" panose="020B0604020202020204" pitchFamily="34" charset="0"/>
              <a:buChar char="•"/>
            </a:pPr>
            <a:r>
              <a:rPr lang="en-US" sz="800" b="0" i="0">
                <a:solidFill>
                  <a:srgbClr val="171717"/>
                </a:solidFill>
                <a:effectLst/>
                <a:latin typeface="Segoe UI" panose="020B0502040204020203" pitchFamily="34" charset="0"/>
              </a:rPr>
              <a:t>Revalue or update fixed assets</a:t>
            </a:r>
          </a:p>
          <a:p>
            <a:pPr algn="l">
              <a:buFont typeface="Arial" panose="020B0604020202020204" pitchFamily="34" charset="0"/>
              <a:buChar char="•"/>
            </a:pPr>
            <a:r>
              <a:rPr lang="en-US" sz="800" b="0" i="0">
                <a:solidFill>
                  <a:srgbClr val="171717"/>
                </a:solidFill>
                <a:effectLst/>
                <a:latin typeface="Segoe UI" panose="020B0502040204020203" pitchFamily="34" charset="0"/>
              </a:rPr>
              <a:t>Split fixed assets</a:t>
            </a:r>
          </a:p>
          <a:p>
            <a:pPr algn="l">
              <a:buFont typeface="Arial" panose="020B0604020202020204" pitchFamily="34" charset="0"/>
              <a:buChar char="•"/>
            </a:pPr>
            <a:r>
              <a:rPr lang="en-US" sz="800" b="0" i="0">
                <a:solidFill>
                  <a:srgbClr val="171717"/>
                </a:solidFill>
                <a:effectLst/>
                <a:latin typeface="Segoe UI" panose="020B0502040204020203" pitchFamily="34" charset="0"/>
              </a:rPr>
              <a:t>Depreciate or amortize fixed assets</a:t>
            </a:r>
          </a:p>
          <a:p>
            <a:pPr algn="l">
              <a:buFont typeface="Arial" panose="020B0604020202020204" pitchFamily="34" charset="0"/>
              <a:buChar char="•"/>
            </a:pPr>
            <a:r>
              <a:rPr lang="en-US" sz="800" b="0" i="0">
                <a:solidFill>
                  <a:srgbClr val="171717"/>
                </a:solidFill>
                <a:effectLst/>
                <a:latin typeface="Segoe UI" panose="020B0502040204020203" pitchFamily="34" charset="0"/>
              </a:rPr>
              <a:t>Dispose or retire fixed assets</a:t>
            </a:r>
          </a:p>
          <a:p>
            <a:pPr algn="l"/>
            <a:r>
              <a:rPr lang="en-US" sz="800" b="0" i="0">
                <a:solidFill>
                  <a:srgbClr val="171717"/>
                </a:solidFill>
                <a:effectLst/>
                <a:latin typeface="Segoe UI" panose="020B0502040204020203" pitchFamily="34" charset="0"/>
              </a:rPr>
              <a:t>When you use general ledger with fixed assets, you can view the current value of all fixed assets.</a:t>
            </a:r>
          </a:p>
          <a:p>
            <a:pPr algn="l"/>
            <a:r>
              <a:rPr lang="en-US" sz="800" b="0" i="0">
                <a:solidFill>
                  <a:srgbClr val="171717"/>
                </a:solidFill>
                <a:effectLst/>
                <a:latin typeface="Segoe UI" panose="020B0502040204020203" pitchFamily="34" charset="0"/>
              </a:rPr>
              <a:t>The way in which fixed assets are handled must correspond with both international accounting standards and the accounting legislation in each country or region. Requirements might include rules for recording acquisition and disposal transactions, depreciation, lifetimes, and write ups and write downs of fixed assets.</a:t>
            </a:r>
          </a:p>
          <a:p>
            <a:pPr algn="l"/>
            <a:r>
              <a:rPr lang="en-US" sz="800" b="0" i="0">
                <a:solidFill>
                  <a:srgbClr val="171717"/>
                </a:solidFill>
                <a:effectLst/>
                <a:latin typeface="Segoe UI" panose="020B0502040204020203" pitchFamily="34" charset="0"/>
              </a:rPr>
              <a:t>The fixed assets functionality in Finance incorporates many of these standards and rules.</a:t>
            </a:r>
          </a:p>
          <a:p>
            <a:pPr algn="l"/>
            <a:endParaRPr lang="en-US" sz="800" b="0" i="0">
              <a:solidFill>
                <a:srgbClr val="171717"/>
              </a:solidFill>
              <a:effectLst/>
              <a:latin typeface="Segoe UI" panose="020B0502040204020203" pitchFamily="34" charset="0"/>
            </a:endParaRPr>
          </a:p>
          <a:p>
            <a:pPr algn="l"/>
            <a:r>
              <a:rPr lang="en-IN" sz="800"/>
              <a:t>https://docs.microsoft.com/en-us/learn/modules/get-started-financial-management-dyn365-finance/11-fixed-assets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1324669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9347526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0" i="0">
                <a:solidFill>
                  <a:srgbClr val="171717"/>
                </a:solidFill>
                <a:effectLst/>
                <a:latin typeface="Segoe UI" panose="020B0502040204020203" pitchFamily="34" charset="0"/>
              </a:rPr>
              <a:t>Cost accounting lets you collect data from various sources, such as the general ledger, subledgers, budgets, and statistical information. You can then analyze, summarize, and evaluate cost data to enable management to make the best possible decisions for the following task, amongst others:</a:t>
            </a:r>
          </a:p>
          <a:p>
            <a:pPr algn="l">
              <a:buFont typeface="Arial" panose="020B0604020202020204" pitchFamily="34" charset="0"/>
              <a:buChar char="•"/>
            </a:pPr>
            <a:r>
              <a:rPr lang="en-US" sz="800" b="0" i="0">
                <a:solidFill>
                  <a:srgbClr val="171717"/>
                </a:solidFill>
                <a:effectLst/>
                <a:latin typeface="Segoe UI" panose="020B0502040204020203" pitchFamily="34" charset="0"/>
              </a:rPr>
              <a:t>Price updates</a:t>
            </a:r>
          </a:p>
          <a:p>
            <a:pPr algn="l">
              <a:buFont typeface="Arial" panose="020B0604020202020204" pitchFamily="34" charset="0"/>
              <a:buChar char="•"/>
            </a:pPr>
            <a:r>
              <a:rPr lang="en-US" sz="800" b="0" i="0">
                <a:solidFill>
                  <a:srgbClr val="171717"/>
                </a:solidFill>
                <a:effectLst/>
                <a:latin typeface="Segoe UI" panose="020B0502040204020203" pitchFamily="34" charset="0"/>
              </a:rPr>
              <a:t>Budgets</a:t>
            </a:r>
          </a:p>
          <a:p>
            <a:pPr algn="l">
              <a:buFont typeface="Arial" panose="020B0604020202020204" pitchFamily="34" charset="0"/>
              <a:buChar char="•"/>
            </a:pPr>
            <a:r>
              <a:rPr lang="en-US" sz="800" b="0" i="0">
                <a:solidFill>
                  <a:srgbClr val="171717"/>
                </a:solidFill>
                <a:effectLst/>
                <a:latin typeface="Segoe UI" panose="020B0502040204020203" pitchFamily="34" charset="0"/>
              </a:rPr>
              <a:t>Cost control</a:t>
            </a:r>
          </a:p>
          <a:p>
            <a:pPr algn="l"/>
            <a:r>
              <a:rPr lang="en-US" sz="800" b="0" i="0">
                <a:solidFill>
                  <a:srgbClr val="171717"/>
                </a:solidFill>
                <a:effectLst/>
                <a:latin typeface="Segoe UI" panose="020B0502040204020203" pitchFamily="34" charset="0"/>
              </a:rPr>
              <a:t>The </a:t>
            </a:r>
            <a:r>
              <a:rPr lang="en-US" sz="800" b="1" i="0">
                <a:solidFill>
                  <a:srgbClr val="171717"/>
                </a:solidFill>
                <a:effectLst/>
                <a:latin typeface="Segoe UI" panose="020B0502040204020203" pitchFamily="34" charset="0"/>
              </a:rPr>
              <a:t>Cost control</a:t>
            </a:r>
            <a:r>
              <a:rPr lang="en-US" sz="800" b="0" i="0">
                <a:solidFill>
                  <a:srgbClr val="171717"/>
                </a:solidFill>
                <a:effectLst/>
                <a:latin typeface="Segoe UI" panose="020B0502040204020203" pitchFamily="34" charset="0"/>
              </a:rPr>
              <a:t> workspace is a central point where managers who are responsible for controlling a cost object or a set of cost objects within a dimension or across dimensions (for example, cost centers and product groups) can access reports. The reports in the </a:t>
            </a:r>
            <a:r>
              <a:rPr lang="en-US" sz="800" b="1" i="0">
                <a:solidFill>
                  <a:srgbClr val="171717"/>
                </a:solidFill>
                <a:effectLst/>
                <a:latin typeface="Segoe UI" panose="020B0502040204020203" pitchFamily="34" charset="0"/>
              </a:rPr>
              <a:t>Cost control</a:t>
            </a:r>
            <a:r>
              <a:rPr lang="en-US" sz="800" b="0" i="0">
                <a:solidFill>
                  <a:srgbClr val="171717"/>
                </a:solidFill>
                <a:effectLst/>
                <a:latin typeface="Segoe UI" panose="020B0502040204020203" pitchFamily="34" charset="0"/>
              </a:rPr>
              <a:t> workspace are managed by cost accountants so that the layout and data that are used for reporting can be consistent across the organization.</a:t>
            </a:r>
          </a:p>
          <a:p>
            <a:pPr algn="l"/>
            <a:r>
              <a:rPr lang="en-US" sz="800" b="0" i="0">
                <a:solidFill>
                  <a:srgbClr val="171717"/>
                </a:solidFill>
                <a:effectLst/>
                <a:latin typeface="Segoe UI" panose="020B0502040204020203" pitchFamily="34" charset="0"/>
              </a:rPr>
              <a:t>https://docs.microsoft.com/en-us/learn/modules/get-started-financial-management-dyn365-finance/12-cost-accounting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39694338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0" i="0">
                <a:solidFill>
                  <a:srgbClr val="171717"/>
                </a:solidFill>
                <a:effectLst/>
                <a:latin typeface="Segoe UI" panose="020B0502040204020203" pitchFamily="34" charset="0"/>
              </a:rPr>
              <a:t>Fixed assets are items of value, such as buildings, vehicles, land, and equipment, that are owned by an individual or a company.</a:t>
            </a:r>
          </a:p>
          <a:p>
            <a:pPr algn="l"/>
            <a:r>
              <a:rPr lang="en-US" sz="800" b="0" i="0">
                <a:solidFill>
                  <a:srgbClr val="171717"/>
                </a:solidFill>
                <a:effectLst/>
                <a:latin typeface="Segoe UI" panose="020B0502040204020203" pitchFamily="34" charset="0"/>
              </a:rPr>
              <a:t>You can set up and enter acquisition information for fixed assets, and then manage them by depreciating them and setting a capitalization threshold to determine depreciation.</a:t>
            </a:r>
          </a:p>
          <a:p>
            <a:pPr algn="l"/>
            <a:r>
              <a:rPr lang="en-US" sz="800" b="0" i="0">
                <a:solidFill>
                  <a:srgbClr val="171717"/>
                </a:solidFill>
                <a:effectLst/>
                <a:latin typeface="Segoe UI" panose="020B0502040204020203" pitchFamily="34" charset="0"/>
              </a:rPr>
              <a:t>The following are tasks that you can perform in the Fixed assets module:</a:t>
            </a:r>
          </a:p>
          <a:p>
            <a:pPr algn="l">
              <a:buFont typeface="Arial" panose="020B0604020202020204" pitchFamily="34" charset="0"/>
              <a:buChar char="•"/>
            </a:pPr>
            <a:r>
              <a:rPr lang="en-US" sz="800" b="0" i="0">
                <a:solidFill>
                  <a:srgbClr val="171717"/>
                </a:solidFill>
                <a:effectLst/>
                <a:latin typeface="Segoe UI" panose="020B0502040204020203" pitchFamily="34" charset="0"/>
              </a:rPr>
              <a:t>Create fixed assets</a:t>
            </a:r>
          </a:p>
          <a:p>
            <a:pPr algn="l">
              <a:buFont typeface="Arial" panose="020B0604020202020204" pitchFamily="34" charset="0"/>
              <a:buChar char="•"/>
            </a:pPr>
            <a:r>
              <a:rPr lang="en-US" sz="800" b="0" i="0">
                <a:solidFill>
                  <a:srgbClr val="171717"/>
                </a:solidFill>
                <a:effectLst/>
                <a:latin typeface="Segoe UI" panose="020B0502040204020203" pitchFamily="34" charset="0"/>
              </a:rPr>
              <a:t>Capitalize fixed assets</a:t>
            </a:r>
          </a:p>
          <a:p>
            <a:pPr algn="l">
              <a:buFont typeface="Arial" panose="020B0604020202020204" pitchFamily="34" charset="0"/>
              <a:buChar char="•"/>
            </a:pPr>
            <a:r>
              <a:rPr lang="en-US" sz="800" b="0" i="0">
                <a:solidFill>
                  <a:srgbClr val="171717"/>
                </a:solidFill>
                <a:effectLst/>
                <a:latin typeface="Segoe UI" panose="020B0502040204020203" pitchFamily="34" charset="0"/>
              </a:rPr>
              <a:t>Transfer or lend fixed assets</a:t>
            </a:r>
          </a:p>
          <a:p>
            <a:pPr algn="l">
              <a:buFont typeface="Arial" panose="020B0604020202020204" pitchFamily="34" charset="0"/>
              <a:buChar char="•"/>
            </a:pPr>
            <a:r>
              <a:rPr lang="en-US" sz="800" b="0" i="0">
                <a:solidFill>
                  <a:srgbClr val="171717"/>
                </a:solidFill>
                <a:effectLst/>
                <a:latin typeface="Segoe UI" panose="020B0502040204020203" pitchFamily="34" charset="0"/>
              </a:rPr>
              <a:t>Revalue or update fixed assets</a:t>
            </a:r>
          </a:p>
          <a:p>
            <a:pPr algn="l">
              <a:buFont typeface="Arial" panose="020B0604020202020204" pitchFamily="34" charset="0"/>
              <a:buChar char="•"/>
            </a:pPr>
            <a:r>
              <a:rPr lang="en-US" sz="800" b="0" i="0">
                <a:solidFill>
                  <a:srgbClr val="171717"/>
                </a:solidFill>
                <a:effectLst/>
                <a:latin typeface="Segoe UI" panose="020B0502040204020203" pitchFamily="34" charset="0"/>
              </a:rPr>
              <a:t>Split fixed assets</a:t>
            </a:r>
          </a:p>
          <a:p>
            <a:pPr algn="l">
              <a:buFont typeface="Arial" panose="020B0604020202020204" pitchFamily="34" charset="0"/>
              <a:buChar char="•"/>
            </a:pPr>
            <a:r>
              <a:rPr lang="en-US" sz="800" b="0" i="0">
                <a:solidFill>
                  <a:srgbClr val="171717"/>
                </a:solidFill>
                <a:effectLst/>
                <a:latin typeface="Segoe UI" panose="020B0502040204020203" pitchFamily="34" charset="0"/>
              </a:rPr>
              <a:t>Depreciate or amortize fixed assets</a:t>
            </a:r>
          </a:p>
          <a:p>
            <a:pPr algn="l">
              <a:buFont typeface="Arial" panose="020B0604020202020204" pitchFamily="34" charset="0"/>
              <a:buChar char="•"/>
            </a:pPr>
            <a:r>
              <a:rPr lang="en-US" sz="800" b="0" i="0">
                <a:solidFill>
                  <a:srgbClr val="171717"/>
                </a:solidFill>
                <a:effectLst/>
                <a:latin typeface="Segoe UI" panose="020B0502040204020203" pitchFamily="34" charset="0"/>
              </a:rPr>
              <a:t>Dispose or retire fixed assets</a:t>
            </a:r>
          </a:p>
          <a:p>
            <a:pPr algn="l"/>
            <a:r>
              <a:rPr lang="en-US" sz="800" b="0" i="0">
                <a:solidFill>
                  <a:srgbClr val="171717"/>
                </a:solidFill>
                <a:effectLst/>
                <a:latin typeface="Segoe UI" panose="020B0502040204020203" pitchFamily="34" charset="0"/>
              </a:rPr>
              <a:t>When you use general ledger with fixed assets, you can view the current value of all fixed assets.</a:t>
            </a:r>
          </a:p>
          <a:p>
            <a:pPr algn="l"/>
            <a:r>
              <a:rPr lang="en-US" sz="800" b="0" i="0">
                <a:solidFill>
                  <a:srgbClr val="171717"/>
                </a:solidFill>
                <a:effectLst/>
                <a:latin typeface="Segoe UI" panose="020B0502040204020203" pitchFamily="34" charset="0"/>
              </a:rPr>
              <a:t>The way in which fixed assets are handled must correspond with both international accounting standards and the accounting legislation in each country or region. Requirements might include rules for recording acquisition and disposal transactions, depreciation, lifetimes, and write ups and write downs of fixed assets.</a:t>
            </a:r>
          </a:p>
          <a:p>
            <a:pPr algn="l"/>
            <a:r>
              <a:rPr lang="en-US" sz="800" b="0" i="0">
                <a:solidFill>
                  <a:srgbClr val="171717"/>
                </a:solidFill>
                <a:effectLst/>
                <a:latin typeface="Segoe UI" panose="020B0502040204020203" pitchFamily="34" charset="0"/>
              </a:rPr>
              <a:t>The fixed assets functionality in Finance incorporates many of these standards and rules.</a:t>
            </a:r>
          </a:p>
          <a:p>
            <a:pPr algn="l"/>
            <a:endParaRPr lang="en-US" sz="800" b="0" i="0">
              <a:solidFill>
                <a:srgbClr val="171717"/>
              </a:solidFill>
              <a:effectLst/>
              <a:latin typeface="Segoe UI" panose="020B0502040204020203" pitchFamily="34" charset="0"/>
            </a:endParaRPr>
          </a:p>
          <a:p>
            <a:pPr algn="l"/>
            <a:r>
              <a:rPr lang="en-IN" sz="800"/>
              <a:t>https://docs.microsoft.com/en-us/learn/modules/get-started-financial-management-dyn365-finance/11-fixed-assets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49472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Companies in industries that sell multiple elements, such as products, services, subscriptions, and so on, must be able to break out multi-element orders so that revenue can be recognized based on a set of company-specific and industry-specific guidelines.</a:t>
            </a:r>
          </a:p>
          <a:p>
            <a:pPr algn="l"/>
            <a:r>
              <a:rPr lang="en-US" b="0" i="0">
                <a:solidFill>
                  <a:srgbClr val="171717"/>
                </a:solidFill>
                <a:effectLst/>
                <a:latin typeface="Segoe UI" panose="020B0502040204020203" pitchFamily="34" charset="0"/>
              </a:rPr>
              <a:t>Revenue recognition, including bundle functionality, isn't supported for use in Commerce channels (e-commerce, POS, call center). Items configured with revenue recognition should not be added to orders or transactions created in Commerce channels.</a:t>
            </a:r>
          </a:p>
          <a:p>
            <a:pPr algn="l"/>
            <a:r>
              <a:rPr lang="en-US" b="0" i="0">
                <a:solidFill>
                  <a:srgbClr val="171717"/>
                </a:solidFill>
                <a:effectLst/>
                <a:latin typeface="Segoe UI" panose="020B0502040204020203" pitchFamily="34" charset="0"/>
              </a:rPr>
              <a:t>In general, the revenue recognition process can be used to perform these tasks:</a:t>
            </a:r>
          </a:p>
          <a:p>
            <a:pPr algn="l">
              <a:buFont typeface="Arial" panose="020B0604020202020204" pitchFamily="34" charset="0"/>
              <a:buChar char="•"/>
            </a:pPr>
            <a:r>
              <a:rPr lang="en-US" b="0" i="0">
                <a:solidFill>
                  <a:srgbClr val="171717"/>
                </a:solidFill>
                <a:effectLst/>
                <a:latin typeface="Segoe UI" panose="020B0502040204020203" pitchFamily="34" charset="0"/>
              </a:rPr>
              <a:t>Allocate revenue, to help ensure that the appropriate revenue price is recognized, based on the value of the components on multi-element orders.</a:t>
            </a:r>
          </a:p>
          <a:p>
            <a:pPr algn="l">
              <a:buFont typeface="Arial" panose="020B0604020202020204" pitchFamily="34" charset="0"/>
              <a:buChar char="•"/>
            </a:pPr>
            <a:r>
              <a:rPr lang="en-US" b="0" i="0">
                <a:solidFill>
                  <a:srgbClr val="171717"/>
                </a:solidFill>
                <a:effectLst/>
                <a:latin typeface="Segoe UI" panose="020B0502040204020203" pitchFamily="34" charset="0"/>
              </a:rPr>
              <a:t>Defer revenue, based on a revenue schedule that represents the contractual time frame and percentages for recognizing revenue over time.</a:t>
            </a:r>
          </a:p>
          <a:p>
            <a:pPr algn="l"/>
            <a:br>
              <a:rPr lang="en-US"/>
            </a:br>
            <a:r>
              <a:rPr lang="en-US" b="0" i="0">
                <a:solidFill>
                  <a:srgbClr val="171717"/>
                </a:solidFill>
                <a:effectLst/>
                <a:latin typeface="Segoe UI" panose="020B0502040204020203" pitchFamily="34" charset="0"/>
              </a:rPr>
              <a:t>The Revenue recognition feature provides a flexible framework that lets you define company-specific rules for recognizing both the revenue price and the revenue schedule.</a:t>
            </a:r>
          </a:p>
          <a:p>
            <a:pPr algn="l"/>
            <a:r>
              <a:rPr lang="en-US" b="0" i="0">
                <a:solidFill>
                  <a:srgbClr val="171717"/>
                </a:solidFill>
                <a:effectLst/>
                <a:latin typeface="Segoe UI" panose="020B0502040204020203" pitchFamily="34" charset="0"/>
              </a:rPr>
              <a:t>Released products are used to support revenue recognition on sales order documents. The released products contain the setup that is required to determine the revenue price and the revenue schedule. The sales order can originate from a Time and materials project.</a:t>
            </a:r>
          </a:p>
          <a:p>
            <a:pPr algn="l"/>
            <a:r>
              <a:rPr lang="en-US" b="0" i="0">
                <a:solidFill>
                  <a:srgbClr val="171717"/>
                </a:solidFill>
                <a:effectLst/>
                <a:latin typeface="Segoe UI" panose="020B0502040204020203" pitchFamily="34" charset="0"/>
              </a:rPr>
              <a:t>Companies can use the revenue schedule functionality without using the revenue price functionality. Therefore, the price on the sales order lines will be used as either revenue or deferred revenue. If a revenue schedule exists on the sales order line, the price on the sales order line will be deferred. If a revenue schedule doesn't exist on the sales order line, the price on the sales order line will be posted to a revenue account when it's invoiced.</a:t>
            </a:r>
          </a:p>
          <a:p>
            <a:pPr algn="l"/>
            <a:r>
              <a:rPr lang="en-US" b="0" i="0">
                <a:solidFill>
                  <a:srgbClr val="171717"/>
                </a:solidFill>
                <a:effectLst/>
                <a:latin typeface="Segoe UI" panose="020B0502040204020203" pitchFamily="34" charset="0"/>
              </a:rPr>
              <a:t>The revenue price is calculated either when the sales order is confirmed or when the invoice is posted. To preview the revenue price before the invoice is posted, you must confirm the sales order.</a:t>
            </a:r>
          </a:p>
          <a:p>
            <a:pPr algn="l"/>
            <a:r>
              <a:rPr lang="en-US" b="0" i="0">
                <a:solidFill>
                  <a:srgbClr val="171717"/>
                </a:solidFill>
                <a:effectLst/>
                <a:latin typeface="Segoe UI" panose="020B0502040204020203" pitchFamily="34" charset="0"/>
              </a:rPr>
              <a:t>When the sales order is confirmed, an expected revenue schedule is also created if any sales order line has a revenue schedule. When the sales order is invoiced, the expected revenue schedule is deleted, and the expected revenue schedule is replaced with the actual revenue recognition schedule.</a:t>
            </a:r>
          </a:p>
          <a:p>
            <a:pPr algn="l"/>
            <a:r>
              <a:rPr lang="en-US" b="0" i="0">
                <a:solidFill>
                  <a:srgbClr val="171717"/>
                </a:solidFill>
                <a:effectLst/>
                <a:latin typeface="Segoe UI" panose="020B0502040204020203" pitchFamily="34" charset="0"/>
              </a:rPr>
              <a:t>The details of the revenue recognition schedule are maintained for each sales order line. Therefore, the revenue recognition manager can view the details and can release lines to revenue when the contractual obligation has been completed. At the end of each period, the revenue recognition manager can create a revenue journal to release any schedule lines that are due on or before a date they define. This revenue journal isn't posted immediately. Therefore, the revenue recognition manager can verify that the correct amounts are being released from deferred revenue to actual revenue.</a:t>
            </a:r>
          </a:p>
          <a:p>
            <a:pPr algn="l"/>
            <a:r>
              <a:rPr lang="en-US" b="0" i="0">
                <a:solidFill>
                  <a:srgbClr val="171717"/>
                </a:solidFill>
                <a:effectLst/>
                <a:latin typeface="Segoe UI" panose="020B0502040204020203" pitchFamily="34" charset="0"/>
              </a:rPr>
              <a:t>If a contractual change causes a new sales order line to be added either to the existing sales order or a new sales order, a reallocation process can be run to correct the revenue price across all lines on the sales orders.</a:t>
            </a:r>
          </a:p>
          <a:p>
            <a:endParaRPr lang="en-IN"/>
          </a:p>
          <a:p>
            <a:endParaRPr lang="en-IN"/>
          </a:p>
          <a:p>
            <a:r>
              <a:rPr lang="en-IN"/>
              <a:t>https://docs.microsoft.com/en-us/dynamics365/finance/accounts-receivable/revenue-recognition-overview</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38855373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Distribution and trade in Supply Chain Management is organized into various modules and role-based workspaces that focus on daily tasks that are related to the assigned role.</a:t>
            </a:r>
          </a:p>
          <a:p>
            <a:pPr algn="l"/>
            <a:r>
              <a:rPr lang="en-US" b="0" i="0">
                <a:solidFill>
                  <a:srgbClr val="171717"/>
                </a:solidFill>
                <a:effectLst/>
                <a:latin typeface="Segoe UI" panose="020B0502040204020203" pitchFamily="34" charset="0"/>
              </a:rPr>
              <a:t>Role-based security in Supply Chain Management and Dynamics 365 Finance helps keep financial and operational data secure.</a:t>
            </a:r>
          </a:p>
          <a:p>
            <a:pPr algn="l"/>
            <a:r>
              <a:rPr lang="en-US" b="0" i="0">
                <a:solidFill>
                  <a:srgbClr val="171717"/>
                </a:solidFill>
                <a:effectLst/>
                <a:latin typeface="Segoe UI" panose="020B0502040204020203" pitchFamily="34" charset="0"/>
              </a:rPr>
              <a:t>Below are the responsibilities of operational leaders.</a:t>
            </a:r>
          </a:p>
          <a:p>
            <a:pPr algn="l">
              <a:buFont typeface="Arial" panose="020B0604020202020204" pitchFamily="34" charset="0"/>
              <a:buChar char="•"/>
            </a:pPr>
            <a:r>
              <a:rPr lang="en-US" b="1" i="0">
                <a:solidFill>
                  <a:srgbClr val="171717"/>
                </a:solidFill>
                <a:effectLst/>
                <a:latin typeface="Segoe UI" panose="020B0502040204020203" pitchFamily="34" charset="0"/>
              </a:rPr>
              <a:t>Increase operational efficiency</a:t>
            </a:r>
            <a:r>
              <a:rPr lang="en-US" b="0" i="0">
                <a:solidFill>
                  <a:srgbClr val="171717"/>
                </a:solidFill>
                <a:effectLst/>
                <a:latin typeface="Segoe UI" panose="020B0502040204020203" pitchFamily="34" charset="0"/>
              </a:rPr>
              <a:t> - Trying to accelerate the speed and accuracy of the business operations with streamlined processes that effectively coordinate people, assets, and resources to reduce costs, improve service levels, and drive growth.</a:t>
            </a:r>
          </a:p>
          <a:p>
            <a:pPr algn="l">
              <a:buFont typeface="Arial" panose="020B0604020202020204" pitchFamily="34" charset="0"/>
              <a:buChar char="•"/>
            </a:pPr>
            <a:r>
              <a:rPr lang="en-US" b="0" i="0">
                <a:solidFill>
                  <a:srgbClr val="171717"/>
                </a:solidFill>
                <a:effectLst/>
                <a:latin typeface="Segoe UI" panose="020B0502040204020203" pitchFamily="34" charset="0"/>
              </a:rPr>
              <a:t>In Finance, the Fixed assets module controls the assets in the supply chain by integrating with the Inventory management module in Supply Chain Management.</a:t>
            </a:r>
          </a:p>
          <a:p>
            <a:pPr algn="l">
              <a:buFont typeface="Arial" panose="020B0604020202020204" pitchFamily="34" charset="0"/>
              <a:buChar char="•"/>
            </a:pPr>
            <a:r>
              <a:rPr lang="en-US" b="0" i="0">
                <a:solidFill>
                  <a:srgbClr val="171717"/>
                </a:solidFill>
                <a:effectLst/>
                <a:latin typeface="Segoe UI" panose="020B0502040204020203" pitchFamily="34" charset="0"/>
              </a:rPr>
              <a:t>The Human resources module in Finance, and Organization administration modules control resources such as people, machines, and vendors.</a:t>
            </a:r>
          </a:p>
          <a:p>
            <a:pPr algn="l">
              <a:buFont typeface="Arial" panose="020B0604020202020204" pitchFamily="34" charset="0"/>
              <a:buChar char="•"/>
            </a:pPr>
            <a:r>
              <a:rPr lang="en-US" b="1" i="0">
                <a:solidFill>
                  <a:srgbClr val="171717"/>
                </a:solidFill>
                <a:effectLst/>
                <a:latin typeface="Segoe UI" panose="020B0502040204020203" pitchFamily="34" charset="0"/>
              </a:rPr>
              <a:t>Improve strategic planning</a:t>
            </a:r>
            <a:r>
              <a:rPr lang="en-US" b="0" i="0">
                <a:solidFill>
                  <a:srgbClr val="171717"/>
                </a:solidFill>
                <a:effectLst/>
                <a:latin typeface="Segoe UI" panose="020B0502040204020203" pitchFamily="34" charset="0"/>
              </a:rPr>
              <a:t> – The Master planning and Inventory management modules assist companies in improving strategic planning by providing a unified view of inventory, warehouse, manufacturing, service, and logistics with predictive analytics that turn data into insights to support better strategic decisions.</a:t>
            </a:r>
          </a:p>
          <a:p>
            <a:pPr algn="l">
              <a:buFont typeface="Arial" panose="020B0604020202020204" pitchFamily="34" charset="0"/>
              <a:buChar char="•"/>
            </a:pPr>
            <a:r>
              <a:rPr lang="en-US" b="1" i="0">
                <a:solidFill>
                  <a:srgbClr val="171717"/>
                </a:solidFill>
                <a:effectLst/>
                <a:latin typeface="Segoe UI" panose="020B0502040204020203" pitchFamily="34" charset="0"/>
              </a:rPr>
              <a:t>Optimize workforce productivity</a:t>
            </a:r>
            <a:r>
              <a:rPr lang="en-US" b="0" i="0">
                <a:solidFill>
                  <a:srgbClr val="171717"/>
                </a:solidFill>
                <a:effectLst/>
                <a:latin typeface="Segoe UI" panose="020B0502040204020203" pitchFamily="34" charset="0"/>
              </a:rPr>
              <a:t> - Providing a single source of business intelligence that drives productivity from assets and resources, aligns employees toward strategic goals, and enables real-time response to organizational and customer demands.</a:t>
            </a:r>
          </a:p>
          <a:p>
            <a:pPr algn="l"/>
            <a:r>
              <a:rPr lang="en-US" b="0" i="0">
                <a:solidFill>
                  <a:srgbClr val="171717"/>
                </a:solidFill>
                <a:effectLst/>
                <a:latin typeface="Segoe UI" panose="020B0502040204020203" pitchFamily="34" charset="0"/>
              </a:rPr>
              <a:t>Supply Chain Management offers tools and features with built-in intelligent controls such as charts, Key Performance Indicators (KPIs), and workspaces to optimize workforce productivity.</a:t>
            </a:r>
          </a:p>
          <a:p>
            <a:endParaRPr lang="en-US"/>
          </a:p>
          <a:p>
            <a:endParaRPr lang="en-US"/>
          </a:p>
          <a:p>
            <a:r>
              <a:rPr lang="en-US"/>
              <a:t>Ref: https://docs.microsoft.com/en-us/learn/modules/get-started-supply-chain-management-dyn365-supply-chain-mgmt/3-overview-scm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34032063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Distribution and trade in Supply Chain Management is organized into various modules and role-based workspaces that focus on daily tasks that are related to the assigned role.</a:t>
            </a:r>
          </a:p>
          <a:p>
            <a:pPr algn="l"/>
            <a:r>
              <a:rPr lang="en-US" b="0" i="0">
                <a:solidFill>
                  <a:srgbClr val="171717"/>
                </a:solidFill>
                <a:effectLst/>
                <a:latin typeface="Segoe UI" panose="020B0502040204020203" pitchFamily="34" charset="0"/>
              </a:rPr>
              <a:t>Role-based security in Supply Chain Management and Dynamics 365 Finance helps keep financial and operational data secure.</a:t>
            </a:r>
          </a:p>
          <a:p>
            <a:pPr algn="l"/>
            <a:r>
              <a:rPr lang="en-US" b="0" i="0">
                <a:solidFill>
                  <a:srgbClr val="171717"/>
                </a:solidFill>
                <a:effectLst/>
                <a:latin typeface="Segoe UI" panose="020B0502040204020203" pitchFamily="34" charset="0"/>
              </a:rPr>
              <a:t>Below are the responsibilities of operational leaders.</a:t>
            </a:r>
          </a:p>
          <a:p>
            <a:pPr algn="l">
              <a:buFont typeface="Arial" panose="020B0604020202020204" pitchFamily="34" charset="0"/>
              <a:buChar char="•"/>
            </a:pPr>
            <a:r>
              <a:rPr lang="en-US" b="1" i="0">
                <a:solidFill>
                  <a:srgbClr val="171717"/>
                </a:solidFill>
                <a:effectLst/>
                <a:latin typeface="Segoe UI" panose="020B0502040204020203" pitchFamily="34" charset="0"/>
              </a:rPr>
              <a:t>Increase operational efficiency</a:t>
            </a:r>
            <a:r>
              <a:rPr lang="en-US" b="0" i="0">
                <a:solidFill>
                  <a:srgbClr val="171717"/>
                </a:solidFill>
                <a:effectLst/>
                <a:latin typeface="Segoe UI" panose="020B0502040204020203" pitchFamily="34" charset="0"/>
              </a:rPr>
              <a:t> - Trying to accelerate the speed and accuracy of the business operations with streamlined processes that effectively coordinate people, assets, and resources to reduce costs, improve service levels, and drive growth.</a:t>
            </a:r>
          </a:p>
          <a:p>
            <a:pPr algn="l">
              <a:buFont typeface="Arial" panose="020B0604020202020204" pitchFamily="34" charset="0"/>
              <a:buChar char="•"/>
            </a:pPr>
            <a:r>
              <a:rPr lang="en-US" b="0" i="0">
                <a:solidFill>
                  <a:srgbClr val="171717"/>
                </a:solidFill>
                <a:effectLst/>
                <a:latin typeface="Segoe UI" panose="020B0502040204020203" pitchFamily="34" charset="0"/>
              </a:rPr>
              <a:t>In Finance, the Fixed assets module controls the assets in the supply chain by integrating with the Inventory management module in Supply Chain Management.</a:t>
            </a:r>
          </a:p>
          <a:p>
            <a:pPr algn="l">
              <a:buFont typeface="Arial" panose="020B0604020202020204" pitchFamily="34" charset="0"/>
              <a:buChar char="•"/>
            </a:pPr>
            <a:r>
              <a:rPr lang="en-US" b="0" i="0">
                <a:solidFill>
                  <a:srgbClr val="171717"/>
                </a:solidFill>
                <a:effectLst/>
                <a:latin typeface="Segoe UI" panose="020B0502040204020203" pitchFamily="34" charset="0"/>
              </a:rPr>
              <a:t>The Human resources module in Finance, and Organization administration modules control resources such as people, machines, and vendors.</a:t>
            </a:r>
          </a:p>
          <a:p>
            <a:pPr algn="l">
              <a:buFont typeface="Arial" panose="020B0604020202020204" pitchFamily="34" charset="0"/>
              <a:buChar char="•"/>
            </a:pPr>
            <a:r>
              <a:rPr lang="en-US" b="1" i="0">
                <a:solidFill>
                  <a:srgbClr val="171717"/>
                </a:solidFill>
                <a:effectLst/>
                <a:latin typeface="Segoe UI" panose="020B0502040204020203" pitchFamily="34" charset="0"/>
              </a:rPr>
              <a:t>Improve strategic planning</a:t>
            </a:r>
            <a:r>
              <a:rPr lang="en-US" b="0" i="0">
                <a:solidFill>
                  <a:srgbClr val="171717"/>
                </a:solidFill>
                <a:effectLst/>
                <a:latin typeface="Segoe UI" panose="020B0502040204020203" pitchFamily="34" charset="0"/>
              </a:rPr>
              <a:t> – The Master planning and Inventory management modules assist companies in improving strategic planning by providing a unified view of inventory, warehouse, manufacturing, service, and logistics with predictive analytics that turn data into insights to support better strategic decisions.</a:t>
            </a:r>
          </a:p>
          <a:p>
            <a:pPr algn="l">
              <a:buFont typeface="Arial" panose="020B0604020202020204" pitchFamily="34" charset="0"/>
              <a:buChar char="•"/>
            </a:pPr>
            <a:r>
              <a:rPr lang="en-US" b="1" i="0">
                <a:solidFill>
                  <a:srgbClr val="171717"/>
                </a:solidFill>
                <a:effectLst/>
                <a:latin typeface="Segoe UI" panose="020B0502040204020203" pitchFamily="34" charset="0"/>
              </a:rPr>
              <a:t>Optimize workforce productivity</a:t>
            </a:r>
            <a:r>
              <a:rPr lang="en-US" b="0" i="0">
                <a:solidFill>
                  <a:srgbClr val="171717"/>
                </a:solidFill>
                <a:effectLst/>
                <a:latin typeface="Segoe UI" panose="020B0502040204020203" pitchFamily="34" charset="0"/>
              </a:rPr>
              <a:t> - Providing a single source of business intelligence that drives productivity from assets and resources, aligns employees toward strategic goals, and enables real-time response to organizational and customer demands.</a:t>
            </a:r>
          </a:p>
          <a:p>
            <a:endParaRPr lang="en-IN"/>
          </a:p>
          <a:p>
            <a:r>
              <a:rPr lang="en-IN"/>
              <a:t>Ref: https://docs.microsoft.com/en-us/learn/modules/get-started-supply-chain-management-dyn365-supply-chain-mgmt/3-overview-scm</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6760559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71717"/>
                </a:solidFill>
                <a:effectLst/>
                <a:latin typeface="Segoe UI" panose="020B0502040204020203" pitchFamily="34" charset="0"/>
              </a:rPr>
              <a:t>Dynamics 365 Supply Chain Management provides a single source of business intelligence that drives productivity from assets and resources, aligns employees toward strategic goals, and enables real-time response to organizational and customer demands.</a:t>
            </a:r>
            <a:endParaRPr lang="en-US"/>
          </a:p>
          <a:p>
            <a:endParaRPr lang="en-US"/>
          </a:p>
          <a:p>
            <a:r>
              <a:rPr lang="en-US"/>
              <a:t>Ref: https://docs.microsoft.com/en-us/learn/modules/get-started-supply-chain-management-dyn365-supply-chain-mgmt/4-cost-accounting</a:t>
            </a:r>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27433438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The modern retail customer is well informed and demands a great shopping experience. They want to feel in control their experience, from researching product price and quality, to purchasing from the brand that offers the most personalized, convenient service, to maximizing the value of every dollar spent. Their shopping journey can start in one channel, progress in another, and then end in a third channel of the customer’s choice.</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To meet the customer’s demands, you need a solution that can:</a:t>
            </a:r>
          </a:p>
          <a:p>
            <a:pPr algn="l">
              <a:buFont typeface="Arial" panose="020B0604020202020204" pitchFamily="34" charset="0"/>
              <a:buChar char="•"/>
            </a:pPr>
            <a:r>
              <a:rPr lang="en-US" b="1" i="0">
                <a:solidFill>
                  <a:srgbClr val="171717"/>
                </a:solidFill>
                <a:effectLst/>
                <a:latin typeface="Segoe UI" panose="020B0502040204020203" pitchFamily="34" charset="0"/>
              </a:rPr>
              <a:t>Attract customers</a:t>
            </a:r>
            <a:r>
              <a:rPr lang="en-US" b="0" i="0">
                <a:solidFill>
                  <a:srgbClr val="171717"/>
                </a:solidFill>
                <a:effectLst/>
                <a:latin typeface="Segoe UI" panose="020B0502040204020203" pitchFamily="34" charset="0"/>
              </a:rPr>
              <a:t> with personalized experiences and streamlined store operations.</a:t>
            </a:r>
          </a:p>
          <a:p>
            <a:pPr algn="l">
              <a:buFont typeface="Arial" panose="020B0604020202020204" pitchFamily="34" charset="0"/>
              <a:buChar char="•"/>
            </a:pPr>
            <a:r>
              <a:rPr lang="en-US" b="1" i="0">
                <a:solidFill>
                  <a:srgbClr val="171717"/>
                </a:solidFill>
                <a:effectLst/>
                <a:latin typeface="Segoe UI" panose="020B0502040204020203" pitchFamily="34" charset="0"/>
              </a:rPr>
              <a:t>Compete better</a:t>
            </a:r>
            <a:r>
              <a:rPr lang="en-US" b="0" i="0">
                <a:solidFill>
                  <a:srgbClr val="171717"/>
                </a:solidFill>
                <a:effectLst/>
                <a:latin typeface="Segoe UI" panose="020B0502040204020203" pitchFamily="34" charset="0"/>
              </a:rPr>
              <a:t> by helping your customers be nimble and build lasting relationships with them.</a:t>
            </a:r>
          </a:p>
          <a:p>
            <a:pPr algn="l">
              <a:buFont typeface="Arial" panose="020B0604020202020204" pitchFamily="34" charset="0"/>
              <a:buChar char="•"/>
            </a:pPr>
            <a:r>
              <a:rPr lang="en-US" b="1" i="0">
                <a:solidFill>
                  <a:srgbClr val="171717"/>
                </a:solidFill>
                <a:effectLst/>
                <a:latin typeface="Segoe UI" panose="020B0502040204020203" pitchFamily="34" charset="0"/>
              </a:rPr>
              <a:t>Create rich customer-first experiences</a:t>
            </a:r>
            <a:r>
              <a:rPr lang="en-US" b="0" i="0">
                <a:solidFill>
                  <a:srgbClr val="171717"/>
                </a:solidFill>
                <a:effectLst/>
                <a:latin typeface="Segoe UI" panose="020B0502040204020203" pitchFamily="34" charset="0"/>
              </a:rPr>
              <a:t> at all touchpoints tied with backend operations.</a:t>
            </a:r>
          </a:p>
          <a:p>
            <a:pPr algn="l">
              <a:buFont typeface="Arial" panose="020B0604020202020204" pitchFamily="34" charset="0"/>
              <a:buChar char="•"/>
            </a:pPr>
            <a:r>
              <a:rPr lang="en-US" b="1" i="0">
                <a:solidFill>
                  <a:srgbClr val="171717"/>
                </a:solidFill>
                <a:effectLst/>
                <a:latin typeface="Segoe UI" panose="020B0502040204020203" pitchFamily="34" charset="0"/>
              </a:rPr>
              <a:t>Improve merchandising efficiencies</a:t>
            </a:r>
            <a:r>
              <a:rPr lang="en-US" b="0" i="0">
                <a:solidFill>
                  <a:srgbClr val="171717"/>
                </a:solidFill>
                <a:effectLst/>
                <a:latin typeface="Segoe UI" panose="020B0502040204020203" pitchFamily="34" charset="0"/>
              </a:rPr>
              <a:t> with intelligent insights.</a:t>
            </a:r>
          </a:p>
          <a:p>
            <a:pPr algn="l">
              <a:buFont typeface="Arial" panose="020B0604020202020204" pitchFamily="34" charset="0"/>
              <a:buChar char="•"/>
            </a:pPr>
            <a:r>
              <a:rPr lang="en-US" b="1" i="0">
                <a:solidFill>
                  <a:srgbClr val="171717"/>
                </a:solidFill>
                <a:effectLst/>
                <a:latin typeface="Segoe UI" panose="020B0502040204020203" pitchFamily="34" charset="0"/>
              </a:rPr>
              <a:t>Unify data</a:t>
            </a:r>
            <a:r>
              <a:rPr lang="en-US" b="0" i="0">
                <a:solidFill>
                  <a:srgbClr val="171717"/>
                </a:solidFill>
                <a:effectLst/>
                <a:latin typeface="Segoe UI" panose="020B0502040204020203" pitchFamily="34" charset="0"/>
              </a:rPr>
              <a:t> and take advantage of a data-driven approach.</a:t>
            </a:r>
          </a:p>
          <a:p>
            <a:pPr algn="l">
              <a:buFont typeface="Arial" panose="020B0604020202020204" pitchFamily="34" charset="0"/>
              <a:buChar char="•"/>
            </a:pPr>
            <a:r>
              <a:rPr lang="en-US" b="1" i="0">
                <a:solidFill>
                  <a:srgbClr val="171717"/>
                </a:solidFill>
                <a:effectLst/>
                <a:latin typeface="Segoe UI" panose="020B0502040204020203" pitchFamily="34" charset="0"/>
              </a:rPr>
              <a:t>Give your employees the tools and information</a:t>
            </a:r>
            <a:r>
              <a:rPr lang="en-US" b="0" i="0">
                <a:solidFill>
                  <a:srgbClr val="171717"/>
                </a:solidFill>
                <a:effectLst/>
                <a:latin typeface="Segoe UI" panose="020B0502040204020203" pitchFamily="34" charset="0"/>
              </a:rPr>
              <a:t> they need for ultra-responsive customer service.</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To meet these requirements, you need a modern, flexible cloud commerce solution like Dynamics 365 Commerce. Dynamics 365 Commerce is a complete retail solution that gives you a unified experience across all channels. Dynamics 365 Commerce includes sales, mobility, intelligence, and productivity to help you achieve more in a cloud-first, mobile first way.</a:t>
            </a:r>
          </a:p>
          <a:p>
            <a:endParaRPr lang="en-US"/>
          </a:p>
          <a:p>
            <a:r>
              <a:rPr lang="en-US"/>
              <a:t>Ref: https://docs.microsoft.com/en-us/learn/modules/introduction-dynamics-365-commerce/1-introduction </a:t>
            </a:r>
          </a:p>
          <a:p>
            <a:endParaRPr lang="en-US"/>
          </a:p>
          <a:p>
            <a:pPr algn="l"/>
            <a:r>
              <a:rPr lang="en-US" b="0" i="0">
                <a:solidFill>
                  <a:srgbClr val="171717"/>
                </a:solidFill>
                <a:effectLst/>
                <a:latin typeface="Segoe UI" panose="020B0502040204020203" pitchFamily="34" charset="0"/>
              </a:rPr>
              <a:t>The following list is the key features of Dynamics 365 Commerce:</a:t>
            </a:r>
          </a:p>
          <a:p>
            <a:pPr algn="l">
              <a:buFont typeface="Arial" panose="020B0604020202020204" pitchFamily="34" charset="0"/>
              <a:buChar char="•"/>
            </a:pPr>
            <a:r>
              <a:rPr lang="en-US" b="1" i="0">
                <a:solidFill>
                  <a:srgbClr val="171717"/>
                </a:solidFill>
                <a:effectLst/>
                <a:latin typeface="Segoe UI" panose="020B0502040204020203" pitchFamily="34" charset="0"/>
              </a:rPr>
              <a:t>Unified commerce:</a:t>
            </a:r>
            <a:r>
              <a:rPr lang="en-US" b="0" i="0">
                <a:solidFill>
                  <a:srgbClr val="171717"/>
                </a:solidFill>
                <a:effectLst/>
                <a:latin typeface="Segoe UI" panose="020B0502040204020203" pitchFamily="34" charset="0"/>
              </a:rPr>
              <a:t> You can create unified shopping experiences across stores, web, mobile, and call centers.</a:t>
            </a:r>
          </a:p>
          <a:p>
            <a:pPr algn="l">
              <a:buFont typeface="Arial" panose="020B0604020202020204" pitchFamily="34" charset="0"/>
              <a:buChar char="•"/>
            </a:pPr>
            <a:r>
              <a:rPr lang="en-US" b="1" i="0">
                <a:solidFill>
                  <a:srgbClr val="171717"/>
                </a:solidFill>
                <a:effectLst/>
                <a:latin typeface="Segoe UI" panose="020B0502040204020203" pitchFamily="34" charset="0"/>
              </a:rPr>
              <a:t>Modern point of sale (MPOS):</a:t>
            </a:r>
            <a:r>
              <a:rPr lang="en-US" b="0" i="0">
                <a:solidFill>
                  <a:srgbClr val="171717"/>
                </a:solidFill>
                <a:effectLst/>
                <a:latin typeface="Segoe UI" panose="020B0502040204020203" pitchFamily="34" charset="0"/>
              </a:rPr>
              <a:t> MPOS is a point of sale (POS) app for devices. With MPOS, you can process transactions and orders from any device.</a:t>
            </a:r>
          </a:p>
          <a:p>
            <a:pPr algn="l">
              <a:buFont typeface="Arial" panose="020B0604020202020204" pitchFamily="34" charset="0"/>
              <a:buChar char="•"/>
            </a:pPr>
            <a:r>
              <a:rPr lang="en-US" b="1" i="0">
                <a:solidFill>
                  <a:srgbClr val="171717"/>
                </a:solidFill>
                <a:effectLst/>
                <a:latin typeface="Segoe UI" panose="020B0502040204020203" pitchFamily="34" charset="0"/>
              </a:rPr>
              <a:t>Merchandise management:</a:t>
            </a:r>
            <a:r>
              <a:rPr lang="en-US" b="0" i="0">
                <a:solidFill>
                  <a:srgbClr val="171717"/>
                </a:solidFill>
                <a:effectLst/>
                <a:latin typeface="Segoe UI" panose="020B0502040204020203" pitchFamily="34" charset="0"/>
              </a:rPr>
              <a:t> You can create and configure your product catalog before offering items for sale.</a:t>
            </a:r>
          </a:p>
          <a:p>
            <a:pPr algn="l">
              <a:buFont typeface="Arial" panose="020B0604020202020204" pitchFamily="34" charset="0"/>
              <a:buChar char="•"/>
            </a:pPr>
            <a:r>
              <a:rPr lang="en-US" b="1" i="0">
                <a:solidFill>
                  <a:srgbClr val="171717"/>
                </a:solidFill>
                <a:effectLst/>
                <a:latin typeface="Segoe UI" panose="020B0502040204020203" pitchFamily="34" charset="0"/>
              </a:rPr>
              <a:t>Customer loyalty:</a:t>
            </a:r>
            <a:r>
              <a:rPr lang="en-US" b="0" i="0">
                <a:solidFill>
                  <a:srgbClr val="171717"/>
                </a:solidFill>
                <a:effectLst/>
                <a:latin typeface="Segoe UI" panose="020B0502040204020203" pitchFamily="34" charset="0"/>
              </a:rPr>
              <a:t> You can track your customers' trends and habits and then send personalized notifications and offers that make shopping your channels easier.</a:t>
            </a:r>
          </a:p>
          <a:p>
            <a:pPr algn="l"/>
            <a:r>
              <a:rPr lang="en-US" b="0" i="0">
                <a:solidFill>
                  <a:srgbClr val="171717"/>
                </a:solidFill>
                <a:effectLst/>
                <a:latin typeface="Segoe UI" panose="020B0502040204020203" pitchFamily="34" charset="0"/>
              </a:rPr>
              <a:t>Let's review the features one by one.</a:t>
            </a:r>
          </a:p>
          <a:p>
            <a:pPr algn="l"/>
            <a:endParaRPr lang="en-IN"/>
          </a:p>
          <a:p>
            <a:pPr algn="l"/>
            <a:r>
              <a:rPr lang="en-IN"/>
              <a:t>Ref: https://docs.microsoft.com/en-us/learn/modules/introduction-dynamics-365-commerce/3-features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14372087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Unified commerce</a:t>
            </a:r>
          </a:p>
          <a:p>
            <a:pPr algn="l"/>
            <a:r>
              <a:rPr lang="en-US" b="0" i="0">
                <a:solidFill>
                  <a:srgbClr val="171717"/>
                </a:solidFill>
                <a:effectLst/>
                <a:latin typeface="Segoe UI" panose="020B0502040204020203" pitchFamily="34" charset="0"/>
              </a:rPr>
              <a:t>Retail organizations are no longer just brick and mortar stores. You need the ability to unify the shopping experience across all retail experiences. You must support diverse types of stores, including the traditional brick-and-mortar store, online stores, and call centers. Each store can have its own payment methods, delivery methods, price groups, income and expense accounts, registers, and staff. But across all the purchasing channels, you give customers the convenience and flexibility to buy-in store, pick up in other locations, or get home delivery with optimized ordering and fulfillment tools.</a:t>
            </a:r>
          </a:p>
          <a:p>
            <a:pPr algn="l"/>
            <a:r>
              <a:rPr lang="en-US" b="1" i="0">
                <a:solidFill>
                  <a:srgbClr val="171717"/>
                </a:solidFill>
                <a:effectLst/>
                <a:latin typeface="Segoe UI" panose="020B0502040204020203" pitchFamily="34" charset="0"/>
              </a:rPr>
              <a:t>Point of sale (POS)</a:t>
            </a:r>
          </a:p>
          <a:p>
            <a:pPr algn="l"/>
            <a:r>
              <a:rPr lang="en-US" b="0" i="0">
                <a:solidFill>
                  <a:srgbClr val="171717"/>
                </a:solidFill>
                <a:effectLst/>
                <a:latin typeface="Segoe UI" panose="020B0502040204020203" pitchFamily="34" charset="0"/>
              </a:rPr>
              <a:t>You can support and manage your POS experiences with Dynamics 365 Commerce. You configure your operations across stores and online, while using intelligent product and inventory search tools. You create buttons for functional actions, process sales, and manage receipts after customers complete sales.</a:t>
            </a:r>
          </a:p>
          <a:p>
            <a:pPr algn="l"/>
            <a:r>
              <a:rPr lang="en-US" b="0" i="0">
                <a:solidFill>
                  <a:srgbClr val="171717"/>
                </a:solidFill>
                <a:effectLst/>
                <a:latin typeface="Segoe UI" panose="020B0502040204020203" pitchFamily="34" charset="0"/>
              </a:rPr>
              <a:t>Dynamics 365 Commerce supports both cloud and MPOS experiences. Use the cloud POS on browsers with mobile devices, or use MPOS to process sales, orders, operations, and inventory across other devices. You can track and control commissions and receipts during and after sale events.</a:t>
            </a:r>
          </a:p>
          <a:p>
            <a:pPr algn="l"/>
            <a:r>
              <a:rPr lang="en-US" b="0" i="0">
                <a:solidFill>
                  <a:srgbClr val="171717"/>
                </a:solidFill>
                <a:effectLst/>
                <a:latin typeface="Segoe UI" panose="020B0502040204020203" pitchFamily="34" charset="0"/>
              </a:rPr>
              <a:t>Dynamics 365 Commerce supports the following POS options:</a:t>
            </a:r>
          </a:p>
          <a:p>
            <a:pPr algn="l">
              <a:buFont typeface="Arial" panose="020B0604020202020204" pitchFamily="34" charset="0"/>
              <a:buChar char="•"/>
            </a:pPr>
            <a:r>
              <a:rPr lang="en-US" b="1" i="0">
                <a:solidFill>
                  <a:srgbClr val="171717"/>
                </a:solidFill>
                <a:effectLst/>
                <a:latin typeface="Segoe UI" panose="020B0502040204020203" pitchFamily="34" charset="0"/>
              </a:rPr>
              <a:t>Retail Modern POS (MPOS)</a:t>
            </a:r>
            <a:r>
              <a:rPr lang="en-US" b="0" i="0">
                <a:solidFill>
                  <a:srgbClr val="171717"/>
                </a:solidFill>
                <a:effectLst/>
                <a:latin typeface="Segoe UI" panose="020B0502040204020203" pitchFamily="34" charset="0"/>
              </a:rPr>
              <a:t> for Windows operating systems and mobile devices.</a:t>
            </a:r>
          </a:p>
          <a:p>
            <a:pPr algn="l">
              <a:buFont typeface="Arial" panose="020B0604020202020204" pitchFamily="34" charset="0"/>
              <a:buChar char="•"/>
            </a:pPr>
            <a:r>
              <a:rPr lang="en-US" b="1" i="0">
                <a:solidFill>
                  <a:srgbClr val="171717"/>
                </a:solidFill>
                <a:effectLst/>
                <a:latin typeface="Segoe UI" panose="020B0502040204020203" pitchFamily="34" charset="0"/>
              </a:rPr>
              <a:t>Cloud POS (CPOS)</a:t>
            </a:r>
            <a:r>
              <a:rPr lang="en-US" b="0" i="0">
                <a:solidFill>
                  <a:srgbClr val="171717"/>
                </a:solidFill>
                <a:effectLst/>
                <a:latin typeface="Segoe UI" panose="020B0502040204020203" pitchFamily="34" charset="0"/>
              </a:rPr>
              <a:t> that enables POS features in supported browsers.</a:t>
            </a:r>
          </a:p>
          <a:p>
            <a:pPr algn="l"/>
            <a:r>
              <a:rPr lang="en-US" b="0" i="0">
                <a:solidFill>
                  <a:srgbClr val="171717"/>
                </a:solidFill>
                <a:effectLst/>
                <a:latin typeface="Segoe UI" panose="020B0502040204020203" pitchFamily="34" charset="0"/>
              </a:rPr>
              <a:t>In all cases, the POS shares the same core application code. This point is important for the following reasons:</a:t>
            </a:r>
          </a:p>
          <a:p>
            <a:pPr algn="l">
              <a:buFont typeface="Arial" panose="020B0604020202020204" pitchFamily="34" charset="0"/>
              <a:buChar char="•"/>
            </a:pPr>
            <a:r>
              <a:rPr lang="en-US" b="0" i="0">
                <a:solidFill>
                  <a:srgbClr val="171717"/>
                </a:solidFill>
                <a:effectLst/>
                <a:latin typeface="Segoe UI" panose="020B0502040204020203" pitchFamily="34" charset="0"/>
              </a:rPr>
              <a:t>The user interface (UI) is consistent, whatever of the platform or form factor.</a:t>
            </a:r>
          </a:p>
          <a:p>
            <a:pPr algn="l">
              <a:buFont typeface="Arial" panose="020B0604020202020204" pitchFamily="34" charset="0"/>
              <a:buChar char="•"/>
            </a:pPr>
            <a:r>
              <a:rPr lang="en-US" b="0" i="0">
                <a:solidFill>
                  <a:srgbClr val="171717"/>
                </a:solidFill>
                <a:effectLst/>
                <a:latin typeface="Segoe UI" panose="020B0502040204020203" pitchFamily="34" charset="0"/>
              </a:rPr>
              <a:t>Most of the capabilities are the same, whatever of the platform or form factor. However, there are some important differences.</a:t>
            </a:r>
          </a:p>
          <a:p>
            <a:pPr algn="l">
              <a:buFont typeface="Arial" panose="020B0604020202020204" pitchFamily="34" charset="0"/>
              <a:buChar char="•"/>
            </a:pPr>
            <a:r>
              <a:rPr lang="en-US" b="0" i="0">
                <a:solidFill>
                  <a:srgbClr val="171717"/>
                </a:solidFill>
                <a:effectLst/>
                <a:latin typeface="Segoe UI" panose="020B0502040204020203" pitchFamily="34" charset="0"/>
              </a:rPr>
              <a:t>In each, you can combine and run the POS variations concurrently. For example, for its main registers, you can use MPOS on devices that run Windows. However, you can supplement those registers with browser-based terminals or mobile devices.</a:t>
            </a:r>
          </a:p>
          <a:p>
            <a:pPr algn="l">
              <a:buFont typeface="Arial" panose="020B0604020202020204" pitchFamily="34" charset="0"/>
              <a:buChar char="•"/>
            </a:pPr>
            <a:r>
              <a:rPr lang="en-US" b="0" i="0">
                <a:solidFill>
                  <a:srgbClr val="171717"/>
                </a:solidFill>
                <a:effectLst/>
                <a:latin typeface="Segoe UI" panose="020B0502040204020203" pitchFamily="34" charset="0"/>
              </a:rPr>
              <a:t>You can use customizations and extensions across platforms and form factors. Because the core application shares code, you can implement most customizations once instead of multiple times.</a:t>
            </a:r>
          </a:p>
          <a:p>
            <a:pPr algn="l"/>
            <a:r>
              <a:rPr lang="en-US" b="0" i="0">
                <a:solidFill>
                  <a:srgbClr val="171717"/>
                </a:solidFill>
                <a:effectLst/>
                <a:latin typeface="Segoe UI" panose="020B0502040204020203" pitchFamily="34" charset="0"/>
              </a:rPr>
              <a:t>With Dynamics 365 Commerce, you can use wide range of devices with MPOS and CPOS. Both MPOS and CPOS offer multiple interfaces and deployment options to help you with your various business scenarios.</a:t>
            </a:r>
          </a:p>
          <a:p>
            <a:pPr algn="l"/>
            <a:r>
              <a:rPr lang="en-US" b="0" i="0">
                <a:solidFill>
                  <a:srgbClr val="171717"/>
                </a:solidFill>
                <a:effectLst/>
                <a:latin typeface="Segoe UI" panose="020B0502040204020203" pitchFamily="34" charset="0"/>
              </a:rPr>
              <a:t>The virtual peripheral simulator allows you to test physical peripheral devices without having to deploy the POS client. It includes both a virtual peripheral simulator and a POS simulator to test the compatibility of physical peripheral devices.</a:t>
            </a:r>
          </a:p>
          <a:p>
            <a:endParaRPr lang="en-IN"/>
          </a:p>
          <a:p>
            <a:r>
              <a:rPr lang="en-IN"/>
              <a:t>Ref: https://docs.microsoft.com/en-us/learn/modules/introduction-dynamics-365-commerce/3-features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12348410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Merchandising and inventory</a:t>
            </a:r>
          </a:p>
          <a:p>
            <a:pPr algn="l"/>
            <a:r>
              <a:rPr lang="en-US" b="0" i="0">
                <a:solidFill>
                  <a:srgbClr val="171717"/>
                </a:solidFill>
                <a:effectLst/>
                <a:latin typeface="Segoe UI" panose="020B0502040204020203" pitchFamily="34" charset="0"/>
              </a:rPr>
              <a:t>You can strategically plan your merchandising and inventory to increase sales and profitability. Before you can offer products for sale in your retail channels, you must create and configure the products in Dynamics 365 Commerce. You create the products, define the product properties and attributes, and assign the products to retail category hierarchies. To make the products available to your retail channels and add them to an active assortment, you release the products to the legal entities where they're available.</a:t>
            </a:r>
          </a:p>
          <a:p>
            <a:pPr algn="l"/>
            <a:r>
              <a:rPr lang="en-US" b="0" i="0">
                <a:solidFill>
                  <a:srgbClr val="171717"/>
                </a:solidFill>
                <a:effectLst/>
                <a:latin typeface="Segoe UI" panose="020B0502040204020203" pitchFamily="34" charset="0"/>
              </a:rPr>
              <a:t>You can change a product’s price and set up discounts applied to a line item or a transaction at the POS, in a call center sales order, or in an online order.</a:t>
            </a:r>
          </a:p>
          <a:p>
            <a:pPr algn="l"/>
            <a:r>
              <a:rPr lang="en-US" b="0" i="0">
                <a:solidFill>
                  <a:srgbClr val="171717"/>
                </a:solidFill>
                <a:effectLst/>
                <a:latin typeface="Segoe UI" panose="020B0502040204020203" pitchFamily="34" charset="0"/>
              </a:rPr>
              <a:t>The following screenshot is the category and product management screen.</a:t>
            </a:r>
          </a:p>
          <a:p>
            <a:pPr algn="l"/>
            <a:r>
              <a:rPr lang="en-US" b="1" i="0">
                <a:solidFill>
                  <a:srgbClr val="171717"/>
                </a:solidFill>
                <a:effectLst/>
                <a:latin typeface="Segoe UI" panose="020B0502040204020203" pitchFamily="34" charset="0"/>
              </a:rPr>
              <a:t>Clientele overview</a:t>
            </a:r>
          </a:p>
          <a:p>
            <a:pPr algn="l"/>
            <a:r>
              <a:rPr lang="en-US" b="0" i="0">
                <a:solidFill>
                  <a:srgbClr val="171717"/>
                </a:solidFill>
                <a:effectLst/>
                <a:latin typeface="Segoe UI" panose="020B0502040204020203" pitchFamily="34" charset="0"/>
              </a:rPr>
              <a:t>You want your employees to form long-term relationships with your key customers. You expect the employees to know about these customers' likes and dislikes, purchase history, product preferences, and important dates, such as anniversaries and birthdays.</a:t>
            </a:r>
          </a:p>
          <a:p>
            <a:pPr algn="l"/>
            <a:r>
              <a:rPr lang="en-US" b="0" i="0">
                <a:solidFill>
                  <a:srgbClr val="171717"/>
                </a:solidFill>
                <a:effectLst/>
                <a:latin typeface="Segoe UI" panose="020B0502040204020203" pitchFamily="34" charset="0"/>
              </a:rPr>
              <a:t>Employees need a place where they can capture and find this information. When information is available in a single view, your employees can target customers who meet specific criteria. For example, they can find all customers who prefer to shop for handbags, or customers who have a birthday or anniversary approaching.</a:t>
            </a:r>
          </a:p>
          <a:p>
            <a:pPr algn="l"/>
            <a:r>
              <a:rPr lang="en-US" b="0" i="0">
                <a:solidFill>
                  <a:srgbClr val="171717"/>
                </a:solidFill>
                <a:effectLst/>
                <a:latin typeface="Segoe UI" panose="020B0502040204020203" pitchFamily="34" charset="0"/>
              </a:rPr>
              <a:t>With Dynamics 365 Commerce clientele tools and integration with Dynamics 365 Customer Insights, you gain a comprehensive view of your customers. You can respond to their needs at every level of engagement, based on customer profile, history, and preferences that flow across physical and digital channels.</a:t>
            </a:r>
          </a:p>
          <a:p>
            <a:pPr algn="l"/>
            <a:r>
              <a:rPr lang="en-US" b="0" i="0">
                <a:solidFill>
                  <a:srgbClr val="171717"/>
                </a:solidFill>
                <a:effectLst/>
                <a:latin typeface="Segoe UI" panose="020B0502040204020203" pitchFamily="34" charset="0"/>
              </a:rPr>
              <a:t>You can foster lasting relationships through AI-driven recommendations, customer insights, inventory checks, endless aisle, and loyalty programs that elevate brand appeal.</a:t>
            </a:r>
          </a:p>
          <a:p>
            <a:pPr algn="l"/>
            <a:r>
              <a:rPr lang="en-US" b="1" i="0">
                <a:solidFill>
                  <a:srgbClr val="171717"/>
                </a:solidFill>
                <a:effectLst/>
                <a:latin typeface="Segoe UI" panose="020B0502040204020203" pitchFamily="34" charset="0"/>
              </a:rPr>
              <a:t>Customer loyalty</a:t>
            </a:r>
          </a:p>
          <a:p>
            <a:pPr algn="l"/>
            <a:r>
              <a:rPr lang="en-US" b="0" i="0">
                <a:solidFill>
                  <a:srgbClr val="171717"/>
                </a:solidFill>
                <a:effectLst/>
                <a:latin typeface="Segoe UI" panose="020B0502040204020203" pitchFamily="34" charset="0"/>
              </a:rPr>
              <a:t>Loyalty programs increase customer loyalty by rewarding customers for their interactions with your brand. In Dynamics 365 Commerce, you can set up loyalty programs that apply across your legal entities in any retail channel.</a:t>
            </a:r>
          </a:p>
          <a:p>
            <a:pPr algn="l"/>
            <a:r>
              <a:rPr lang="en-US" b="0" i="0">
                <a:solidFill>
                  <a:srgbClr val="171717"/>
                </a:solidFill>
                <a:effectLst/>
                <a:latin typeface="Segoe UI" panose="020B0502040204020203" pitchFamily="34" charset="0"/>
              </a:rPr>
              <a:t>You can set up loyalty programs for the different reward incentives that you offer including:</a:t>
            </a:r>
          </a:p>
          <a:p>
            <a:pPr algn="l">
              <a:buFont typeface="Arial" panose="020B0604020202020204" pitchFamily="34" charset="0"/>
              <a:buChar char="•"/>
            </a:pPr>
            <a:r>
              <a:rPr lang="en-US" b="0" i="0">
                <a:solidFill>
                  <a:srgbClr val="171717"/>
                </a:solidFill>
                <a:effectLst/>
                <a:latin typeface="Segoe UI" panose="020B0502040204020203" pitchFamily="34" charset="0"/>
              </a:rPr>
              <a:t>Defining earning rules to show the activities that customers must complete to earn rewards.</a:t>
            </a:r>
          </a:p>
          <a:p>
            <a:pPr algn="l">
              <a:buFont typeface="Arial" panose="020B0604020202020204" pitchFamily="34" charset="0"/>
              <a:buChar char="•"/>
            </a:pPr>
            <a:r>
              <a:rPr lang="en-US" b="0" i="0">
                <a:solidFill>
                  <a:srgbClr val="171717"/>
                </a:solidFill>
                <a:effectLst/>
                <a:latin typeface="Segoe UI" panose="020B0502040204020203" pitchFamily="34" charset="0"/>
              </a:rPr>
              <a:t>Issuing loyalty cards from any retail channel that takes part in your loyalty programs.</a:t>
            </a:r>
          </a:p>
          <a:p>
            <a:pPr algn="l">
              <a:buFont typeface="Arial" panose="020B0604020202020204" pitchFamily="34" charset="0"/>
              <a:buChar char="•"/>
            </a:pPr>
            <a:r>
              <a:rPr lang="en-US" b="0" i="0">
                <a:solidFill>
                  <a:srgbClr val="171717"/>
                </a:solidFill>
                <a:effectLst/>
                <a:latin typeface="Segoe UI" panose="020B0502040204020203" pitchFamily="34" charset="0"/>
              </a:rPr>
              <a:t>Linking loyalty cards to any loyalty programs that customers can take part in.</a:t>
            </a:r>
          </a:p>
          <a:p>
            <a:pPr algn="l">
              <a:buFont typeface="Arial" panose="020B0604020202020204" pitchFamily="34" charset="0"/>
              <a:buChar char="•"/>
            </a:pPr>
            <a:r>
              <a:rPr lang="en-US" b="0" i="0">
                <a:solidFill>
                  <a:srgbClr val="171717"/>
                </a:solidFill>
                <a:effectLst/>
                <a:latin typeface="Segoe UI" panose="020B0502040204020203" pitchFamily="34" charset="0"/>
              </a:rPr>
              <a:t>Linking customers’ records to a loyalty card, so that the customers can pool loyalty points from multiple cards and redeem them.</a:t>
            </a:r>
          </a:p>
          <a:p>
            <a:pPr algn="l"/>
            <a:r>
              <a:rPr lang="en-US" b="0" i="0">
                <a:solidFill>
                  <a:srgbClr val="171717"/>
                </a:solidFill>
                <a:effectLst/>
                <a:latin typeface="Segoe UI" panose="020B0502040204020203" pitchFamily="34" charset="0"/>
              </a:rPr>
              <a:t>The following screenshot shows the loyalty points a customer has accumulated.</a:t>
            </a:r>
          </a:p>
          <a:p>
            <a:pPr algn="l"/>
            <a:r>
              <a:rPr lang="en-US" b="0" i="0">
                <a:solidFill>
                  <a:srgbClr val="171717"/>
                </a:solidFill>
                <a:effectLst/>
                <a:latin typeface="Segoe UI" panose="020B0502040204020203" pitchFamily="34" charset="0"/>
              </a:rPr>
              <a:t>Assisted selling in Dynamics 365 Commerce works across devices while harnessing the power of the cloud. You can create product recommendations across e-commerce and POS experiences. As customers interact with your store, they build up loyalty programs, which create loyal return customers. Finally, give your customers the ability to leave reviews and ratings so you can improve your processes for the future.</a:t>
            </a:r>
          </a:p>
          <a:p>
            <a:pPr algn="l"/>
            <a:r>
              <a:rPr lang="en-US" b="0" i="0">
                <a:solidFill>
                  <a:srgbClr val="171717"/>
                </a:solidFill>
                <a:effectLst/>
                <a:latin typeface="Segoe UI" panose="020B0502040204020203" pitchFamily="34" charset="0"/>
              </a:rPr>
              <a:t>Now let's turn our attention to other Dynamics 365 Commerce capabilities.</a:t>
            </a:r>
          </a:p>
          <a:p>
            <a:endParaRPr lang="en-IN"/>
          </a:p>
          <a:p>
            <a:r>
              <a:rPr lang="en-IN"/>
              <a:t>Ref: https://docs.microsoft.com/en-us/learn/modules/introduction-dynamics-365-commerce/3-features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5236911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71717"/>
                </a:solidFill>
                <a:effectLst/>
                <a:latin typeface="Segoe UI" panose="020B0502040204020203" pitchFamily="34" charset="0"/>
              </a:rPr>
              <a:t>Dynamics 365 Human Resources helps you balance operational excellence, organizational agility, and the employee experience to create a workplace where people and your business thrive.</a:t>
            </a:r>
          </a:p>
          <a:p>
            <a:pPr algn="l"/>
            <a:r>
              <a:rPr lang="en-US" b="0" i="0">
                <a:solidFill>
                  <a:srgbClr val="171717"/>
                </a:solidFill>
                <a:effectLst/>
                <a:latin typeface="Segoe UI" panose="020B0502040204020203" pitchFamily="34" charset="0"/>
              </a:rPr>
              <a:t>Dynamics 365 Human Resources helps you manage and develop your employees, with everything from guided learning experiences to performance assessments. You can create streamlined, talent-centric processes and effective programs that optimize workforce costs, deliver business impact, and drive an agile, high-performance culture. Human Resources helps you set up and manage all your HR programs, and gives you capabilities to better manage:</a:t>
            </a:r>
          </a:p>
          <a:p>
            <a:pPr algn="l">
              <a:buFont typeface="Arial" panose="020B0604020202020204" pitchFamily="34" charset="0"/>
              <a:buChar char="•"/>
            </a:pPr>
            <a:r>
              <a:rPr lang="en-US" b="0" i="0">
                <a:solidFill>
                  <a:srgbClr val="171717"/>
                </a:solidFill>
                <a:effectLst/>
                <a:latin typeface="Segoe UI" panose="020B0502040204020203" pitchFamily="34" charset="0"/>
              </a:rPr>
              <a:t>Personnel and organizational management</a:t>
            </a:r>
          </a:p>
          <a:p>
            <a:pPr algn="l">
              <a:buFont typeface="Arial" panose="020B0604020202020204" pitchFamily="34" charset="0"/>
              <a:buChar char="•"/>
            </a:pPr>
            <a:r>
              <a:rPr lang="en-US" b="0" i="0">
                <a:solidFill>
                  <a:srgbClr val="171717"/>
                </a:solidFill>
                <a:effectLst/>
                <a:latin typeface="Segoe UI" panose="020B0502040204020203" pitchFamily="34" charset="0"/>
              </a:rPr>
              <a:t>Benefits and compensation</a:t>
            </a:r>
          </a:p>
          <a:p>
            <a:pPr algn="l">
              <a:buFont typeface="Arial" panose="020B0604020202020204" pitchFamily="34" charset="0"/>
              <a:buChar char="•"/>
            </a:pPr>
            <a:r>
              <a:rPr lang="en-US" b="0" i="0">
                <a:solidFill>
                  <a:srgbClr val="171717"/>
                </a:solidFill>
                <a:effectLst/>
                <a:latin typeface="Segoe UI" panose="020B0502040204020203" pitchFamily="34" charset="0"/>
              </a:rPr>
              <a:t>Leave and absence management</a:t>
            </a:r>
          </a:p>
          <a:p>
            <a:pPr algn="l">
              <a:buFont typeface="Arial" panose="020B0604020202020204" pitchFamily="34" charset="0"/>
              <a:buChar char="•"/>
            </a:pPr>
            <a:r>
              <a:rPr lang="en-US" b="0" i="0">
                <a:solidFill>
                  <a:srgbClr val="171717"/>
                </a:solidFill>
                <a:effectLst/>
                <a:latin typeface="Segoe UI" panose="020B0502040204020203" pitchFamily="34" charset="0"/>
              </a:rPr>
              <a:t>Compliance (health and safety)</a:t>
            </a:r>
          </a:p>
          <a:p>
            <a:pPr algn="l"/>
            <a:r>
              <a:rPr lang="en-US" b="0" i="0">
                <a:solidFill>
                  <a:srgbClr val="171717"/>
                </a:solidFill>
                <a:effectLst/>
                <a:latin typeface="Segoe UI" panose="020B0502040204020203" pitchFamily="34" charset="0"/>
              </a:rPr>
              <a:t>With the extensive capabilities of Human Resources, you can transform and automate the following tasks:</a:t>
            </a:r>
          </a:p>
          <a:p>
            <a:pPr algn="l">
              <a:buFont typeface="Arial" panose="020B0604020202020204" pitchFamily="34" charset="0"/>
              <a:buChar char="•"/>
            </a:pPr>
            <a:r>
              <a:rPr lang="en-US" b="0" i="0">
                <a:solidFill>
                  <a:srgbClr val="171717"/>
                </a:solidFill>
                <a:effectLst/>
                <a:latin typeface="Segoe UI" panose="020B0502040204020203" pitchFamily="34" charset="0"/>
              </a:rPr>
              <a:t>Administer organizational structures.</a:t>
            </a:r>
          </a:p>
          <a:p>
            <a:pPr algn="l">
              <a:buFont typeface="Arial" panose="020B0604020202020204" pitchFamily="34" charset="0"/>
              <a:buChar char="•"/>
            </a:pPr>
            <a:r>
              <a:rPr lang="en-US" b="0" i="0">
                <a:solidFill>
                  <a:srgbClr val="171717"/>
                </a:solidFill>
                <a:effectLst/>
                <a:latin typeface="Segoe UI" panose="020B0502040204020203" pitchFamily="34" charset="0"/>
              </a:rPr>
              <a:t>Maintain comprehensive employee information from hire to retire.</a:t>
            </a:r>
          </a:p>
          <a:p>
            <a:pPr algn="l">
              <a:buFont typeface="Arial" panose="020B0604020202020204" pitchFamily="34" charset="0"/>
              <a:buChar char="•"/>
            </a:pPr>
            <a:r>
              <a:rPr lang="en-US" b="0" i="0">
                <a:solidFill>
                  <a:srgbClr val="171717"/>
                </a:solidFill>
                <a:effectLst/>
                <a:latin typeface="Segoe UI" panose="020B0502040204020203" pitchFamily="34" charset="0"/>
              </a:rPr>
              <a:t>Manage employee competencies.</a:t>
            </a:r>
          </a:p>
          <a:p>
            <a:pPr algn="l">
              <a:buFont typeface="Arial" panose="020B0604020202020204" pitchFamily="34" charset="0"/>
              <a:buChar char="•"/>
            </a:pPr>
            <a:r>
              <a:rPr lang="en-US" b="0" i="0">
                <a:solidFill>
                  <a:srgbClr val="171717"/>
                </a:solidFill>
                <a:effectLst/>
                <a:latin typeface="Segoe UI" panose="020B0502040204020203" pitchFamily="34" charset="0"/>
              </a:rPr>
              <a:t>Define and administer benefit plans, enroll employees, assign dependent coverage, and designate beneficiaries.</a:t>
            </a:r>
          </a:p>
          <a:p>
            <a:pPr algn="l">
              <a:buFont typeface="Arial" panose="020B0604020202020204" pitchFamily="34" charset="0"/>
              <a:buChar char="•"/>
            </a:pPr>
            <a:r>
              <a:rPr lang="en-US" b="0" i="0">
                <a:solidFill>
                  <a:srgbClr val="171717"/>
                </a:solidFill>
                <a:effectLst/>
                <a:latin typeface="Segoe UI" panose="020B0502040204020203" pitchFamily="34" charset="0"/>
              </a:rPr>
              <a:t>Establish and monitor absence policies.</a:t>
            </a:r>
          </a:p>
          <a:p>
            <a:pPr algn="l">
              <a:buFont typeface="Arial" panose="020B0604020202020204" pitchFamily="34" charset="0"/>
              <a:buChar char="•"/>
            </a:pPr>
            <a:r>
              <a:rPr lang="en-US" b="0" i="0">
                <a:solidFill>
                  <a:srgbClr val="171717"/>
                </a:solidFill>
                <a:effectLst/>
                <a:latin typeface="Segoe UI" panose="020B0502040204020203" pitchFamily="34" charset="0"/>
              </a:rPr>
              <a:t>Implement and track profile-based time management and generate pay information to export to a payroll system.</a:t>
            </a:r>
          </a:p>
          <a:p>
            <a:pPr algn="l">
              <a:buFont typeface="Arial" panose="020B0604020202020204" pitchFamily="34" charset="0"/>
              <a:buChar char="•"/>
            </a:pPr>
            <a:r>
              <a:rPr lang="en-US" b="0" i="0">
                <a:solidFill>
                  <a:srgbClr val="171717"/>
                </a:solidFill>
                <a:effectLst/>
                <a:latin typeface="Segoe UI" panose="020B0502040204020203" pitchFamily="34" charset="0"/>
              </a:rPr>
              <a:t>Review performance and implement employee goals.</a:t>
            </a:r>
          </a:p>
          <a:p>
            <a:pPr algn="l">
              <a:buFont typeface="Arial" panose="020B0604020202020204" pitchFamily="34" charset="0"/>
              <a:buChar char="•"/>
            </a:pPr>
            <a:r>
              <a:rPr lang="en-US" b="0" i="0">
                <a:solidFill>
                  <a:srgbClr val="171717"/>
                </a:solidFill>
                <a:effectLst/>
                <a:latin typeface="Segoe UI" panose="020B0502040204020203" pitchFamily="34" charset="0"/>
              </a:rPr>
              <a:t>Set up, deliver, and analyze training courses that include agendas, sessions, and tracks.</a:t>
            </a:r>
          </a:p>
          <a:p>
            <a:pPr algn="l">
              <a:buFont typeface="Arial" panose="020B0604020202020204" pitchFamily="34" charset="0"/>
              <a:buChar char="•"/>
            </a:pPr>
            <a:r>
              <a:rPr lang="en-US" b="0" i="0">
                <a:solidFill>
                  <a:srgbClr val="171717"/>
                </a:solidFill>
                <a:effectLst/>
                <a:latin typeface="Segoe UI" panose="020B0502040204020203" pitchFamily="34" charset="0"/>
              </a:rPr>
              <a:t>Track compliance (health and safety).</a:t>
            </a:r>
          </a:p>
          <a:p>
            <a:pPr algn="l">
              <a:buFont typeface="Arial" panose="020B0604020202020204" pitchFamily="34" charset="0"/>
              <a:buChar char="•"/>
            </a:pPr>
            <a:r>
              <a:rPr lang="en-US" b="0" i="0">
                <a:solidFill>
                  <a:srgbClr val="171717"/>
                </a:solidFill>
                <a:effectLst/>
                <a:latin typeface="Segoe UI" panose="020B0502040204020203" pitchFamily="34" charset="0"/>
              </a:rPr>
              <a:t>Manage employee development (standardized training, certifications, skills tracking, performance feedback).</a:t>
            </a:r>
          </a:p>
          <a:p>
            <a:pPr algn="l">
              <a:buFont typeface="Arial" panose="020B0604020202020204" pitchFamily="34" charset="0"/>
              <a:buChar char="•"/>
            </a:pPr>
            <a:r>
              <a:rPr lang="en-US" b="0" i="0">
                <a:solidFill>
                  <a:srgbClr val="171717"/>
                </a:solidFill>
                <a:effectLst/>
                <a:latin typeface="Segoe UI" panose="020B0502040204020203" pitchFamily="34" charset="0"/>
              </a:rPr>
              <a:t>Manage the employee and manager experience (self-service, manager dashboards, employee profiles).</a:t>
            </a:r>
          </a:p>
          <a:p>
            <a:pPr algn="l">
              <a:buFont typeface="Arial" panose="020B0604020202020204" pitchFamily="34" charset="0"/>
              <a:buChar char="•"/>
            </a:pPr>
            <a:r>
              <a:rPr lang="en-US" b="0" i="0">
                <a:solidFill>
                  <a:srgbClr val="171717"/>
                </a:solidFill>
                <a:effectLst/>
                <a:latin typeface="Segoe UI" panose="020B0502040204020203" pitchFamily="34" charset="0"/>
              </a:rPr>
              <a:t>Complete HR reporting with embedded dashboards and Microsoft Power BI for workforce analytics.</a:t>
            </a:r>
          </a:p>
          <a:p>
            <a:pPr algn="l">
              <a:buFont typeface="Arial" panose="020B0604020202020204" pitchFamily="34" charset="0"/>
              <a:buChar char="•"/>
            </a:pPr>
            <a:r>
              <a:rPr lang="en-US" b="0" i="0">
                <a:solidFill>
                  <a:srgbClr val="171717"/>
                </a:solidFill>
                <a:effectLst/>
                <a:latin typeface="Segoe UI" panose="020B0502040204020203" pitchFamily="34" charset="0"/>
              </a:rPr>
              <a:t>Integrate payroll through Ceridian Dayforce.</a:t>
            </a:r>
          </a:p>
          <a:p>
            <a:pPr algn="l"/>
            <a:r>
              <a:rPr lang="en-US" b="0" i="0">
                <a:solidFill>
                  <a:srgbClr val="171717"/>
                </a:solidFill>
                <a:effectLst/>
                <a:latin typeface="Segoe UI" panose="020B0502040204020203" pitchFamily="34" charset="0"/>
              </a:rPr>
              <a:t>Dynamics 365 Human Resources capabilities simplify and optimize benefits, compensation programs, leave and absence, certifications and training, and compliance.</a:t>
            </a:r>
          </a:p>
          <a:p>
            <a:br>
              <a:rPr lang="en-US" b="0" i="0">
                <a:solidFill>
                  <a:srgbClr val="171717"/>
                </a:solidFill>
                <a:effectLst/>
                <a:latin typeface="Segoe UI" panose="020B0502040204020203" pitchFamily="34" charset="0"/>
              </a:rPr>
            </a:br>
            <a:r>
              <a:rPr lang="en-US" b="0" i="0">
                <a:solidFill>
                  <a:srgbClr val="171717"/>
                </a:solidFill>
                <a:effectLst/>
                <a:latin typeface="Segoe UI" panose="020B0502040204020203" pitchFamily="34" charset="0"/>
              </a:rPr>
              <a:t>https://docs.microsoft.com/en-us/learn/modules/introduction-human-resources/2-manage-organization</a:t>
            </a:r>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1451511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171717"/>
                </a:solidFill>
                <a:effectLst/>
                <a:latin typeface="Segoe UI" panose="020B0502040204020203" pitchFamily="34" charset="0"/>
              </a:rPr>
              <a:t>dashboard</a:t>
            </a:r>
          </a:p>
          <a:p>
            <a:r>
              <a:rPr lang="en-US" b="0" i="0">
                <a:solidFill>
                  <a:srgbClr val="171717"/>
                </a:solidFill>
                <a:effectLst/>
                <a:latin typeface="Segoe UI" panose="020B0502040204020203" pitchFamily="34" charset="0"/>
              </a:rPr>
              <a:t>The dashboard is the first page that you will see in Finance and Operations apps. It contains tiles that show various information. You can return to the dashboard at any time by clicking Finance and Operations apps on the navigation bar at the top of the frame.</a:t>
            </a:r>
          </a:p>
          <a:p>
            <a:r>
              <a:rPr lang="en-US" b="0" i="0">
                <a:solidFill>
                  <a:srgbClr val="171717"/>
                </a:solidFill>
                <a:effectLst/>
                <a:latin typeface="Segoe UI" panose="020B0502040204020203" pitchFamily="34" charset="0"/>
              </a:rPr>
              <a:t>The dashboard consists primarily of a large section of workspace tiles.</a:t>
            </a:r>
          </a:p>
          <a:p>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Tiles</a:t>
            </a:r>
          </a:p>
          <a:p>
            <a:pPr algn="l"/>
            <a:r>
              <a:rPr lang="en-US" b="0" i="0">
                <a:solidFill>
                  <a:srgbClr val="171717"/>
                </a:solidFill>
                <a:effectLst/>
                <a:latin typeface="Segoe UI" panose="020B0502040204020203" pitchFamily="34" charset="0"/>
              </a:rPr>
              <a:t>A tile is a rectangular button that behaves like a menu item button. It is used to navigate to, or open pages. Tiles can also display relevant data, such as counts or key performance indicators (KPIs). A tile can include images that provide you with additional visual context.</a:t>
            </a:r>
          </a:p>
          <a:p>
            <a:pPr algn="l"/>
            <a:r>
              <a:rPr lang="en-US" b="0" i="0">
                <a:solidFill>
                  <a:srgbClr val="171717"/>
                </a:solidFill>
                <a:effectLst/>
                <a:latin typeface="Segoe UI" panose="020B0502040204020203" pitchFamily="34" charset="0"/>
              </a:rPr>
              <a:t>The screenshot below shows the </a:t>
            </a:r>
            <a:r>
              <a:rPr lang="en-US" b="1" i="0">
                <a:solidFill>
                  <a:srgbClr val="171717"/>
                </a:solidFill>
                <a:effectLst/>
                <a:latin typeface="Segoe UI" panose="020B0502040204020203" pitchFamily="34" charset="0"/>
              </a:rPr>
              <a:t>Bank management</a:t>
            </a:r>
            <a:r>
              <a:rPr lang="en-US" b="0" i="0">
                <a:solidFill>
                  <a:srgbClr val="171717"/>
                </a:solidFill>
                <a:effectLst/>
                <a:latin typeface="Segoe UI" panose="020B0502040204020203" pitchFamily="34" charset="0"/>
              </a:rPr>
              <a:t>, and </a:t>
            </a:r>
            <a:r>
              <a:rPr lang="en-US" b="1" i="0">
                <a:solidFill>
                  <a:srgbClr val="171717"/>
                </a:solidFill>
                <a:effectLst/>
                <a:latin typeface="Segoe UI" panose="020B0502040204020203" pitchFamily="34" charset="0"/>
              </a:rPr>
              <a:t>Benefits</a:t>
            </a:r>
            <a:r>
              <a:rPr lang="en-US" b="0" i="0">
                <a:solidFill>
                  <a:srgbClr val="171717"/>
                </a:solidFill>
                <a:effectLst/>
                <a:latin typeface="Segoe UI" panose="020B0502040204020203" pitchFamily="34" charset="0"/>
              </a:rPr>
              <a:t> tiles.</a:t>
            </a:r>
          </a:p>
          <a:p>
            <a:endParaRPr lang="en-US" b="0" i="0">
              <a:solidFill>
                <a:srgbClr val="171717"/>
              </a:solidFill>
              <a:effectLst/>
              <a:latin typeface="Segoe UI" panose="020B0502040204020203" pitchFamily="34" charset="0"/>
            </a:endParaRPr>
          </a:p>
          <a:p>
            <a:r>
              <a:rPr lang="en-US" b="0" i="0">
                <a:solidFill>
                  <a:srgbClr val="171717"/>
                </a:solidFill>
                <a:effectLst/>
                <a:latin typeface="Segoe UI" panose="020B0502040204020203" pitchFamily="34" charset="0"/>
              </a:rPr>
              <a:t>Ref: https://docs.microsoft.com/en-us/learn/modules/navigate-finance-operations/2-navigation-elements</a:t>
            </a:r>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2898729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Dynamics 365 Project Operations</a:t>
            </a:r>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Dynamics 365 Project Operations connects your project selling, staffing and resourcing, project management, and finance teams in a single application designed to help accelerate project delivery, and maximize profitability.</a:t>
            </a:r>
          </a:p>
          <a:p>
            <a:pPr algn="l"/>
            <a:r>
              <a:rPr lang="en-US" b="0" i="0">
                <a:solidFill>
                  <a:srgbClr val="171717"/>
                </a:solidFill>
                <a:effectLst/>
                <a:latin typeface="Segoe UI" panose="020B0502040204020203" pitchFamily="34" charset="0"/>
              </a:rPr>
              <a:t>Some of the benefits of Projects Operations are:</a:t>
            </a:r>
          </a:p>
          <a:p>
            <a:pPr algn="l">
              <a:buFont typeface="Arial" panose="020B0604020202020204" pitchFamily="34" charset="0"/>
              <a:buChar char="•"/>
            </a:pPr>
            <a:r>
              <a:rPr lang="en-US" b="1" i="0">
                <a:solidFill>
                  <a:srgbClr val="171717"/>
                </a:solidFill>
                <a:effectLst/>
                <a:latin typeface="Segoe UI" panose="020B0502040204020203" pitchFamily="34" charset="0"/>
              </a:rPr>
              <a:t>Leaders get business insights</a:t>
            </a:r>
            <a:r>
              <a:rPr lang="en-US" b="0" i="0">
                <a:solidFill>
                  <a:srgbClr val="171717"/>
                </a:solidFill>
                <a:effectLst/>
                <a:latin typeface="Segoe UI" panose="020B0502040204020203" pitchFamily="34" charset="0"/>
              </a:rPr>
              <a:t> - To increase visibility across all teams, data, and processes, plus AI capabilities for better and faster business decisions.</a:t>
            </a:r>
          </a:p>
          <a:p>
            <a:pPr algn="l">
              <a:buFont typeface="Arial" panose="020B0604020202020204" pitchFamily="34" charset="0"/>
              <a:buChar char="•"/>
            </a:pPr>
            <a:r>
              <a:rPr lang="en-US" b="1" i="0">
                <a:solidFill>
                  <a:srgbClr val="171717"/>
                </a:solidFill>
                <a:effectLst/>
                <a:latin typeface="Segoe UI" panose="020B0502040204020203" pitchFamily="34" charset="0"/>
              </a:rPr>
              <a:t>Sales is enabled</a:t>
            </a:r>
            <a:r>
              <a:rPr lang="en-US" b="0" i="0">
                <a:solidFill>
                  <a:srgbClr val="171717"/>
                </a:solidFill>
                <a:effectLst/>
                <a:latin typeface="Segoe UI" panose="020B0502040204020203" pitchFamily="34" charset="0"/>
              </a:rPr>
              <a:t> - To accelerate the sales cycle with fast and accurate quotes, flexible pricing, and seamless transitions from estimate to execution.</a:t>
            </a:r>
          </a:p>
          <a:p>
            <a:pPr algn="l">
              <a:buFont typeface="Arial" panose="020B0604020202020204" pitchFamily="34" charset="0"/>
              <a:buChar char="•"/>
            </a:pPr>
            <a:r>
              <a:rPr lang="en-US" b="1" i="0">
                <a:solidFill>
                  <a:srgbClr val="171717"/>
                </a:solidFill>
                <a:effectLst/>
                <a:latin typeface="Segoe UI" panose="020B0502040204020203" pitchFamily="34" charset="0"/>
              </a:rPr>
              <a:t>Optimized resourcing</a:t>
            </a:r>
            <a:r>
              <a:rPr lang="en-US" b="0" i="0">
                <a:solidFill>
                  <a:srgbClr val="171717"/>
                </a:solidFill>
                <a:effectLst/>
                <a:latin typeface="Segoe UI" panose="020B0502040204020203" pitchFamily="34" charset="0"/>
              </a:rPr>
              <a:t> - By aligning the right people, with the right skills, to the right projects. This improves quality and helps to retain top performers.</a:t>
            </a:r>
          </a:p>
          <a:p>
            <a:pPr algn="l">
              <a:buFont typeface="Arial" panose="020B0604020202020204" pitchFamily="34" charset="0"/>
              <a:buChar char="•"/>
            </a:pPr>
            <a:r>
              <a:rPr lang="en-US" b="1" i="0">
                <a:solidFill>
                  <a:srgbClr val="171717"/>
                </a:solidFill>
                <a:effectLst/>
                <a:latin typeface="Segoe UI" panose="020B0502040204020203" pitchFamily="34" charset="0"/>
              </a:rPr>
              <a:t>Project managers can accelerate project delivery</a:t>
            </a:r>
            <a:r>
              <a:rPr lang="en-US" b="0" i="0">
                <a:solidFill>
                  <a:srgbClr val="171717"/>
                </a:solidFill>
                <a:effectLst/>
                <a:latin typeface="Segoe UI" panose="020B0502040204020203" pitchFamily="34" charset="0"/>
              </a:rPr>
              <a:t> - With built-in project management that uses familiar, easy-to-use Microsoft Project capabilities.</a:t>
            </a:r>
          </a:p>
          <a:p>
            <a:pPr algn="l">
              <a:buFont typeface="Arial" panose="020B0604020202020204" pitchFamily="34" charset="0"/>
              <a:buChar char="•"/>
            </a:pPr>
            <a:r>
              <a:rPr lang="en-US" b="1" i="0">
                <a:solidFill>
                  <a:srgbClr val="171717"/>
                </a:solidFill>
                <a:effectLst/>
                <a:latin typeface="Segoe UI" panose="020B0502040204020203" pitchFamily="34" charset="0"/>
              </a:rPr>
              <a:t>Team members can improve productivity, collaboration, and visibility</a:t>
            </a:r>
            <a:r>
              <a:rPr lang="en-US" b="0" i="0">
                <a:solidFill>
                  <a:srgbClr val="171717"/>
                </a:solidFill>
                <a:effectLst/>
                <a:latin typeface="Segoe UI" panose="020B0502040204020203" pitchFamily="34" charset="0"/>
              </a:rPr>
              <a:t> - With integration to Microsoft Teams, and submit time and expenses from anywhere.</a:t>
            </a:r>
          </a:p>
          <a:p>
            <a:pPr algn="l">
              <a:buFont typeface="Arial" panose="020B0604020202020204" pitchFamily="34" charset="0"/>
              <a:buChar char="•"/>
            </a:pPr>
            <a:r>
              <a:rPr lang="en-US" b="1" i="0">
                <a:solidFill>
                  <a:srgbClr val="171717"/>
                </a:solidFill>
                <a:effectLst/>
                <a:latin typeface="Segoe UI" panose="020B0502040204020203" pitchFamily="34" charset="0"/>
              </a:rPr>
              <a:t>Finance can simplify project accounting</a:t>
            </a:r>
            <a:r>
              <a:rPr lang="en-US" b="0" i="0">
                <a:solidFill>
                  <a:srgbClr val="171717"/>
                </a:solidFill>
                <a:effectLst/>
                <a:latin typeface="Segoe UI" panose="020B0502040204020203" pitchFamily="34" charset="0"/>
              </a:rPr>
              <a:t> - With time and expense tracking governance, project costing, budgeting, invoicing, revenue recognition, compliance, and visibility into key business health metrics.</a:t>
            </a:r>
          </a:p>
          <a:p>
            <a:pPr algn="l">
              <a:buFont typeface="Arial" panose="020B0604020202020204" pitchFamily="34" charset="0"/>
              <a:buChar char="•"/>
            </a:pPr>
            <a:endParaRPr lang="en-US" b="0" i="0">
              <a:solidFill>
                <a:srgbClr val="171717"/>
              </a:solidFill>
              <a:effectLst/>
              <a:latin typeface="Segoe UI" panose="020B0502040204020203" pitchFamily="34" charset="0"/>
            </a:endParaRPr>
          </a:p>
          <a:p>
            <a:pPr algn="l">
              <a:buFont typeface="Arial" panose="020B0604020202020204" pitchFamily="34" charset="0"/>
              <a:buNone/>
            </a:pPr>
            <a:r>
              <a:rPr lang="en-US" b="0" i="0">
                <a:solidFill>
                  <a:srgbClr val="171717"/>
                </a:solidFill>
                <a:effectLst/>
                <a:latin typeface="Segoe UI" panose="020B0502040204020203" pitchFamily="34" charset="0"/>
              </a:rPr>
              <a:t>Project Operations is powerful on its own, but can be expanded by our customers who require more capabilities from Dynamics 365. These capabilities include Marketing, Human Resources, Customer Service, and more. Whether you want the added functionality of another Dynamics 365 application or to add on a custom application built with Power Apps, everything works together and works like you expect because they share the common foundation of a secure, private, and compliant cloud-delivered solution.</a:t>
            </a:r>
          </a:p>
          <a:p>
            <a:endParaRPr lang="en-IN"/>
          </a:p>
          <a:p>
            <a:r>
              <a:rPr lang="en-IN"/>
              <a:t>Ref: https://docs.microsoft.com/en-us/learn/modules/examine-dynamics-365-project-operations/4-examine-project-services-lifecycle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31264518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Before you can create new records for a Reference, you must set up a number sequence and associate it with the Reference for a specific module in Finance and Operations apps.</a:t>
            </a:r>
          </a:p>
          <a:p>
            <a:pPr algn="l"/>
            <a:r>
              <a:rPr lang="en-US" b="0" i="0">
                <a:solidFill>
                  <a:srgbClr val="171717"/>
                </a:solidFill>
                <a:effectLst/>
                <a:latin typeface="Segoe UI" panose="020B0502040204020203" pitchFamily="34" charset="0"/>
              </a:rPr>
              <a:t>Number sequences in Finance and Operations apps are used to generate readable, unique identifiers for master data records and transaction records that require identifiers. A master data record or transaction record that requires an identifier is Referred to as a Reference.</a:t>
            </a:r>
          </a:p>
          <a:p>
            <a:pPr algn="l"/>
            <a:r>
              <a:rPr lang="en-US" b="0" i="0">
                <a:solidFill>
                  <a:srgbClr val="171717"/>
                </a:solidFill>
                <a:effectLst/>
                <a:latin typeface="Segoe UI" panose="020B0502040204020203" pitchFamily="34" charset="0"/>
              </a:rPr>
              <a:t>We recommend that you use the pages in </a:t>
            </a:r>
            <a:r>
              <a:rPr lang="en-US" b="1" i="0">
                <a:solidFill>
                  <a:srgbClr val="171717"/>
                </a:solidFill>
                <a:effectLst/>
                <a:latin typeface="Segoe UI" panose="020B0502040204020203" pitchFamily="34" charset="0"/>
              </a:rPr>
              <a:t>Organization administration</a:t>
            </a:r>
            <a:r>
              <a:rPr lang="en-US" b="0" i="0">
                <a:solidFill>
                  <a:srgbClr val="171717"/>
                </a:solidFill>
                <a:effectLst/>
                <a:latin typeface="Segoe UI" panose="020B0502040204020203" pitchFamily="34" charset="0"/>
              </a:rPr>
              <a:t> to set up number sequences. If module-specific settings are required, you can use the </a:t>
            </a:r>
            <a:r>
              <a:rPr lang="en-US" b="1" i="0">
                <a:solidFill>
                  <a:srgbClr val="171717"/>
                </a:solidFill>
                <a:effectLst/>
                <a:latin typeface="Segoe UI" panose="020B0502040204020203" pitchFamily="34" charset="0"/>
              </a:rPr>
              <a:t>Parameters</a:t>
            </a:r>
            <a:r>
              <a:rPr lang="en-US" b="0" i="0">
                <a:solidFill>
                  <a:srgbClr val="171717"/>
                </a:solidFill>
                <a:effectLst/>
                <a:latin typeface="Segoe UI" panose="020B0502040204020203" pitchFamily="34" charset="0"/>
              </a:rPr>
              <a:t> page in a module to specify number sequences for the References in that module. For example, in Accounts receivable and Accounts payable, you can set up number sequence groups to allocate specific number sequences to specific customers or vendors.</a:t>
            </a:r>
          </a:p>
          <a:p>
            <a:pPr algn="l"/>
            <a:r>
              <a:rPr lang="en-US" b="0" i="0">
                <a:solidFill>
                  <a:srgbClr val="171717"/>
                </a:solidFill>
                <a:effectLst/>
                <a:latin typeface="Segoe UI" panose="020B0502040204020203" pitchFamily="34" charset="0"/>
              </a:rPr>
              <a:t>You can set up all required number sequences at the same time by using the </a:t>
            </a:r>
            <a:r>
              <a:rPr lang="en-US" b="1" i="0">
                <a:solidFill>
                  <a:srgbClr val="171717"/>
                </a:solidFill>
                <a:effectLst/>
                <a:latin typeface="Segoe UI" panose="020B0502040204020203" pitchFamily="34" charset="0"/>
              </a:rPr>
              <a:t>Set-up number sequences</a:t>
            </a:r>
            <a:r>
              <a:rPr lang="en-US" b="0" i="0">
                <a:solidFill>
                  <a:srgbClr val="171717"/>
                </a:solidFill>
                <a:effectLst/>
                <a:latin typeface="Segoe UI" panose="020B0502040204020203" pitchFamily="34" charset="0"/>
              </a:rPr>
              <a:t> wizard, or you can create or modify individual number sequences by using the </a:t>
            </a:r>
            <a:r>
              <a:rPr lang="en-US" b="1" i="0">
                <a:solidFill>
                  <a:srgbClr val="171717"/>
                </a:solidFill>
                <a:effectLst/>
                <a:latin typeface="Segoe UI" panose="020B0502040204020203" pitchFamily="34" charset="0"/>
              </a:rPr>
              <a:t>Number sequences</a:t>
            </a:r>
            <a:r>
              <a:rPr lang="en-US" b="0" i="0">
                <a:solidFill>
                  <a:srgbClr val="171717"/>
                </a:solidFill>
                <a:effectLst/>
                <a:latin typeface="Segoe UI" panose="020B0502040204020203" pitchFamily="34" charset="0"/>
              </a:rPr>
              <a:t> page.</a:t>
            </a:r>
          </a:p>
          <a:p>
            <a:pPr algn="l"/>
            <a:r>
              <a:rPr lang="en-US" b="0" i="0">
                <a:solidFill>
                  <a:srgbClr val="171717"/>
                </a:solidFill>
                <a:effectLst/>
                <a:latin typeface="Segoe UI" panose="020B0502040204020203" pitchFamily="34" charset="0"/>
              </a:rPr>
              <a:t>When you set up a number sequence, you must specify a scope, which defines which organization uses the number sequence.</a:t>
            </a:r>
          </a:p>
          <a:p>
            <a:pPr algn="l"/>
            <a:r>
              <a:rPr lang="en-US" b="0" i="0">
                <a:solidFill>
                  <a:srgbClr val="171717"/>
                </a:solidFill>
                <a:effectLst/>
                <a:latin typeface="Segoe UI" panose="020B0502040204020203" pitchFamily="34" charset="0"/>
              </a:rPr>
              <a:t>By default, the following scopes can be used:</a:t>
            </a:r>
          </a:p>
          <a:p>
            <a:pPr algn="l">
              <a:buFont typeface="Arial" panose="020B0604020202020204" pitchFamily="34" charset="0"/>
              <a:buChar char="•"/>
            </a:pPr>
            <a:r>
              <a:rPr lang="en-US" b="1" i="0">
                <a:solidFill>
                  <a:srgbClr val="171717"/>
                </a:solidFill>
                <a:effectLst/>
                <a:latin typeface="Segoe UI" panose="020B0502040204020203" pitchFamily="34" charset="0"/>
              </a:rPr>
              <a:t>Shared</a:t>
            </a:r>
            <a:r>
              <a:rPr lang="en-US" b="0" i="0">
                <a:solidFill>
                  <a:srgbClr val="171717"/>
                </a:solidFill>
                <a:effectLst/>
                <a:latin typeface="Segoe UI" panose="020B0502040204020203" pitchFamily="34" charset="0"/>
              </a:rPr>
              <a:t> - A single number sequence is used for all organizations. The </a:t>
            </a:r>
            <a:r>
              <a:rPr lang="en-US" b="0" i="1">
                <a:solidFill>
                  <a:srgbClr val="171717"/>
                </a:solidFill>
                <a:effectLst/>
                <a:latin typeface="Segoe UI" panose="020B0502040204020203" pitchFamily="34" charset="0"/>
              </a:rPr>
              <a:t>Shared scope</a:t>
            </a:r>
            <a:r>
              <a:rPr lang="en-US" b="0" i="0">
                <a:solidFill>
                  <a:srgbClr val="171717"/>
                </a:solidFill>
                <a:effectLst/>
                <a:latin typeface="Segoe UI" panose="020B0502040204020203" pitchFamily="34" charset="0"/>
              </a:rPr>
              <a:t> is available only for some References.</a:t>
            </a:r>
          </a:p>
          <a:p>
            <a:pPr algn="l">
              <a:buFont typeface="Arial" panose="020B0604020202020204" pitchFamily="34" charset="0"/>
              <a:buChar char="•"/>
            </a:pPr>
            <a:r>
              <a:rPr lang="en-US" b="1" i="0">
                <a:solidFill>
                  <a:srgbClr val="171717"/>
                </a:solidFill>
                <a:effectLst/>
                <a:latin typeface="Segoe UI" panose="020B0502040204020203" pitchFamily="34" charset="0"/>
              </a:rPr>
              <a:t>Company</a:t>
            </a:r>
            <a:r>
              <a:rPr lang="en-US" b="0" i="0">
                <a:solidFill>
                  <a:srgbClr val="171717"/>
                </a:solidFill>
                <a:effectLst/>
                <a:latin typeface="Segoe UI" panose="020B0502040204020203" pitchFamily="34" charset="0"/>
              </a:rPr>
              <a:t> - A separate number sequence is used for each company. Use the </a:t>
            </a:r>
            <a:r>
              <a:rPr lang="en-US" b="1" i="0">
                <a:solidFill>
                  <a:srgbClr val="171717"/>
                </a:solidFill>
                <a:effectLst/>
                <a:latin typeface="Segoe UI" panose="020B0502040204020203" pitchFamily="34" charset="0"/>
              </a:rPr>
              <a:t>Company</a:t>
            </a:r>
            <a:r>
              <a:rPr lang="en-US" b="0" i="0">
                <a:solidFill>
                  <a:srgbClr val="171717"/>
                </a:solidFill>
                <a:effectLst/>
                <a:latin typeface="Segoe UI" panose="020B0502040204020203" pitchFamily="34" charset="0"/>
              </a:rPr>
              <a:t> scope when the underlying table includes the </a:t>
            </a:r>
            <a:r>
              <a:rPr lang="en-US" b="1" i="0" err="1">
                <a:solidFill>
                  <a:srgbClr val="171717"/>
                </a:solidFill>
                <a:effectLst/>
                <a:latin typeface="Segoe UI" panose="020B0502040204020203" pitchFamily="34" charset="0"/>
              </a:rPr>
              <a:t>DataAreaId</a:t>
            </a:r>
            <a:r>
              <a:rPr lang="en-US" b="0" i="0">
                <a:solidFill>
                  <a:srgbClr val="171717"/>
                </a:solidFill>
                <a:effectLst/>
                <a:latin typeface="Segoe UI" panose="020B0502040204020203" pitchFamily="34" charset="0"/>
              </a:rPr>
              <a:t> field. For example, use this scope for the number sequence for the customer account number that is in the </a:t>
            </a:r>
            <a:r>
              <a:rPr lang="en-US" b="1" i="0">
                <a:solidFill>
                  <a:srgbClr val="171717"/>
                </a:solidFill>
                <a:effectLst/>
                <a:latin typeface="Segoe UI" panose="020B0502040204020203" pitchFamily="34" charset="0"/>
              </a:rPr>
              <a:t>Customer</a:t>
            </a:r>
            <a:r>
              <a:rPr lang="en-US" b="0" i="0">
                <a:solidFill>
                  <a:srgbClr val="171717"/>
                </a:solidFill>
                <a:effectLst/>
                <a:latin typeface="Segoe UI" panose="020B0502040204020203" pitchFamily="34" charset="0"/>
              </a:rPr>
              <a:t> table </a:t>
            </a:r>
            <a:r>
              <a:rPr lang="en-US" b="0" i="1" err="1">
                <a:solidFill>
                  <a:srgbClr val="171717"/>
                </a:solidFill>
                <a:effectLst/>
                <a:latin typeface="Segoe UI" panose="020B0502040204020203" pitchFamily="34" charset="0"/>
              </a:rPr>
              <a:t>CustTable</a:t>
            </a:r>
            <a:r>
              <a:rPr lang="en-US" b="0" i="0">
                <a:solidFill>
                  <a:srgbClr val="171717"/>
                </a:solidFill>
                <a:effectLst/>
                <a:latin typeface="Segoe UI" panose="020B0502040204020203" pitchFamily="34" charset="0"/>
              </a:rPr>
              <a:t>.</a:t>
            </a:r>
          </a:p>
          <a:p>
            <a:pPr algn="l">
              <a:buFont typeface="Arial" panose="020B0604020202020204" pitchFamily="34" charset="0"/>
              <a:buChar char="•"/>
            </a:pPr>
            <a:r>
              <a:rPr lang="en-US" b="1" i="0">
                <a:solidFill>
                  <a:srgbClr val="171717"/>
                </a:solidFill>
                <a:effectLst/>
                <a:latin typeface="Segoe UI" panose="020B0502040204020203" pitchFamily="34" charset="0"/>
              </a:rPr>
              <a:t>Legal entity</a:t>
            </a:r>
            <a:r>
              <a:rPr lang="en-US" b="0" i="0">
                <a:solidFill>
                  <a:srgbClr val="171717"/>
                </a:solidFill>
                <a:effectLst/>
                <a:latin typeface="Segoe UI" panose="020B0502040204020203" pitchFamily="34" charset="0"/>
              </a:rPr>
              <a:t> - A separate number sequence is used for each legal entity. Use the </a:t>
            </a:r>
            <a:r>
              <a:rPr lang="en-US" b="1" i="0">
                <a:solidFill>
                  <a:srgbClr val="171717"/>
                </a:solidFill>
                <a:effectLst/>
                <a:latin typeface="Segoe UI" panose="020B0502040204020203" pitchFamily="34" charset="0"/>
              </a:rPr>
              <a:t>Legal entity</a:t>
            </a:r>
            <a:r>
              <a:rPr lang="en-US" b="0" i="0">
                <a:solidFill>
                  <a:srgbClr val="171717"/>
                </a:solidFill>
                <a:effectLst/>
                <a:latin typeface="Segoe UI" panose="020B0502040204020203" pitchFamily="34" charset="0"/>
              </a:rPr>
              <a:t> scope when the underlying table does not include the </a:t>
            </a:r>
            <a:r>
              <a:rPr lang="en-US" b="1" i="0" err="1">
                <a:solidFill>
                  <a:srgbClr val="171717"/>
                </a:solidFill>
                <a:effectLst/>
                <a:latin typeface="Segoe UI" panose="020B0502040204020203" pitchFamily="34" charset="0"/>
              </a:rPr>
              <a:t>DataAreaId</a:t>
            </a:r>
            <a:r>
              <a:rPr lang="en-US" b="0" i="0">
                <a:solidFill>
                  <a:srgbClr val="171717"/>
                </a:solidFill>
                <a:effectLst/>
                <a:latin typeface="Segoe UI" panose="020B0502040204020203" pitchFamily="34" charset="0"/>
              </a:rPr>
              <a:t> field and has a foreign key to the legal entity table </a:t>
            </a:r>
            <a:r>
              <a:rPr lang="en-US" b="1" i="0" err="1">
                <a:solidFill>
                  <a:srgbClr val="171717"/>
                </a:solidFill>
                <a:effectLst/>
                <a:latin typeface="Segoe UI" panose="020B0502040204020203" pitchFamily="34" charset="0"/>
              </a:rPr>
              <a:t>CompanyInfo</a:t>
            </a:r>
            <a:r>
              <a:rPr lang="en-US" b="0" i="0">
                <a:solidFill>
                  <a:srgbClr val="171717"/>
                </a:solidFill>
                <a:effectLst/>
                <a:latin typeface="Segoe UI" panose="020B0502040204020203" pitchFamily="34" charset="0"/>
              </a:rPr>
              <a:t>. For example, use this scope for the number sequence for the expense report number that is in the expense report table </a:t>
            </a:r>
            <a:r>
              <a:rPr lang="en-US" b="1" i="0" err="1">
                <a:solidFill>
                  <a:srgbClr val="171717"/>
                </a:solidFill>
                <a:effectLst/>
                <a:latin typeface="Segoe UI" panose="020B0502040204020203" pitchFamily="34" charset="0"/>
              </a:rPr>
              <a:t>TrvExpTable</a:t>
            </a:r>
            <a:r>
              <a:rPr lang="en-US" b="0" i="0">
                <a:solidFill>
                  <a:srgbClr val="171717"/>
                </a:solidFill>
                <a:effectLst/>
                <a:latin typeface="Segoe UI" panose="020B0502040204020203" pitchFamily="34" charset="0"/>
              </a:rPr>
              <a:t>.</a:t>
            </a:r>
          </a:p>
          <a:p>
            <a:pPr algn="l">
              <a:buFont typeface="Arial" panose="020B0604020202020204" pitchFamily="34" charset="0"/>
              <a:buChar char="•"/>
            </a:pPr>
            <a:r>
              <a:rPr lang="en-US" b="1" i="0">
                <a:solidFill>
                  <a:srgbClr val="171717"/>
                </a:solidFill>
                <a:effectLst/>
                <a:latin typeface="Segoe UI" panose="020B0502040204020203" pitchFamily="34" charset="0"/>
              </a:rPr>
              <a:t>Operating unit</a:t>
            </a:r>
            <a:r>
              <a:rPr lang="en-US" b="0" i="0">
                <a:solidFill>
                  <a:srgbClr val="171717"/>
                </a:solidFill>
                <a:effectLst/>
                <a:latin typeface="Segoe UI" panose="020B0502040204020203" pitchFamily="34" charset="0"/>
              </a:rPr>
              <a:t> - A separate number sequence is used for each operating unit.</a:t>
            </a:r>
          </a:p>
          <a:p>
            <a:pPr algn="l">
              <a:buFont typeface="Arial" panose="020B0604020202020204" pitchFamily="34" charset="0"/>
              <a:buChar char="•"/>
            </a:pPr>
            <a:r>
              <a:rPr lang="en-US" b="1" i="0">
                <a:solidFill>
                  <a:srgbClr val="171717"/>
                </a:solidFill>
                <a:effectLst/>
                <a:latin typeface="Segoe UI" panose="020B0502040204020203" pitchFamily="34" charset="0"/>
              </a:rPr>
              <a:t>Company and Fiscal calendar period</a:t>
            </a:r>
            <a:r>
              <a:rPr lang="en-US" b="0" i="0">
                <a:solidFill>
                  <a:srgbClr val="171717"/>
                </a:solidFill>
                <a:effectLst/>
                <a:latin typeface="Segoe UI" panose="020B0502040204020203" pitchFamily="34" charset="0"/>
              </a:rPr>
              <a:t> - A separate number sequence is used for each company and fiscal calendar period combination.</a:t>
            </a:r>
          </a:p>
          <a:p>
            <a:pPr algn="l">
              <a:buFont typeface="Arial" panose="020B0604020202020204" pitchFamily="34" charset="0"/>
              <a:buChar char="•"/>
            </a:pPr>
            <a:r>
              <a:rPr lang="en-US" b="1" i="0">
                <a:solidFill>
                  <a:srgbClr val="171717"/>
                </a:solidFill>
                <a:effectLst/>
                <a:latin typeface="Segoe UI" panose="020B0502040204020203" pitchFamily="34" charset="0"/>
              </a:rPr>
              <a:t>Legal entity and Fiscal calendar period</a:t>
            </a:r>
            <a:r>
              <a:rPr lang="en-US" b="0" i="0">
                <a:solidFill>
                  <a:srgbClr val="171717"/>
                </a:solidFill>
                <a:effectLst/>
                <a:latin typeface="Segoe UI" panose="020B0502040204020203" pitchFamily="34" charset="0"/>
              </a:rPr>
              <a:t> - A separate number sequence is used for each legal entity and fiscal calendar period combination.</a:t>
            </a:r>
          </a:p>
          <a:p>
            <a:pPr algn="l">
              <a:buFont typeface="Arial" panose="020B0604020202020204" pitchFamily="34" charset="0"/>
              <a:buChar char="•"/>
            </a:pPr>
            <a:r>
              <a:rPr lang="en-US" b="1" i="0">
                <a:solidFill>
                  <a:srgbClr val="171717"/>
                </a:solidFill>
                <a:effectLst/>
                <a:latin typeface="Segoe UI" panose="020B0502040204020203" pitchFamily="34" charset="0"/>
              </a:rPr>
              <a:t>Operating unit type</a:t>
            </a:r>
            <a:r>
              <a:rPr lang="en-US" b="0" i="0">
                <a:solidFill>
                  <a:srgbClr val="171717"/>
                </a:solidFill>
                <a:effectLst/>
                <a:latin typeface="Segoe UI" panose="020B0502040204020203" pitchFamily="34" charset="0"/>
              </a:rPr>
              <a:t> - A separate number sequence is used for each type of operating unit.</a:t>
            </a:r>
          </a:p>
          <a:p>
            <a:pPr algn="l"/>
            <a:r>
              <a:rPr lang="en-US" b="0" i="0">
                <a:solidFill>
                  <a:srgbClr val="171717"/>
                </a:solidFill>
                <a:effectLst/>
                <a:latin typeface="Segoe UI" panose="020B0502040204020203" pitchFamily="34" charset="0"/>
              </a:rPr>
              <a:t>For example, you can set up separate number sequences for cost centers and departments.</a:t>
            </a:r>
          </a:p>
          <a:p>
            <a:pPr algn="l"/>
            <a:r>
              <a:rPr lang="en-US" b="0" i="0">
                <a:solidFill>
                  <a:srgbClr val="171717"/>
                </a:solidFill>
                <a:effectLst/>
                <a:latin typeface="Segoe UI" panose="020B0502040204020203" pitchFamily="34" charset="0"/>
              </a:rPr>
              <a:t>The scope defines which organizations use the number sequence. In addition, number sequence formats consist of segments. Number sequences with a scope other than Shared can contain segments that correspond to the scope. For example, a number sequence with a scope of Legal entity can contain a legal entity segment. By including a scope segment in the number sequence format, you can identify the scope of a record by looking at its number.</a:t>
            </a:r>
          </a:p>
          <a:p>
            <a:pPr algn="l"/>
            <a:r>
              <a:rPr lang="en-US" b="0" i="0">
                <a:solidFill>
                  <a:srgbClr val="171717"/>
                </a:solidFill>
                <a:effectLst/>
                <a:latin typeface="Segoe UI" panose="020B0502040204020203" pitchFamily="34" charset="0"/>
              </a:rPr>
              <a:t>In addition to segments that correspond to scopes, number sequence formats can contain Constant and Alphanumeric segments. A Constant segment contains a set of letters, numbers, or symbols that does not change.</a:t>
            </a:r>
          </a:p>
          <a:p>
            <a:pPr algn="l"/>
            <a:r>
              <a:rPr lang="en-US" b="0" i="0">
                <a:solidFill>
                  <a:srgbClr val="171717"/>
                </a:solidFill>
                <a:effectLst/>
                <a:latin typeface="Segoe UI" panose="020B0502040204020203" pitchFamily="34" charset="0"/>
              </a:rPr>
              <a:t>An Alphanumeric segment contains a set of letters or numbers that increment every time that a number is used. Use a number sign (#) to represent incrementing numbers and an ampersand (&amp;) to represent incrementing letters. For example, the format #####_2017 creates the sequence 00001_2017, 00002_2017, and so on.</a:t>
            </a:r>
          </a:p>
          <a:p>
            <a:pPr algn="l"/>
            <a:r>
              <a:rPr lang="en-US" b="0" i="0">
                <a:solidFill>
                  <a:srgbClr val="171717"/>
                </a:solidFill>
                <a:effectLst/>
                <a:latin typeface="Segoe UI" panose="020B0502040204020203" pitchFamily="34" charset="0"/>
              </a:rPr>
              <a:t>After you have configured the system-required number sequences, during the implementation phase of financial management you will probably need to create additional number sequences that address the specific requirements to identify certain records with specific formats.</a:t>
            </a:r>
          </a:p>
          <a:p>
            <a:pPr algn="l"/>
            <a:r>
              <a:rPr lang="en-US" b="0" i="0">
                <a:solidFill>
                  <a:srgbClr val="171717"/>
                </a:solidFill>
                <a:effectLst/>
                <a:latin typeface="Segoe UI" panose="020B0502040204020203" pitchFamily="34" charset="0"/>
              </a:rPr>
              <a:t>For example, you might need to create a number sequence with a format of GTL-APINV-&amp;#######, which will result in a range of values like; GTL-APINV-A0000001 through GTL-APINV-Z9999999. When this number sequence is out of available values, as part of periodic processing, you need to create a new number sequence and replace it in any References where it has been assigned.</a:t>
            </a:r>
          </a:p>
          <a:p>
            <a:pPr algn="l"/>
            <a:r>
              <a:rPr lang="en-US" b="0" i="0">
                <a:solidFill>
                  <a:srgbClr val="171717"/>
                </a:solidFill>
                <a:effectLst/>
                <a:latin typeface="Segoe UI" panose="020B0502040204020203" pitchFamily="34" charset="0"/>
              </a:rPr>
              <a:t>Often, some businesses, or country/region requirements, demand that you change number sequences even when there are still available values. For example, in Italy, at the end of each fiscal year end the invoice numbers must start again at 1.</a:t>
            </a:r>
          </a:p>
          <a:p>
            <a:endParaRPr lang="en-IN"/>
          </a:p>
          <a:p>
            <a:r>
              <a:rPr lang="en-IN"/>
              <a:t>Ref: https://docs.microsoft.com/en-us/learn/modules/plan-implement-legal-entities-finance-operations/3-create-number-sequence</a:t>
            </a:r>
          </a:p>
          <a:p>
            <a:endParaRPr lang="en-IN"/>
          </a:p>
          <a:p>
            <a:pPr algn="l"/>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13783881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Continuous and non-continuous number sequences</a:t>
            </a:r>
          </a:p>
          <a:p>
            <a:pPr algn="l"/>
            <a:r>
              <a:rPr lang="en-US" b="0" i="0">
                <a:solidFill>
                  <a:srgbClr val="171717"/>
                </a:solidFill>
                <a:effectLst/>
                <a:latin typeface="Segoe UI" panose="020B0502040204020203" pitchFamily="34" charset="0"/>
              </a:rPr>
              <a:t>Number sequences can be continuous or non-continuous.</a:t>
            </a:r>
          </a:p>
          <a:p>
            <a:pPr algn="l">
              <a:buFont typeface="Arial" panose="020B0604020202020204" pitchFamily="34" charset="0"/>
              <a:buChar char="•"/>
            </a:pPr>
            <a:r>
              <a:rPr lang="en-US" b="0" i="0">
                <a:solidFill>
                  <a:srgbClr val="171717"/>
                </a:solidFill>
                <a:effectLst/>
                <a:latin typeface="Segoe UI" panose="020B0502040204020203" pitchFamily="34" charset="0"/>
              </a:rPr>
              <a:t>A continuous number sequence does not skip any numbers, but numbers may not be used sequentially.</a:t>
            </a:r>
          </a:p>
          <a:p>
            <a:pPr algn="l">
              <a:buFont typeface="Arial" panose="020B0604020202020204" pitchFamily="34" charset="0"/>
              <a:buChar char="•"/>
            </a:pPr>
            <a:r>
              <a:rPr lang="en-US" b="0" i="0">
                <a:solidFill>
                  <a:srgbClr val="171717"/>
                </a:solidFill>
                <a:effectLst/>
                <a:latin typeface="Segoe UI" panose="020B0502040204020203" pitchFamily="34" charset="0"/>
              </a:rPr>
              <a:t>Numbers from a non-continuous number sequence are used sequentially, but the number sequence can skip numbers.</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For example, if a user cancels a transaction, a number is generated, but not used. In a continuous number sequence, that number is recycled later. In a non-continuous number sequence, the number is not used.</a:t>
            </a:r>
          </a:p>
          <a:p>
            <a:pPr algn="l"/>
            <a:r>
              <a:rPr lang="en-US" b="0" i="0">
                <a:solidFill>
                  <a:srgbClr val="171717"/>
                </a:solidFill>
                <a:effectLst/>
                <a:latin typeface="Segoe UI" panose="020B0502040204020203" pitchFamily="34" charset="0"/>
              </a:rPr>
              <a:t>We do not recommend changing a non-continuous number sequence to a continuous number sequence. The number sequence will then not be truly continuous. This change can also cause duplicate key violations in the database. In addition, continuous number sequences have a larger effect on performance.</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Continuous number sequences are typically required for external documents, such as purchase orders, sales orders, and invoices. However, continuous number sequences can adversely affect system response times because the system must request a number from the database every time that a new document or record is created.</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If you use a non-continuous number sequence, you can enable </a:t>
            </a:r>
            <a:r>
              <a:rPr lang="en-US" b="1" i="0">
                <a:solidFill>
                  <a:srgbClr val="171717"/>
                </a:solidFill>
                <a:effectLst/>
                <a:latin typeface="Segoe UI" panose="020B0502040204020203" pitchFamily="34" charset="0"/>
              </a:rPr>
              <a:t>Pre-allocation</a:t>
            </a:r>
            <a:r>
              <a:rPr lang="en-US" b="0" i="0">
                <a:solidFill>
                  <a:srgbClr val="171717"/>
                </a:solidFill>
                <a:effectLst/>
                <a:latin typeface="Segoe UI" panose="020B0502040204020203" pitchFamily="34" charset="0"/>
              </a:rPr>
              <a:t> on the </a:t>
            </a:r>
            <a:r>
              <a:rPr lang="en-US" b="1" i="0">
                <a:solidFill>
                  <a:srgbClr val="171717"/>
                </a:solidFill>
                <a:effectLst/>
                <a:latin typeface="Segoe UI" panose="020B0502040204020203" pitchFamily="34" charset="0"/>
              </a:rPr>
              <a:t>Performance</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FastTab</a:t>
            </a:r>
            <a:r>
              <a:rPr lang="en-US" b="0" i="0">
                <a:solidFill>
                  <a:srgbClr val="171717"/>
                </a:solidFill>
                <a:effectLst/>
                <a:latin typeface="Segoe UI" panose="020B0502040204020203" pitchFamily="34" charset="0"/>
              </a:rPr>
              <a:t> on the </a:t>
            </a:r>
            <a:r>
              <a:rPr lang="en-US" b="1" i="0">
                <a:solidFill>
                  <a:srgbClr val="171717"/>
                </a:solidFill>
                <a:effectLst/>
                <a:latin typeface="Segoe UI" panose="020B0502040204020203" pitchFamily="34" charset="0"/>
              </a:rPr>
              <a:t>Number sequences</a:t>
            </a:r>
            <a:r>
              <a:rPr lang="en-US" b="0" i="0">
                <a:solidFill>
                  <a:srgbClr val="171717"/>
                </a:solidFill>
                <a:effectLst/>
                <a:latin typeface="Segoe UI" panose="020B0502040204020203" pitchFamily="34" charset="0"/>
              </a:rPr>
              <a:t> page. When you specify a quantity of numbers to pre-allocate, the system selects those numbers and stores them in memory. New numbers are requested from the database only after the pre-allocated quantity has been used.</a:t>
            </a:r>
          </a:p>
          <a:p>
            <a:pPr algn="l"/>
            <a:r>
              <a:rPr lang="en-US" b="0" i="0">
                <a:solidFill>
                  <a:srgbClr val="171717"/>
                </a:solidFill>
                <a:effectLst/>
                <a:latin typeface="Segoe UI" panose="020B0502040204020203" pitchFamily="34" charset="0"/>
              </a:rPr>
              <a:t>Unless there is a regulatory requirement that you use continuous number sequences, we recommend that you use non-continuous number sequences for better performance.</a:t>
            </a:r>
          </a:p>
          <a:p>
            <a:endParaRPr lang="en-US"/>
          </a:p>
          <a:p>
            <a:pPr algn="l"/>
            <a:r>
              <a:rPr lang="en-US" b="1" i="0">
                <a:solidFill>
                  <a:srgbClr val="171717"/>
                </a:solidFill>
                <a:effectLst/>
                <a:latin typeface="Segoe UI" panose="020B0502040204020203" pitchFamily="34" charset="0"/>
              </a:rPr>
              <a:t>Chronological numbering</a:t>
            </a:r>
          </a:p>
          <a:p>
            <a:pPr algn="l"/>
            <a:r>
              <a:rPr lang="en-US" b="0" i="0">
                <a:solidFill>
                  <a:srgbClr val="171717"/>
                </a:solidFill>
                <a:effectLst/>
                <a:latin typeface="Segoe UI" panose="020B0502040204020203" pitchFamily="34" charset="0"/>
              </a:rPr>
              <a:t>For available document References, you can create period-effective number sequence groups and connect them to unique number sequences. When creating similar documents based on document dates, a proper number sequence category will be automatically assigned.</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When you post a document, the document is assigned to the appropriate number sequence category based on the document's posting date, which is then used to create a document number based on the detected number sequence. A notification about the number sequence group assignment is sent by the system.</a:t>
            </a:r>
          </a:p>
          <a:p>
            <a:pPr algn="l"/>
            <a:r>
              <a:rPr lang="en-US" b="1" i="0">
                <a:solidFill>
                  <a:srgbClr val="171717"/>
                </a:solidFill>
                <a:effectLst/>
                <a:latin typeface="Segoe UI" panose="020B0502040204020203" pitchFamily="34" charset="0"/>
              </a:rPr>
              <a:t> </a:t>
            </a:r>
          </a:p>
          <a:p>
            <a:pPr algn="l"/>
            <a:r>
              <a:rPr lang="en-US" b="1" i="0">
                <a:solidFill>
                  <a:srgbClr val="171717"/>
                </a:solidFill>
                <a:effectLst/>
                <a:latin typeface="Segoe UI" panose="020B0502040204020203" pitchFamily="34" charset="0"/>
              </a:rPr>
              <a:t>Note</a:t>
            </a:r>
          </a:p>
          <a:p>
            <a:pPr algn="l"/>
            <a:r>
              <a:rPr lang="en-US" b="0" i="0">
                <a:solidFill>
                  <a:srgbClr val="171717"/>
                </a:solidFill>
                <a:effectLst/>
                <a:latin typeface="Segoe UI" panose="020B0502040204020203" pitchFamily="34" charset="0"/>
              </a:rPr>
              <a:t>For some countries or regions, there is a specific logic already implemented for document numbering. In this case, country-specific or region-specific logic will override the Chronological numbering feature.</a:t>
            </a:r>
          </a:p>
          <a:p>
            <a:pPr algn="l"/>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Automatic cleanup of number sequences</a:t>
            </a:r>
          </a:p>
          <a:p>
            <a:pPr algn="l"/>
            <a:r>
              <a:rPr lang="en-US" b="0" i="0">
                <a:solidFill>
                  <a:srgbClr val="171717"/>
                </a:solidFill>
                <a:effectLst/>
                <a:latin typeface="Segoe UI" panose="020B0502040204020203" pitchFamily="34" charset="0"/>
              </a:rPr>
              <a:t>In case of a power failure, an application error, or other unexpected failure, Finance and Operations apps cannot recycle numbers automatically for continuous number sequences. You can run the cleanup process manually or automatically to recover the lost numbers.</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Carefully consider server usage when you plan the cleanup process. We recommend that you perform the cleanup as a batch job during non-peak hours.</a:t>
            </a:r>
          </a:p>
          <a:p>
            <a:pPr algn="l"/>
            <a:r>
              <a:rPr lang="en-US" b="0" i="0">
                <a:solidFill>
                  <a:srgbClr val="171717"/>
                </a:solidFill>
                <a:effectLst/>
                <a:latin typeface="Segoe UI" panose="020B0502040204020203" pitchFamily="34" charset="0"/>
              </a:rPr>
              <a:t>After number sequences are configured, the next logical step is to plan and organize organization hierarchies.</a:t>
            </a:r>
          </a:p>
          <a:p>
            <a:endParaRPr lang="en-US" b="0" i="0">
              <a:solidFill>
                <a:srgbClr val="171717"/>
              </a:solidFill>
              <a:effectLst/>
              <a:latin typeface="Segoe UI" panose="020B0502040204020203" pitchFamily="34" charset="0"/>
            </a:endParaRPr>
          </a:p>
          <a:p>
            <a:r>
              <a:rPr lang="en-US" b="0" i="0">
                <a:solidFill>
                  <a:srgbClr val="171717"/>
                </a:solidFill>
                <a:effectLst/>
                <a:latin typeface="Segoe UI" panose="020B0502040204020203" pitchFamily="34" charset="0"/>
              </a:rPr>
              <a:t>Ref: https://docs.microsoft.com/en-us/learn/modules/plan-implement-legal-entities-finance-operations/3-create-number-sequence </a:t>
            </a:r>
            <a:br>
              <a:rPr lang="en-US" b="0" i="0">
                <a:solidFill>
                  <a:srgbClr val="171717"/>
                </a:solidFill>
                <a:effectLst/>
                <a:latin typeface="Segoe UI" panose="020B0502040204020203" pitchFamily="34" charset="0"/>
              </a:rPr>
            </a:br>
            <a:endParaRPr lang="en-US" b="0" i="0">
              <a:solidFill>
                <a:srgbClr val="171717"/>
              </a:solidFill>
              <a:effectLst/>
              <a:latin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1020203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rgbClr val="181717"/>
                </a:solidFill>
                <a:effectLst/>
                <a:latin typeface="Segoe UI" panose="020B0502040204020203" pitchFamily="34" charset="0"/>
                <a:ea typeface="Segoe UI" panose="020B0502040204020203" pitchFamily="34" charset="0"/>
              </a:rPr>
              <a:t>Number sequences are used to generate readable, unique identifiers for master data records and transaction records that require them. A master data or transaction record that requires an identifier is Referred to as a Reference.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11594182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The global address book (GAB) is a centralized repository for master data that must be stored for all internal and external persons and organizations that the company interacts with. When an address changes, the update only needs to be made in one place. The global address book is included out of the box with all Finance and Operations apps.</a:t>
            </a:r>
          </a:p>
          <a:p>
            <a:pPr algn="l"/>
            <a:r>
              <a:rPr lang="en-US" b="0" i="0">
                <a:solidFill>
                  <a:srgbClr val="171717"/>
                </a:solidFill>
                <a:effectLst/>
                <a:latin typeface="Segoe UI" panose="020B0502040204020203" pitchFamily="34" charset="0"/>
              </a:rPr>
              <a:t>The data that is associated with party records includes the party's name, address, and contact information. Other details vary, depending on whether the party is a person or an organization.</a:t>
            </a:r>
          </a:p>
          <a:p>
            <a:pPr algn="l"/>
            <a:r>
              <a:rPr lang="en-US" b="0" i="0">
                <a:solidFill>
                  <a:srgbClr val="171717"/>
                </a:solidFill>
                <a:effectLst/>
                <a:latin typeface="Segoe UI" panose="020B0502040204020203" pitchFamily="34" charset="0"/>
              </a:rPr>
              <a:t>Each party record is assigned to a party, and each party can be associated with one or more party roles in a company. Party roles include customer, prospect, worker, user, vendor, competitor, applicant, and contact.</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A party record can belong to one or more address books. Each party record can store one or more locations, or addresses, and is assigned a party role. The role that is assigned to the party record can have specific transactions types associated with it. The following sections provide more information about party roles, locations, and transaction types.</a:t>
            </a:r>
          </a:p>
          <a:p>
            <a:pPr algn="l"/>
            <a:r>
              <a:rPr lang="en-US" b="0" i="0">
                <a:solidFill>
                  <a:srgbClr val="171717"/>
                </a:solidFill>
                <a:effectLst/>
                <a:latin typeface="Segoe UI" panose="020B0502040204020203" pitchFamily="34" charset="0"/>
              </a:rPr>
              <a:t>The global address book can help you understand the relationships among people and organizations that are associated with your organization.</a:t>
            </a:r>
          </a:p>
          <a:p>
            <a:pPr algn="l"/>
            <a:r>
              <a:rPr lang="en-US" b="0" i="0">
                <a:solidFill>
                  <a:srgbClr val="171717"/>
                </a:solidFill>
                <a:effectLst/>
                <a:latin typeface="Segoe UI" panose="020B0502040204020203" pitchFamily="34" charset="0"/>
              </a:rPr>
              <a:t>For example, a customer can also be a vendor in a marketing campaign, or a worker in your organization can also be a vendor.</a:t>
            </a:r>
          </a:p>
          <a:p>
            <a:pPr algn="l"/>
            <a:r>
              <a:rPr lang="en-US" b="1" i="0">
                <a:solidFill>
                  <a:srgbClr val="171717"/>
                </a:solidFill>
                <a:effectLst/>
                <a:latin typeface="Segoe UI" panose="020B0502040204020203" pitchFamily="34" charset="0"/>
              </a:rPr>
              <a:t>Party roles</a:t>
            </a:r>
          </a:p>
          <a:p>
            <a:pPr algn="l"/>
            <a:r>
              <a:rPr lang="en-US" b="0" i="0">
                <a:solidFill>
                  <a:srgbClr val="171717"/>
                </a:solidFill>
                <a:effectLst/>
                <a:latin typeface="Segoe UI" panose="020B0502040204020203" pitchFamily="34" charset="0"/>
              </a:rPr>
              <a:t>Roles that are associated with party records are Referred to as party roles. There are several party roles, and they can be assigned to both party types, person and organization. Here are the definitions for each party role:</a:t>
            </a:r>
          </a:p>
          <a:p>
            <a:pPr algn="l">
              <a:buFont typeface="Arial" panose="020B0604020202020204" pitchFamily="34" charset="0"/>
              <a:buChar char="•"/>
            </a:pPr>
            <a:r>
              <a:rPr lang="en-US" b="1" i="0">
                <a:solidFill>
                  <a:srgbClr val="171717"/>
                </a:solidFill>
                <a:effectLst/>
                <a:latin typeface="Segoe UI" panose="020B0502040204020203" pitchFamily="34" charset="0"/>
              </a:rPr>
              <a:t>Customer</a:t>
            </a:r>
            <a:r>
              <a:rPr lang="en-US" b="0" i="0">
                <a:solidFill>
                  <a:srgbClr val="171717"/>
                </a:solidFill>
                <a:effectLst/>
                <a:latin typeface="Segoe UI" panose="020B0502040204020203" pitchFamily="34" charset="0"/>
              </a:rPr>
              <a:t> - Individuals, companies, or other entities who purchase goods and services that are produced by other individuals, companies, or entities.</a:t>
            </a:r>
          </a:p>
          <a:p>
            <a:pPr algn="l">
              <a:buFont typeface="Arial" panose="020B0604020202020204" pitchFamily="34" charset="0"/>
              <a:buChar char="•"/>
            </a:pPr>
            <a:r>
              <a:rPr lang="en-US" b="1" i="0">
                <a:solidFill>
                  <a:srgbClr val="171717"/>
                </a:solidFill>
                <a:effectLst/>
                <a:latin typeface="Segoe UI" panose="020B0502040204020203" pitchFamily="34" charset="0"/>
              </a:rPr>
              <a:t>Prospect</a:t>
            </a:r>
            <a:r>
              <a:rPr lang="en-US" b="0" i="0">
                <a:solidFill>
                  <a:srgbClr val="171717"/>
                </a:solidFill>
                <a:effectLst/>
                <a:latin typeface="Segoe UI" panose="020B0502040204020203" pitchFamily="34" charset="0"/>
              </a:rPr>
              <a:t> - A party that might provide a service or benefit to a legal entity.</a:t>
            </a:r>
          </a:p>
          <a:p>
            <a:pPr algn="l">
              <a:buFont typeface="Arial" panose="020B0604020202020204" pitchFamily="34" charset="0"/>
              <a:buChar char="•"/>
            </a:pPr>
            <a:r>
              <a:rPr lang="en-US" b="1" i="0">
                <a:solidFill>
                  <a:srgbClr val="171717"/>
                </a:solidFill>
                <a:effectLst/>
                <a:latin typeface="Segoe UI" panose="020B0502040204020203" pitchFamily="34" charset="0"/>
              </a:rPr>
              <a:t>Worker</a:t>
            </a:r>
            <a:r>
              <a:rPr lang="en-US" b="0" i="0">
                <a:solidFill>
                  <a:srgbClr val="171717"/>
                </a:solidFill>
                <a:effectLst/>
                <a:latin typeface="Segoe UI" panose="020B0502040204020203" pitchFamily="34" charset="0"/>
              </a:rPr>
              <a:t> - A person who assumes the role of an employee or a contractor, and who is paid in exchange for services.</a:t>
            </a:r>
          </a:p>
          <a:p>
            <a:pPr algn="l">
              <a:buFont typeface="Arial" panose="020B0604020202020204" pitchFamily="34" charset="0"/>
              <a:buChar char="•"/>
            </a:pPr>
            <a:r>
              <a:rPr lang="en-US" b="1" i="0">
                <a:solidFill>
                  <a:srgbClr val="171717"/>
                </a:solidFill>
                <a:effectLst/>
                <a:latin typeface="Segoe UI" panose="020B0502040204020203" pitchFamily="34" charset="0"/>
              </a:rPr>
              <a:t>Vendor</a:t>
            </a:r>
            <a:r>
              <a:rPr lang="en-US" b="0" i="0">
                <a:solidFill>
                  <a:srgbClr val="171717"/>
                </a:solidFill>
                <a:effectLst/>
                <a:latin typeface="Segoe UI" panose="020B0502040204020203" pitchFamily="34" charset="0"/>
              </a:rPr>
              <a:t> - A party that supplies products to one or more legal entities in exchange for payment.</a:t>
            </a:r>
          </a:p>
          <a:p>
            <a:pPr algn="l">
              <a:buFont typeface="Arial" panose="020B0604020202020204" pitchFamily="34" charset="0"/>
              <a:buChar char="•"/>
            </a:pPr>
            <a:r>
              <a:rPr lang="en-US" b="1" i="0">
                <a:solidFill>
                  <a:srgbClr val="171717"/>
                </a:solidFill>
                <a:effectLst/>
                <a:latin typeface="Segoe UI" panose="020B0502040204020203" pitchFamily="34" charset="0"/>
              </a:rPr>
              <a:t>Competitor</a:t>
            </a:r>
            <a:r>
              <a:rPr lang="en-US" b="0" i="0">
                <a:solidFill>
                  <a:srgbClr val="171717"/>
                </a:solidFill>
                <a:effectLst/>
                <a:latin typeface="Segoe UI" panose="020B0502040204020203" pitchFamily="34" charset="0"/>
              </a:rPr>
              <a:t> - A person or organization that provides goods or services that are similar to the goods or services that your business provides.</a:t>
            </a:r>
          </a:p>
          <a:p>
            <a:pPr algn="l">
              <a:buFont typeface="Arial" panose="020B0604020202020204" pitchFamily="34" charset="0"/>
              <a:buChar char="•"/>
            </a:pPr>
            <a:r>
              <a:rPr lang="en-US" b="1" i="0">
                <a:solidFill>
                  <a:srgbClr val="171717"/>
                </a:solidFill>
                <a:effectLst/>
                <a:latin typeface="Segoe UI" panose="020B0502040204020203" pitchFamily="34" charset="0"/>
              </a:rPr>
              <a:t>Applicant</a:t>
            </a:r>
            <a:r>
              <a:rPr lang="en-US" b="0" i="0">
                <a:solidFill>
                  <a:srgbClr val="171717"/>
                </a:solidFill>
                <a:effectLst/>
                <a:latin typeface="Segoe UI" panose="020B0502040204020203" pitchFamily="34" charset="0"/>
              </a:rPr>
              <a:t> - A person who makes a formal written or electronic request to work for or fill an open position in an organization.</a:t>
            </a:r>
          </a:p>
          <a:p>
            <a:pPr algn="l">
              <a:buFont typeface="Arial" panose="020B0604020202020204" pitchFamily="34" charset="0"/>
              <a:buChar char="•"/>
            </a:pPr>
            <a:r>
              <a:rPr lang="en-US" b="1" i="0">
                <a:solidFill>
                  <a:srgbClr val="171717"/>
                </a:solidFill>
                <a:effectLst/>
                <a:latin typeface="Segoe UI" panose="020B0502040204020203" pitchFamily="34" charset="0"/>
              </a:rPr>
              <a:t>Contact</a:t>
            </a:r>
            <a:r>
              <a:rPr lang="en-US" b="0" i="0">
                <a:solidFill>
                  <a:srgbClr val="171717"/>
                </a:solidFill>
                <a:effectLst/>
                <a:latin typeface="Segoe UI" panose="020B0502040204020203" pitchFamily="34" charset="0"/>
              </a:rPr>
              <a:t> - A person, either inside or outside your organization, that you have created an entry for. In this entry, you can save information such as the person's street and email addresses, telephone and fax numbers, and webpage URLs.</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Ref: https://docs.microsoft.com/en-us/learn/modules/plan-config-global-address-book-finance-operations/1-introduction</a:t>
            </a:r>
          </a:p>
          <a:p>
            <a:pPr algn="l"/>
            <a:r>
              <a:rPr lang="en-US" b="0" i="0">
                <a:solidFill>
                  <a:srgbClr val="171717"/>
                </a:solidFill>
                <a:effectLst/>
                <a:latin typeface="Segoe UI" panose="020B0502040204020203" pitchFamily="34" charset="0"/>
              </a:rPr>
              <a:t>https://docs.microsoft.com/en-us/learn/modules/plan-config-global-address-book-finance-operations/2-gab-function</a:t>
            </a:r>
          </a:p>
          <a:p>
            <a:endParaRPr lang="en-US" b="0" i="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9451573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50" marR="0" indent="-6350">
              <a:lnSpc>
                <a:spcPct val="105000"/>
              </a:lnSpc>
              <a:spcBef>
                <a:spcPts val="0"/>
              </a:spcBef>
              <a:spcAft>
                <a:spcPts val="545"/>
              </a:spcAft>
            </a:pPr>
            <a:r>
              <a:rPr lang="en-US" sz="900">
                <a:solidFill>
                  <a:srgbClr val="181717"/>
                </a:solidFill>
                <a:effectLst/>
                <a:latin typeface="Segoe UI" panose="020B0502040204020203" pitchFamily="34" charset="0"/>
                <a:ea typeface="Segoe UI" panose="020B0502040204020203" pitchFamily="34" charset="0"/>
              </a:rPr>
              <a:t>The global address book is a centralized repository for master data that must be stored for all internal and external people and organizations that the company interacts with. The data that is associated with party records includes the party's name, address, and contact information. Other details vary, depending on whether the party is a person or an organization.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21414558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i="0">
                <a:solidFill>
                  <a:srgbClr val="171717"/>
                </a:solidFill>
                <a:effectLst/>
                <a:latin typeface="Segoe UI" panose="020B0502040204020203" pitchFamily="34" charset="0"/>
              </a:rPr>
              <a:t>Read this first - before you start the lab!</a:t>
            </a:r>
          </a:p>
          <a:p>
            <a:pPr algn="l"/>
            <a:r>
              <a:rPr lang="en-US" sz="900" b="1" i="0">
                <a:solidFill>
                  <a:srgbClr val="171717"/>
                </a:solidFill>
                <a:effectLst/>
                <a:latin typeface="Segoe UI" panose="020B0502040204020203" pitchFamily="34" charset="0"/>
              </a:rPr>
              <a:t> Important</a:t>
            </a:r>
          </a:p>
          <a:p>
            <a:pPr algn="l"/>
            <a:r>
              <a:rPr lang="en-US" sz="900" b="0" i="0">
                <a:solidFill>
                  <a:srgbClr val="171717"/>
                </a:solidFill>
                <a:effectLst/>
                <a:latin typeface="Segoe UI" panose="020B0502040204020203" pitchFamily="34" charset="0"/>
              </a:rPr>
              <a:t>For this lab, you CANNOT sign in with your own credentials. Use the following steps to sign in to your lab environment with the correct credentials.</a:t>
            </a:r>
          </a:p>
          <a:p>
            <a:pPr algn="l">
              <a:buFont typeface="+mj-lt"/>
              <a:buAutoNum type="arabicPeriod"/>
            </a:pPr>
            <a:r>
              <a:rPr lang="en-US" sz="900" b="0" i="0">
                <a:solidFill>
                  <a:srgbClr val="171717"/>
                </a:solidFill>
                <a:effectLst/>
                <a:latin typeface="Segoe UI" panose="020B0502040204020203" pitchFamily="34" charset="0"/>
              </a:rPr>
              <a:t>Select </a:t>
            </a:r>
            <a:r>
              <a:rPr lang="en-US" sz="900" b="1" i="0">
                <a:solidFill>
                  <a:srgbClr val="171717"/>
                </a:solidFill>
                <a:effectLst/>
                <a:latin typeface="Segoe UI" panose="020B0502040204020203" pitchFamily="34" charset="0"/>
              </a:rPr>
              <a:t>Launch VM mode</a:t>
            </a:r>
            <a:r>
              <a:rPr lang="en-US" sz="900" b="0" i="0">
                <a:solidFill>
                  <a:srgbClr val="171717"/>
                </a:solidFill>
                <a:effectLst/>
                <a:latin typeface="Segoe UI" panose="020B0502040204020203" pitchFamily="34" charset="0"/>
              </a:rPr>
              <a:t> or </a:t>
            </a:r>
            <a:r>
              <a:rPr lang="en-US" sz="900" b="1" i="0">
                <a:solidFill>
                  <a:srgbClr val="171717"/>
                </a:solidFill>
                <a:effectLst/>
                <a:latin typeface="Segoe UI" panose="020B0502040204020203" pitchFamily="34" charset="0"/>
              </a:rPr>
              <a:t>Sign in to launch VM mode</a:t>
            </a:r>
            <a:r>
              <a:rPr lang="en-US" sz="900" b="0" i="0">
                <a:solidFill>
                  <a:srgbClr val="171717"/>
                </a:solidFill>
                <a:effectLst/>
                <a:latin typeface="Segoe UI" panose="020B0502040204020203" pitchFamily="34" charset="0"/>
              </a:rPr>
              <a:t> in this unit.</a:t>
            </a:r>
          </a:p>
          <a:p>
            <a:pPr algn="l">
              <a:buFont typeface="+mj-lt"/>
              <a:buAutoNum type="arabicPeriod"/>
            </a:pPr>
            <a:r>
              <a:rPr lang="en-US" sz="900" b="0" i="0">
                <a:solidFill>
                  <a:srgbClr val="171717"/>
                </a:solidFill>
                <a:effectLst/>
                <a:latin typeface="Segoe UI" panose="020B0502040204020203" pitchFamily="34" charset="0"/>
              </a:rPr>
              <a:t>In the </a:t>
            </a:r>
            <a:r>
              <a:rPr lang="en-US" sz="900" b="1" i="0">
                <a:solidFill>
                  <a:srgbClr val="171717"/>
                </a:solidFill>
                <a:effectLst/>
                <a:latin typeface="Segoe UI" panose="020B0502040204020203" pitchFamily="34" charset="0"/>
              </a:rPr>
              <a:t>Resources</a:t>
            </a:r>
            <a:r>
              <a:rPr lang="en-US" sz="900" b="0" i="0">
                <a:solidFill>
                  <a:srgbClr val="171717"/>
                </a:solidFill>
                <a:effectLst/>
                <a:latin typeface="Segoe UI" panose="020B0502040204020203" pitchFamily="34" charset="0"/>
              </a:rPr>
              <a:t> tab on the lab side bar, select the </a:t>
            </a:r>
            <a:r>
              <a:rPr lang="en-US" sz="900" b="1" i="0">
                <a:solidFill>
                  <a:srgbClr val="171717"/>
                </a:solidFill>
                <a:effectLst/>
                <a:latin typeface="Segoe UI" panose="020B0502040204020203" pitchFamily="34" charset="0"/>
              </a:rPr>
              <a:t>T</a:t>
            </a:r>
            <a:r>
              <a:rPr lang="en-US" sz="900" b="0" i="0">
                <a:solidFill>
                  <a:srgbClr val="171717"/>
                </a:solidFill>
                <a:effectLst/>
                <a:latin typeface="Segoe UI" panose="020B0502040204020203" pitchFamily="34" charset="0"/>
              </a:rPr>
              <a:t> icon next to </a:t>
            </a:r>
            <a:r>
              <a:rPr lang="en-US" sz="900" b="1" i="0">
                <a:solidFill>
                  <a:srgbClr val="171717"/>
                </a:solidFill>
                <a:effectLst/>
                <a:latin typeface="Segoe UI" panose="020B0502040204020203" pitchFamily="34" charset="0"/>
              </a:rPr>
              <a:t>Password</a:t>
            </a:r>
            <a:r>
              <a:rPr lang="en-US" sz="900" b="0" i="0">
                <a:solidFill>
                  <a:srgbClr val="171717"/>
                </a:solidFill>
                <a:effectLst/>
                <a:latin typeface="Segoe UI" panose="020B0502040204020203" pitchFamily="34" charset="0"/>
              </a:rPr>
              <a:t> in the </a:t>
            </a:r>
            <a:r>
              <a:rPr lang="en-US" sz="900" b="1" i="0">
                <a:solidFill>
                  <a:srgbClr val="171717"/>
                </a:solidFill>
                <a:effectLst/>
                <a:latin typeface="Segoe UI" panose="020B0502040204020203" pitchFamily="34" charset="0"/>
              </a:rPr>
              <a:t>MININT</a:t>
            </a:r>
            <a:r>
              <a:rPr lang="en-US" sz="900" b="0" i="0">
                <a:solidFill>
                  <a:srgbClr val="171717"/>
                </a:solidFill>
                <a:effectLst/>
                <a:latin typeface="Segoe UI" panose="020B0502040204020203" pitchFamily="34" charset="0"/>
              </a:rPr>
              <a:t> box, to have the administrator password for the Virtual Machine entered for you.</a:t>
            </a:r>
          </a:p>
          <a:p>
            <a:pPr algn="l">
              <a:buFont typeface="+mj-lt"/>
              <a:buAutoNum type="arabicPeriod"/>
            </a:pPr>
            <a:r>
              <a:rPr lang="en-US" sz="900" b="0" i="0">
                <a:solidFill>
                  <a:srgbClr val="171717"/>
                </a:solidFill>
                <a:effectLst/>
                <a:latin typeface="Segoe UI" panose="020B0502040204020203" pitchFamily="34" charset="0"/>
              </a:rPr>
              <a:t>Press </a:t>
            </a:r>
            <a:r>
              <a:rPr lang="en-US" sz="900" b="1" i="0">
                <a:solidFill>
                  <a:srgbClr val="171717"/>
                </a:solidFill>
                <a:effectLst/>
                <a:latin typeface="Segoe UI" panose="020B0502040204020203" pitchFamily="34" charset="0"/>
              </a:rPr>
              <a:t>Enter</a:t>
            </a:r>
            <a:r>
              <a:rPr lang="en-US" sz="900" b="0" i="0">
                <a:solidFill>
                  <a:srgbClr val="171717"/>
                </a:solidFill>
                <a:effectLst/>
                <a:latin typeface="Segoe UI" panose="020B0502040204020203" pitchFamily="34" charset="0"/>
              </a:rPr>
              <a:t>.</a:t>
            </a:r>
          </a:p>
          <a:p>
            <a:pPr algn="l">
              <a:buFont typeface="+mj-lt"/>
              <a:buAutoNum type="arabicPeriod"/>
            </a:pPr>
            <a:r>
              <a:rPr lang="en-US" sz="900" b="0" i="0">
                <a:solidFill>
                  <a:srgbClr val="171717"/>
                </a:solidFill>
                <a:effectLst/>
                <a:latin typeface="Segoe UI" panose="020B0502040204020203" pitchFamily="34" charset="0"/>
              </a:rPr>
              <a:t>In the </a:t>
            </a:r>
            <a:r>
              <a:rPr lang="en-US" sz="900" b="1" i="0">
                <a:solidFill>
                  <a:srgbClr val="171717"/>
                </a:solidFill>
                <a:effectLst/>
                <a:latin typeface="Segoe UI" panose="020B0502040204020203" pitchFamily="34" charset="0"/>
              </a:rPr>
              <a:t>Networks</a:t>
            </a:r>
            <a:r>
              <a:rPr lang="en-US" sz="900" b="0" i="0">
                <a:solidFill>
                  <a:srgbClr val="171717"/>
                </a:solidFill>
                <a:effectLst/>
                <a:latin typeface="Segoe UI" panose="020B0502040204020203" pitchFamily="34" charset="0"/>
              </a:rPr>
              <a:t> window that opens, select </a:t>
            </a:r>
            <a:r>
              <a:rPr lang="en-US" sz="900" b="1" i="0">
                <a:solidFill>
                  <a:srgbClr val="171717"/>
                </a:solidFill>
                <a:effectLst/>
                <a:latin typeface="Segoe UI" panose="020B0502040204020203" pitchFamily="34" charset="0"/>
              </a:rPr>
              <a:t>No</a:t>
            </a:r>
            <a:r>
              <a:rPr lang="en-US" sz="900" b="0" i="0">
                <a:solidFill>
                  <a:srgbClr val="171717"/>
                </a:solidFill>
                <a:effectLst/>
                <a:latin typeface="Segoe UI" panose="020B0502040204020203" pitchFamily="34" charset="0"/>
              </a:rPr>
              <a:t> to not allow your PC to be discoverable.</a:t>
            </a:r>
          </a:p>
          <a:p>
            <a:pPr algn="l">
              <a:buFont typeface="+mj-lt"/>
              <a:buAutoNum type="arabicPeriod"/>
            </a:pPr>
            <a:r>
              <a:rPr lang="en-US" sz="900" b="0" i="0">
                <a:solidFill>
                  <a:srgbClr val="171717"/>
                </a:solidFill>
                <a:effectLst/>
                <a:latin typeface="Segoe UI" panose="020B0502040204020203" pitchFamily="34" charset="0"/>
              </a:rPr>
              <a:t>You'll see a PowerShell window and a Windows Command window appear. After about two to three minutes, they'll close and Internet Explorer will open automatically. Wait for it to navigate to the </a:t>
            </a:r>
            <a:r>
              <a:rPr lang="en-US" sz="900" b="1" i="0">
                <a:solidFill>
                  <a:srgbClr val="171717"/>
                </a:solidFill>
                <a:effectLst/>
                <a:latin typeface="Segoe UI" panose="020B0502040204020203" pitchFamily="34" charset="0"/>
              </a:rPr>
              <a:t>Sign in</a:t>
            </a:r>
            <a:r>
              <a:rPr lang="en-US" sz="900" b="0" i="0">
                <a:solidFill>
                  <a:srgbClr val="171717"/>
                </a:solidFill>
                <a:effectLst/>
                <a:latin typeface="Segoe UI" panose="020B0502040204020203" pitchFamily="34" charset="0"/>
              </a:rPr>
              <a:t> page for Finance and Operations.</a:t>
            </a:r>
          </a:p>
          <a:p>
            <a:pPr algn="l">
              <a:buFont typeface="+mj-lt"/>
              <a:buAutoNum type="arabicPeriod"/>
            </a:pPr>
            <a:r>
              <a:rPr lang="en-US" sz="900" b="0" i="0">
                <a:solidFill>
                  <a:srgbClr val="171717"/>
                </a:solidFill>
                <a:effectLst/>
                <a:latin typeface="Segoe UI" panose="020B0502040204020203" pitchFamily="34" charset="0"/>
              </a:rPr>
              <a:t>On the Microsoft </a:t>
            </a:r>
            <a:r>
              <a:rPr lang="en-US" sz="900" b="1" i="0">
                <a:solidFill>
                  <a:srgbClr val="171717"/>
                </a:solidFill>
                <a:effectLst/>
                <a:latin typeface="Segoe UI" panose="020B0502040204020203" pitchFamily="34" charset="0"/>
              </a:rPr>
              <a:t>Sign in</a:t>
            </a:r>
            <a:r>
              <a:rPr lang="en-US" sz="900" b="0" i="0">
                <a:solidFill>
                  <a:srgbClr val="171717"/>
                </a:solidFill>
                <a:effectLst/>
                <a:latin typeface="Segoe UI" panose="020B0502040204020203" pitchFamily="34" charset="0"/>
              </a:rPr>
              <a:t> page in Finance and Operations, insert your mouse cursor into the </a:t>
            </a:r>
            <a:r>
              <a:rPr lang="en-US" sz="900" b="1" i="0">
                <a:solidFill>
                  <a:srgbClr val="171717"/>
                </a:solidFill>
                <a:effectLst/>
                <a:latin typeface="Segoe UI" panose="020B0502040204020203" pitchFamily="34" charset="0"/>
              </a:rPr>
              <a:t>Username</a:t>
            </a:r>
            <a:r>
              <a:rPr lang="en-US" sz="900" b="0" i="0">
                <a:solidFill>
                  <a:srgbClr val="171717"/>
                </a:solidFill>
                <a:effectLst/>
                <a:latin typeface="Segoe UI" panose="020B0502040204020203" pitchFamily="34" charset="0"/>
              </a:rPr>
              <a:t> field.</a:t>
            </a:r>
          </a:p>
          <a:p>
            <a:pPr algn="l">
              <a:buFont typeface="+mj-lt"/>
              <a:buAutoNum type="arabicPeriod"/>
            </a:pPr>
            <a:r>
              <a:rPr lang="en-US" sz="900" b="0" i="0">
                <a:solidFill>
                  <a:srgbClr val="171717"/>
                </a:solidFill>
                <a:effectLst/>
                <a:latin typeface="Segoe UI" panose="020B0502040204020203" pitchFamily="34" charset="0"/>
              </a:rPr>
              <a:t>On the </a:t>
            </a:r>
            <a:r>
              <a:rPr lang="en-US" sz="900" b="1" i="0">
                <a:solidFill>
                  <a:srgbClr val="171717"/>
                </a:solidFill>
                <a:effectLst/>
                <a:latin typeface="Segoe UI" panose="020B0502040204020203" pitchFamily="34" charset="0"/>
              </a:rPr>
              <a:t>Resources</a:t>
            </a:r>
            <a:r>
              <a:rPr lang="en-US" sz="900" b="0" i="0">
                <a:solidFill>
                  <a:srgbClr val="171717"/>
                </a:solidFill>
                <a:effectLst/>
                <a:latin typeface="Segoe UI" panose="020B0502040204020203" pitchFamily="34" charset="0"/>
              </a:rPr>
              <a:t> tab of the lab side bar, below the </a:t>
            </a:r>
            <a:r>
              <a:rPr lang="en-US" sz="900" b="1" i="0">
                <a:solidFill>
                  <a:srgbClr val="171717"/>
                </a:solidFill>
                <a:effectLst/>
                <a:latin typeface="Segoe UI" panose="020B0502040204020203" pitchFamily="34" charset="0"/>
              </a:rPr>
              <a:t>Azure portal</a:t>
            </a:r>
            <a:r>
              <a:rPr lang="en-US" sz="900" b="0" i="0">
                <a:solidFill>
                  <a:srgbClr val="171717"/>
                </a:solidFill>
                <a:effectLst/>
                <a:latin typeface="Segoe UI" panose="020B0502040204020203" pitchFamily="34" charset="0"/>
              </a:rPr>
              <a:t> heading, select the </a:t>
            </a:r>
            <a:r>
              <a:rPr lang="en-US" sz="900" b="1" i="0">
                <a:solidFill>
                  <a:srgbClr val="171717"/>
                </a:solidFill>
                <a:effectLst/>
                <a:latin typeface="Segoe UI" panose="020B0502040204020203" pitchFamily="34" charset="0"/>
              </a:rPr>
              <a:t>T</a:t>
            </a:r>
            <a:r>
              <a:rPr lang="en-US" sz="900" b="0" i="0">
                <a:solidFill>
                  <a:srgbClr val="171717"/>
                </a:solidFill>
                <a:effectLst/>
                <a:latin typeface="Segoe UI" panose="020B0502040204020203" pitchFamily="34" charset="0"/>
              </a:rPr>
              <a:t> icon next to </a:t>
            </a:r>
            <a:r>
              <a:rPr lang="en-US" sz="900" b="1" i="0">
                <a:solidFill>
                  <a:srgbClr val="171717"/>
                </a:solidFill>
                <a:effectLst/>
                <a:latin typeface="Segoe UI" panose="020B0502040204020203" pitchFamily="34" charset="0"/>
              </a:rPr>
              <a:t>Username</a:t>
            </a:r>
            <a:r>
              <a:rPr lang="en-US" sz="900" b="0" i="0">
                <a:solidFill>
                  <a:srgbClr val="171717"/>
                </a:solidFill>
                <a:effectLst/>
                <a:latin typeface="Segoe UI" panose="020B0502040204020203" pitchFamily="34" charset="0"/>
              </a:rPr>
              <a:t>, then press </a:t>
            </a:r>
            <a:r>
              <a:rPr lang="en-US" sz="900" b="1" i="0">
                <a:solidFill>
                  <a:srgbClr val="171717"/>
                </a:solidFill>
                <a:effectLst/>
                <a:latin typeface="Segoe UI" panose="020B0502040204020203" pitchFamily="34" charset="0"/>
              </a:rPr>
              <a:t>Enter</a:t>
            </a:r>
            <a:r>
              <a:rPr lang="en-US" sz="900" b="0" i="0">
                <a:solidFill>
                  <a:srgbClr val="171717"/>
                </a:solidFill>
                <a:effectLst/>
                <a:latin typeface="Segoe UI" panose="020B0502040204020203" pitchFamily="34" charset="0"/>
              </a:rPr>
              <a:t>.</a:t>
            </a:r>
          </a:p>
          <a:p>
            <a:pPr algn="l">
              <a:buFont typeface="+mj-lt"/>
              <a:buAutoNum type="arabicPeriod"/>
            </a:pPr>
            <a:r>
              <a:rPr lang="en-US" sz="900" b="0" i="0">
                <a:solidFill>
                  <a:srgbClr val="171717"/>
                </a:solidFill>
                <a:effectLst/>
                <a:latin typeface="Segoe UI" panose="020B0502040204020203" pitchFamily="34" charset="0"/>
              </a:rPr>
              <a:t>Your mouse cursor will now be in the </a:t>
            </a:r>
            <a:r>
              <a:rPr lang="en-US" sz="900" b="1" i="0">
                <a:solidFill>
                  <a:srgbClr val="171717"/>
                </a:solidFill>
                <a:effectLst/>
                <a:latin typeface="Segoe UI" panose="020B0502040204020203" pitchFamily="34" charset="0"/>
              </a:rPr>
              <a:t>Password</a:t>
            </a:r>
            <a:r>
              <a:rPr lang="en-US" sz="900" b="0" i="0">
                <a:solidFill>
                  <a:srgbClr val="171717"/>
                </a:solidFill>
                <a:effectLst/>
                <a:latin typeface="Segoe UI" panose="020B0502040204020203" pitchFamily="34" charset="0"/>
              </a:rPr>
              <a:t> page.</a:t>
            </a:r>
          </a:p>
          <a:p>
            <a:pPr algn="l">
              <a:buFont typeface="+mj-lt"/>
              <a:buAutoNum type="arabicPeriod"/>
            </a:pPr>
            <a:r>
              <a:rPr lang="en-US" sz="900" b="0" i="0">
                <a:solidFill>
                  <a:srgbClr val="171717"/>
                </a:solidFill>
                <a:effectLst/>
                <a:latin typeface="Segoe UI" panose="020B0502040204020203" pitchFamily="34" charset="0"/>
              </a:rPr>
              <a:t>On the </a:t>
            </a:r>
            <a:r>
              <a:rPr lang="en-US" sz="900" b="1" i="0">
                <a:solidFill>
                  <a:srgbClr val="171717"/>
                </a:solidFill>
                <a:effectLst/>
                <a:latin typeface="Segoe UI" panose="020B0502040204020203" pitchFamily="34" charset="0"/>
              </a:rPr>
              <a:t>Resources</a:t>
            </a:r>
            <a:r>
              <a:rPr lang="en-US" sz="900" b="0" i="0">
                <a:solidFill>
                  <a:srgbClr val="171717"/>
                </a:solidFill>
                <a:effectLst/>
                <a:latin typeface="Segoe UI" panose="020B0502040204020203" pitchFamily="34" charset="0"/>
              </a:rPr>
              <a:t> tab of the lab side bar, below the </a:t>
            </a:r>
            <a:r>
              <a:rPr lang="en-US" sz="900" b="1" i="0">
                <a:solidFill>
                  <a:srgbClr val="171717"/>
                </a:solidFill>
                <a:effectLst/>
                <a:latin typeface="Segoe UI" panose="020B0502040204020203" pitchFamily="34" charset="0"/>
              </a:rPr>
              <a:t>Azure portal</a:t>
            </a:r>
            <a:r>
              <a:rPr lang="en-US" sz="900" b="0" i="0">
                <a:solidFill>
                  <a:srgbClr val="171717"/>
                </a:solidFill>
                <a:effectLst/>
                <a:latin typeface="Segoe UI" panose="020B0502040204020203" pitchFamily="34" charset="0"/>
              </a:rPr>
              <a:t> heading, select the </a:t>
            </a:r>
            <a:r>
              <a:rPr lang="en-US" sz="900" b="1" i="0">
                <a:solidFill>
                  <a:srgbClr val="171717"/>
                </a:solidFill>
                <a:effectLst/>
                <a:latin typeface="Segoe UI" panose="020B0502040204020203" pitchFamily="34" charset="0"/>
              </a:rPr>
              <a:t>T</a:t>
            </a:r>
            <a:r>
              <a:rPr lang="en-US" sz="900" b="0" i="0">
                <a:solidFill>
                  <a:srgbClr val="171717"/>
                </a:solidFill>
                <a:effectLst/>
                <a:latin typeface="Segoe UI" panose="020B0502040204020203" pitchFamily="34" charset="0"/>
              </a:rPr>
              <a:t> icon next to select </a:t>
            </a:r>
            <a:r>
              <a:rPr lang="en-US" sz="900" b="1" i="0">
                <a:solidFill>
                  <a:srgbClr val="171717"/>
                </a:solidFill>
                <a:effectLst/>
                <a:latin typeface="Segoe UI" panose="020B0502040204020203" pitchFamily="34" charset="0"/>
              </a:rPr>
              <a:t>Password</a:t>
            </a:r>
            <a:r>
              <a:rPr lang="en-US" sz="900" b="0" i="0">
                <a:solidFill>
                  <a:srgbClr val="171717"/>
                </a:solidFill>
                <a:effectLst/>
                <a:latin typeface="Segoe UI" panose="020B0502040204020203" pitchFamily="34" charset="0"/>
              </a:rPr>
              <a:t>, then press </a:t>
            </a:r>
            <a:r>
              <a:rPr lang="en-US" sz="900" b="1" i="0">
                <a:solidFill>
                  <a:srgbClr val="171717"/>
                </a:solidFill>
                <a:effectLst/>
                <a:latin typeface="Segoe UI" panose="020B0502040204020203" pitchFamily="34" charset="0"/>
              </a:rPr>
              <a:t>Enter</a:t>
            </a:r>
            <a:r>
              <a:rPr lang="en-US" sz="900" b="0" i="0">
                <a:solidFill>
                  <a:srgbClr val="171717"/>
                </a:solidFill>
                <a:effectLst/>
                <a:latin typeface="Segoe UI" panose="020B0502040204020203" pitchFamily="34" charset="0"/>
              </a:rPr>
              <a:t>.</a:t>
            </a:r>
          </a:p>
          <a:p>
            <a:pPr algn="l">
              <a:buFont typeface="+mj-lt"/>
              <a:buAutoNum type="arabicPeriod"/>
            </a:pPr>
            <a:r>
              <a:rPr lang="en-US" sz="900" b="0" i="0">
                <a:solidFill>
                  <a:srgbClr val="171717"/>
                </a:solidFill>
                <a:effectLst/>
                <a:latin typeface="Segoe UI" panose="020B0502040204020203" pitchFamily="34" charset="0"/>
              </a:rPr>
              <a:t>Don't stay signed in, or store the password on the virtual machine.</a:t>
            </a:r>
          </a:p>
          <a:p>
            <a:pPr algn="l">
              <a:buFont typeface="+mj-lt"/>
              <a:buAutoNum type="arabicPeriod"/>
            </a:pPr>
            <a:r>
              <a:rPr lang="en-US" sz="900" b="0" i="0">
                <a:solidFill>
                  <a:srgbClr val="171717"/>
                </a:solidFill>
                <a:effectLst/>
                <a:latin typeface="Segoe UI" panose="020B0502040204020203" pitchFamily="34" charset="0"/>
              </a:rPr>
              <a:t>To see the lab instructions, select the </a:t>
            </a:r>
            <a:r>
              <a:rPr lang="en-US" sz="900" b="1" i="0">
                <a:solidFill>
                  <a:srgbClr val="171717"/>
                </a:solidFill>
                <a:effectLst/>
                <a:latin typeface="Segoe UI" panose="020B0502040204020203" pitchFamily="34" charset="0"/>
              </a:rPr>
              <a:t>Instructions</a:t>
            </a:r>
            <a:r>
              <a:rPr lang="en-US" sz="900" b="0" i="0">
                <a:solidFill>
                  <a:srgbClr val="171717"/>
                </a:solidFill>
                <a:effectLst/>
                <a:latin typeface="Segoe UI" panose="020B0502040204020203" pitchFamily="34" charset="0"/>
              </a:rPr>
              <a:t> tab on the lab side bar.</a:t>
            </a:r>
          </a:p>
          <a:p>
            <a:pPr algn="l"/>
            <a:r>
              <a:rPr lang="en-US" sz="900" b="0" i="0">
                <a:solidFill>
                  <a:srgbClr val="171717"/>
                </a:solidFill>
                <a:effectLst/>
                <a:latin typeface="Segoe UI" panose="020B0502040204020203" pitchFamily="34" charset="0"/>
              </a:rPr>
              <a:t>You can now begin your work on this lab.</a:t>
            </a:r>
          </a:p>
          <a:p>
            <a:pPr algn="l"/>
            <a:r>
              <a:rPr lang="en-US" sz="900" b="1" i="0">
                <a:solidFill>
                  <a:srgbClr val="171717"/>
                </a:solidFill>
                <a:effectLst/>
                <a:latin typeface="Segoe UI" panose="020B0502040204020203" pitchFamily="34" charset="0"/>
              </a:rPr>
              <a:t>Scenario</a:t>
            </a:r>
          </a:p>
          <a:p>
            <a:pPr algn="l"/>
            <a:r>
              <a:rPr lang="en-US" sz="900" b="0" i="0">
                <a:solidFill>
                  <a:srgbClr val="171717"/>
                </a:solidFill>
                <a:effectLst/>
                <a:latin typeface="Segoe UI" panose="020B0502040204020203" pitchFamily="34" charset="0"/>
              </a:rPr>
              <a:t>As an IT manager in USMF, you need to create an address book and describe the party records for each retail store location. You also need to create a new party and associate the party with an address book. Finally, you need to use this party to create a prospect.</a:t>
            </a:r>
          </a:p>
          <a:p>
            <a:pPr algn="l">
              <a:buFont typeface="+mj-lt"/>
              <a:buAutoNum type="arabicPeriod"/>
            </a:pPr>
            <a:r>
              <a:rPr lang="en-US" sz="900" b="0" i="0">
                <a:solidFill>
                  <a:srgbClr val="171717"/>
                </a:solidFill>
                <a:effectLst/>
                <a:latin typeface="Segoe UI" panose="020B0502040204020203" pitchFamily="34" charset="0"/>
              </a:rPr>
              <a:t>Go to </a:t>
            </a:r>
            <a:r>
              <a:rPr lang="en-US" sz="900" b="1" i="0">
                <a:solidFill>
                  <a:srgbClr val="171717"/>
                </a:solidFill>
                <a:effectLst/>
                <a:latin typeface="Segoe UI" panose="020B0502040204020203" pitchFamily="34" charset="0"/>
              </a:rPr>
              <a:t>Organization administration</a:t>
            </a:r>
            <a:r>
              <a:rPr lang="en-US" sz="900" b="0" i="0">
                <a:solidFill>
                  <a:srgbClr val="171717"/>
                </a:solidFill>
                <a:effectLst/>
                <a:latin typeface="Segoe UI" panose="020B0502040204020203" pitchFamily="34" charset="0"/>
              </a:rPr>
              <a:t> &gt; </a:t>
            </a:r>
            <a:r>
              <a:rPr lang="en-US" sz="900" b="1" i="0">
                <a:solidFill>
                  <a:srgbClr val="171717"/>
                </a:solidFill>
                <a:effectLst/>
                <a:latin typeface="Segoe UI" panose="020B0502040204020203" pitchFamily="34" charset="0"/>
              </a:rPr>
              <a:t>Global address book</a:t>
            </a:r>
            <a:r>
              <a:rPr lang="en-US" sz="900" b="0" i="0">
                <a:solidFill>
                  <a:srgbClr val="171717"/>
                </a:solidFill>
                <a:effectLst/>
                <a:latin typeface="Segoe UI" panose="020B0502040204020203" pitchFamily="34" charset="0"/>
              </a:rPr>
              <a:t> &gt; </a:t>
            </a:r>
            <a:r>
              <a:rPr lang="en-US" sz="900" b="1" i="0">
                <a:solidFill>
                  <a:srgbClr val="171717"/>
                </a:solidFill>
                <a:effectLst/>
                <a:latin typeface="Segoe UI" panose="020B0502040204020203" pitchFamily="34" charset="0"/>
              </a:rPr>
              <a:t>Address books</a:t>
            </a:r>
            <a:r>
              <a:rPr lang="en-US" sz="900" b="0" i="0">
                <a:solidFill>
                  <a:srgbClr val="171717"/>
                </a:solidFill>
                <a:effectLst/>
                <a:latin typeface="Segoe UI" panose="020B0502040204020203" pitchFamily="34" charset="0"/>
              </a:rPr>
              <a:t>.</a:t>
            </a:r>
          </a:p>
          <a:p>
            <a:pPr algn="l">
              <a:buFont typeface="+mj-lt"/>
              <a:buAutoNum type="arabicPeriod"/>
            </a:pPr>
            <a:r>
              <a:rPr lang="en-US" sz="900" b="0" i="0">
                <a:solidFill>
                  <a:srgbClr val="171717"/>
                </a:solidFill>
                <a:effectLst/>
                <a:latin typeface="Segoe UI" panose="020B0502040204020203" pitchFamily="34" charset="0"/>
              </a:rPr>
              <a:t>Select </a:t>
            </a:r>
            <a:r>
              <a:rPr lang="en-US" sz="900" b="1" i="0">
                <a:solidFill>
                  <a:srgbClr val="171717"/>
                </a:solidFill>
                <a:effectLst/>
                <a:latin typeface="Segoe UI" panose="020B0502040204020203" pitchFamily="34" charset="0"/>
              </a:rPr>
              <a:t>New</a:t>
            </a:r>
            <a:r>
              <a:rPr lang="en-US" sz="900" b="0" i="0">
                <a:solidFill>
                  <a:srgbClr val="171717"/>
                </a:solidFill>
                <a:effectLst/>
                <a:latin typeface="Segoe UI" panose="020B0502040204020203" pitchFamily="34" charset="0"/>
              </a:rPr>
              <a:t>.</a:t>
            </a:r>
          </a:p>
          <a:p>
            <a:pPr algn="l">
              <a:buFont typeface="+mj-lt"/>
              <a:buAutoNum type="arabicPeriod"/>
            </a:pPr>
            <a:r>
              <a:rPr lang="en-US" sz="900" b="0" i="0">
                <a:solidFill>
                  <a:srgbClr val="171717"/>
                </a:solidFill>
                <a:effectLst/>
                <a:latin typeface="Segoe UI" panose="020B0502040204020203" pitchFamily="34" charset="0"/>
              </a:rPr>
              <a:t>In the </a:t>
            </a:r>
            <a:r>
              <a:rPr lang="en-US" sz="900" b="1" i="0">
                <a:solidFill>
                  <a:srgbClr val="171717"/>
                </a:solidFill>
                <a:effectLst/>
                <a:latin typeface="Segoe UI" panose="020B0502040204020203" pitchFamily="34" charset="0"/>
              </a:rPr>
              <a:t>Name</a:t>
            </a:r>
            <a:r>
              <a:rPr lang="en-US" sz="900" b="0" i="0">
                <a:solidFill>
                  <a:srgbClr val="171717"/>
                </a:solidFill>
                <a:effectLst/>
                <a:latin typeface="Segoe UI" panose="020B0502040204020203" pitchFamily="34" charset="0"/>
              </a:rPr>
              <a:t> field, enter </a:t>
            </a:r>
            <a:r>
              <a:rPr lang="en-US" sz="900" b="1" i="0">
                <a:solidFill>
                  <a:srgbClr val="171717"/>
                </a:solidFill>
                <a:effectLst/>
                <a:latin typeface="Segoe UI" panose="020B0502040204020203" pitchFamily="34" charset="0"/>
              </a:rPr>
              <a:t>Denver</a:t>
            </a:r>
            <a:r>
              <a:rPr lang="en-US" sz="900" b="0" i="0">
                <a:solidFill>
                  <a:srgbClr val="171717"/>
                </a:solidFill>
                <a:effectLst/>
                <a:latin typeface="Segoe UI" panose="020B0502040204020203" pitchFamily="34" charset="0"/>
              </a:rPr>
              <a:t>.</a:t>
            </a:r>
          </a:p>
          <a:p>
            <a:pPr algn="l">
              <a:buFont typeface="+mj-lt"/>
              <a:buAutoNum type="arabicPeriod"/>
            </a:pPr>
            <a:r>
              <a:rPr lang="en-US" sz="900" b="0" i="0">
                <a:solidFill>
                  <a:srgbClr val="171717"/>
                </a:solidFill>
                <a:effectLst/>
                <a:latin typeface="Segoe UI" panose="020B0502040204020203" pitchFamily="34" charset="0"/>
              </a:rPr>
              <a:t>In the </a:t>
            </a:r>
            <a:r>
              <a:rPr lang="en-US" sz="900" b="1" i="0">
                <a:solidFill>
                  <a:srgbClr val="171717"/>
                </a:solidFill>
                <a:effectLst/>
                <a:latin typeface="Segoe UI" panose="020B0502040204020203" pitchFamily="34" charset="0"/>
              </a:rPr>
              <a:t>Description</a:t>
            </a:r>
            <a:r>
              <a:rPr lang="en-US" sz="900" b="0" i="0">
                <a:solidFill>
                  <a:srgbClr val="171717"/>
                </a:solidFill>
                <a:effectLst/>
                <a:latin typeface="Segoe UI" panose="020B0502040204020203" pitchFamily="34" charset="0"/>
              </a:rPr>
              <a:t> field, enter </a:t>
            </a:r>
            <a:r>
              <a:rPr lang="en-US" sz="900" b="1" i="0">
                <a:solidFill>
                  <a:srgbClr val="171717"/>
                </a:solidFill>
                <a:effectLst/>
                <a:latin typeface="Segoe UI" panose="020B0502040204020203" pitchFamily="34" charset="0"/>
              </a:rPr>
              <a:t>Denver Store</a:t>
            </a:r>
            <a:r>
              <a:rPr lang="en-US" sz="900" b="0" i="0">
                <a:solidFill>
                  <a:srgbClr val="171717"/>
                </a:solidFill>
                <a:effectLst/>
                <a:latin typeface="Segoe UI" panose="020B0502040204020203" pitchFamily="34" charset="0"/>
              </a:rPr>
              <a:t>.</a:t>
            </a:r>
          </a:p>
          <a:p>
            <a:pPr algn="l">
              <a:buFont typeface="+mj-lt"/>
              <a:buAutoNum type="arabicPeriod"/>
            </a:pPr>
            <a:r>
              <a:rPr lang="en-US" sz="900" b="0" i="0">
                <a:solidFill>
                  <a:srgbClr val="171717"/>
                </a:solidFill>
                <a:effectLst/>
                <a:latin typeface="Segoe UI" panose="020B0502040204020203" pitchFamily="34" charset="0"/>
              </a:rPr>
              <a:t>Select </a:t>
            </a:r>
            <a:r>
              <a:rPr lang="en-US" sz="900" b="1" i="0">
                <a:solidFill>
                  <a:srgbClr val="171717"/>
                </a:solidFill>
                <a:effectLst/>
                <a:latin typeface="Segoe UI" panose="020B0502040204020203" pitchFamily="34" charset="0"/>
              </a:rPr>
              <a:t>Save</a:t>
            </a:r>
            <a:r>
              <a:rPr lang="en-US" sz="900" b="0" i="0">
                <a:solidFill>
                  <a:srgbClr val="171717"/>
                </a:solidFill>
                <a:effectLst/>
                <a:latin typeface="Segoe UI" panose="020B0502040204020203" pitchFamily="34" charset="0"/>
              </a:rPr>
              <a:t>.</a:t>
            </a:r>
          </a:p>
          <a:p>
            <a:pPr algn="l">
              <a:buFont typeface="+mj-lt"/>
              <a:buAutoNum type="arabicPeriod"/>
            </a:pPr>
            <a:r>
              <a:rPr lang="en-US" sz="900" b="0" i="0">
                <a:solidFill>
                  <a:srgbClr val="171717"/>
                </a:solidFill>
                <a:effectLst/>
                <a:latin typeface="Segoe UI" panose="020B0502040204020203" pitchFamily="34" charset="0"/>
              </a:rPr>
              <a:t>In the </a:t>
            </a:r>
            <a:r>
              <a:rPr lang="en-US" sz="900" b="1" i="0">
                <a:solidFill>
                  <a:srgbClr val="171717"/>
                </a:solidFill>
                <a:effectLst/>
                <a:latin typeface="Segoe UI" panose="020B0502040204020203" pitchFamily="34" charset="0"/>
              </a:rPr>
              <a:t>Available Teams</a:t>
            </a:r>
            <a:r>
              <a:rPr lang="en-US" sz="900" b="0" i="0">
                <a:solidFill>
                  <a:srgbClr val="171717"/>
                </a:solidFill>
                <a:effectLst/>
                <a:latin typeface="Segoe UI" panose="020B0502040204020203" pitchFamily="34" charset="0"/>
              </a:rPr>
              <a:t> list, find and select the </a:t>
            </a:r>
            <a:r>
              <a:rPr lang="en-US" sz="900" b="1" i="0">
                <a:solidFill>
                  <a:srgbClr val="171717"/>
                </a:solidFill>
                <a:effectLst/>
                <a:latin typeface="Segoe UI" panose="020B0502040204020203" pitchFamily="34" charset="0"/>
              </a:rPr>
              <a:t>Safety team</a:t>
            </a:r>
            <a:r>
              <a:rPr lang="en-US" sz="900" b="0" i="0">
                <a:solidFill>
                  <a:srgbClr val="171717"/>
                </a:solidFill>
                <a:effectLst/>
                <a:latin typeface="Segoe UI" panose="020B0502040204020203" pitchFamily="34" charset="0"/>
              </a:rPr>
              <a:t>.</a:t>
            </a:r>
          </a:p>
          <a:p>
            <a:pPr algn="l">
              <a:buFont typeface="+mj-lt"/>
              <a:buAutoNum type="arabicPeriod"/>
            </a:pPr>
            <a:r>
              <a:rPr lang="en-US" sz="900" b="0" i="0">
                <a:solidFill>
                  <a:srgbClr val="171717"/>
                </a:solidFill>
                <a:effectLst/>
                <a:latin typeface="Segoe UI" panose="020B0502040204020203" pitchFamily="34" charset="0"/>
              </a:rPr>
              <a:t>Select the right arrow to add the </a:t>
            </a:r>
            <a:r>
              <a:rPr lang="en-US" sz="900" b="1" i="0">
                <a:solidFill>
                  <a:srgbClr val="171717"/>
                </a:solidFill>
                <a:effectLst/>
                <a:latin typeface="Segoe UI" panose="020B0502040204020203" pitchFamily="34" charset="0"/>
              </a:rPr>
              <a:t>Selected Teams</a:t>
            </a:r>
            <a:r>
              <a:rPr lang="en-US" sz="900" b="0" i="0">
                <a:solidFill>
                  <a:srgbClr val="171717"/>
                </a:solidFill>
                <a:effectLst/>
                <a:latin typeface="Segoe UI" panose="020B0502040204020203" pitchFamily="34" charset="0"/>
              </a:rPr>
              <a:t>.</a:t>
            </a:r>
          </a:p>
          <a:p>
            <a:pPr algn="l">
              <a:buFont typeface="+mj-lt"/>
              <a:buAutoNum type="arabicPeriod"/>
            </a:pPr>
            <a:r>
              <a:rPr lang="en-US" sz="900" b="0" i="0">
                <a:solidFill>
                  <a:srgbClr val="171717"/>
                </a:solidFill>
                <a:effectLst/>
                <a:latin typeface="Segoe UI" panose="020B0502040204020203" pitchFamily="34" charset="0"/>
              </a:rPr>
              <a:t>Select </a:t>
            </a:r>
            <a:r>
              <a:rPr lang="en-US" sz="900" b="1" i="0">
                <a:solidFill>
                  <a:srgbClr val="171717"/>
                </a:solidFill>
                <a:effectLst/>
                <a:latin typeface="Segoe UI" panose="020B0502040204020203" pitchFamily="34" charset="0"/>
              </a:rPr>
              <a:t>Save</a:t>
            </a:r>
            <a:r>
              <a:rPr lang="en-US" sz="900" b="0" i="0">
                <a:solidFill>
                  <a:srgbClr val="171717"/>
                </a:solidFill>
                <a:effectLst/>
                <a:latin typeface="Segoe UI" panose="020B0502040204020203" pitchFamily="34" charset="0"/>
              </a:rPr>
              <a:t>.</a:t>
            </a:r>
          </a:p>
          <a:p>
            <a:pPr algn="l">
              <a:buFont typeface="+mj-lt"/>
              <a:buAutoNum type="arabicPeriod"/>
            </a:pPr>
            <a:r>
              <a:rPr lang="en-US" sz="900" b="0" i="0">
                <a:solidFill>
                  <a:srgbClr val="171717"/>
                </a:solidFill>
                <a:effectLst/>
                <a:latin typeface="Segoe UI" panose="020B0502040204020203" pitchFamily="34" charset="0"/>
              </a:rPr>
              <a:t>Go to </a:t>
            </a:r>
            <a:r>
              <a:rPr lang="en-US" sz="900" b="1" i="0">
                <a:solidFill>
                  <a:srgbClr val="171717"/>
                </a:solidFill>
                <a:effectLst/>
                <a:latin typeface="Segoe UI" panose="020B0502040204020203" pitchFamily="34" charset="0"/>
              </a:rPr>
              <a:t>Common</a:t>
            </a:r>
            <a:r>
              <a:rPr lang="en-US" sz="900" b="0" i="0">
                <a:solidFill>
                  <a:srgbClr val="171717"/>
                </a:solidFill>
                <a:effectLst/>
                <a:latin typeface="Segoe UI" panose="020B0502040204020203" pitchFamily="34" charset="0"/>
              </a:rPr>
              <a:t> &gt; </a:t>
            </a:r>
            <a:r>
              <a:rPr lang="en-US" sz="900" b="1" i="0">
                <a:solidFill>
                  <a:srgbClr val="171717"/>
                </a:solidFill>
                <a:effectLst/>
                <a:latin typeface="Segoe UI" panose="020B0502040204020203" pitchFamily="34" charset="0"/>
              </a:rPr>
              <a:t>Common</a:t>
            </a:r>
            <a:r>
              <a:rPr lang="en-US" sz="900" b="0" i="0">
                <a:solidFill>
                  <a:srgbClr val="171717"/>
                </a:solidFill>
                <a:effectLst/>
                <a:latin typeface="Segoe UI" panose="020B0502040204020203" pitchFamily="34" charset="0"/>
              </a:rPr>
              <a:t> &gt; </a:t>
            </a:r>
            <a:r>
              <a:rPr lang="en-US" sz="900" b="1" i="0">
                <a:solidFill>
                  <a:srgbClr val="171717"/>
                </a:solidFill>
                <a:effectLst/>
                <a:latin typeface="Segoe UI" panose="020B0502040204020203" pitchFamily="34" charset="0"/>
              </a:rPr>
              <a:t>Global address book</a:t>
            </a:r>
            <a:r>
              <a:rPr lang="en-US" sz="900" b="0" i="0">
                <a:solidFill>
                  <a:srgbClr val="171717"/>
                </a:solidFill>
                <a:effectLst/>
                <a:latin typeface="Segoe UI" panose="020B0502040204020203" pitchFamily="34" charset="0"/>
              </a:rPr>
              <a:t>.</a:t>
            </a:r>
          </a:p>
          <a:p>
            <a:pPr algn="l">
              <a:buFont typeface="+mj-lt"/>
              <a:buAutoNum type="arabicPeriod"/>
            </a:pPr>
            <a:r>
              <a:rPr lang="en-US" sz="900" b="0" i="0">
                <a:solidFill>
                  <a:srgbClr val="171717"/>
                </a:solidFill>
                <a:effectLst/>
                <a:latin typeface="Segoe UI" panose="020B0502040204020203" pitchFamily="34" charset="0"/>
              </a:rPr>
              <a:t>Select </a:t>
            </a:r>
            <a:r>
              <a:rPr lang="en-US" sz="900" b="1" i="0">
                <a:solidFill>
                  <a:srgbClr val="171717"/>
                </a:solidFill>
                <a:effectLst/>
                <a:latin typeface="Segoe UI" panose="020B0502040204020203" pitchFamily="34" charset="0"/>
              </a:rPr>
              <a:t>New</a:t>
            </a:r>
            <a:r>
              <a:rPr lang="en-US" sz="900" b="0" i="0">
                <a:solidFill>
                  <a:srgbClr val="171717"/>
                </a:solidFill>
                <a:effectLst/>
                <a:latin typeface="Segoe UI" panose="020B0502040204020203" pitchFamily="34" charset="0"/>
              </a:rPr>
              <a:t>.</a:t>
            </a:r>
          </a:p>
          <a:p>
            <a:pPr algn="l">
              <a:buFont typeface="+mj-lt"/>
              <a:buAutoNum type="arabicPeriod"/>
            </a:pPr>
            <a:r>
              <a:rPr lang="en-US" sz="900" b="0" i="0">
                <a:solidFill>
                  <a:srgbClr val="171717"/>
                </a:solidFill>
                <a:effectLst/>
                <a:latin typeface="Segoe UI" panose="020B0502040204020203" pitchFamily="34" charset="0"/>
              </a:rPr>
              <a:t>In the </a:t>
            </a:r>
            <a:r>
              <a:rPr lang="en-US" sz="900" b="1" i="0">
                <a:solidFill>
                  <a:srgbClr val="171717"/>
                </a:solidFill>
                <a:effectLst/>
                <a:latin typeface="Segoe UI" panose="020B0502040204020203" pitchFamily="34" charset="0"/>
              </a:rPr>
              <a:t>Type</a:t>
            </a:r>
            <a:r>
              <a:rPr lang="en-US" sz="900" b="0" i="0">
                <a:solidFill>
                  <a:srgbClr val="171717"/>
                </a:solidFill>
                <a:effectLst/>
                <a:latin typeface="Segoe UI" panose="020B0502040204020203" pitchFamily="34" charset="0"/>
              </a:rPr>
              <a:t> field, select </a:t>
            </a:r>
            <a:r>
              <a:rPr lang="en-US" sz="900" b="1" i="0">
                <a:solidFill>
                  <a:srgbClr val="171717"/>
                </a:solidFill>
                <a:effectLst/>
                <a:latin typeface="Segoe UI" panose="020B0502040204020203" pitchFamily="34" charset="0"/>
              </a:rPr>
              <a:t>Person</a:t>
            </a:r>
            <a:r>
              <a:rPr lang="en-US" sz="900" b="0" i="0">
                <a:solidFill>
                  <a:srgbClr val="171717"/>
                </a:solidFill>
                <a:effectLst/>
                <a:latin typeface="Segoe UI" panose="020B0502040204020203" pitchFamily="34" charset="0"/>
              </a:rPr>
              <a:t>.</a:t>
            </a:r>
          </a:p>
          <a:p>
            <a:pPr algn="l">
              <a:buFont typeface="+mj-lt"/>
              <a:buAutoNum type="arabicPeriod"/>
            </a:pPr>
            <a:r>
              <a:rPr lang="en-US" sz="900" b="0" i="0">
                <a:solidFill>
                  <a:srgbClr val="171717"/>
                </a:solidFill>
                <a:effectLst/>
                <a:latin typeface="Segoe UI" panose="020B0502040204020203" pitchFamily="34" charset="0"/>
              </a:rPr>
              <a:t>In the </a:t>
            </a:r>
            <a:r>
              <a:rPr lang="en-US" sz="900" b="1" i="0">
                <a:solidFill>
                  <a:srgbClr val="171717"/>
                </a:solidFill>
                <a:effectLst/>
                <a:latin typeface="Segoe UI" panose="020B0502040204020203" pitchFamily="34" charset="0"/>
              </a:rPr>
              <a:t>First name</a:t>
            </a:r>
            <a:r>
              <a:rPr lang="en-US" sz="900" b="0" i="0">
                <a:solidFill>
                  <a:srgbClr val="171717"/>
                </a:solidFill>
                <a:effectLst/>
                <a:latin typeface="Segoe UI" panose="020B0502040204020203" pitchFamily="34" charset="0"/>
              </a:rPr>
              <a:t> field, enter your first name.</a:t>
            </a:r>
          </a:p>
          <a:p>
            <a:pPr algn="l">
              <a:buFont typeface="+mj-lt"/>
              <a:buAutoNum type="arabicPeriod"/>
            </a:pPr>
            <a:r>
              <a:rPr lang="en-US" sz="900" b="0" i="0">
                <a:solidFill>
                  <a:srgbClr val="171717"/>
                </a:solidFill>
                <a:effectLst/>
                <a:latin typeface="Segoe UI" panose="020B0502040204020203" pitchFamily="34" charset="0"/>
              </a:rPr>
              <a:t>In the </a:t>
            </a:r>
            <a:r>
              <a:rPr lang="en-US" sz="900" b="1" i="0">
                <a:solidFill>
                  <a:srgbClr val="171717"/>
                </a:solidFill>
                <a:effectLst/>
                <a:latin typeface="Segoe UI" panose="020B0502040204020203" pitchFamily="34" charset="0"/>
              </a:rPr>
              <a:t>Last name</a:t>
            </a:r>
            <a:r>
              <a:rPr lang="en-US" sz="900" b="0" i="0">
                <a:solidFill>
                  <a:srgbClr val="171717"/>
                </a:solidFill>
                <a:effectLst/>
                <a:latin typeface="Segoe UI" panose="020B0502040204020203" pitchFamily="34" charset="0"/>
              </a:rPr>
              <a:t> field, enter your last name.</a:t>
            </a:r>
          </a:p>
          <a:p>
            <a:pPr algn="l">
              <a:buFont typeface="+mj-lt"/>
              <a:buAutoNum type="arabicPeriod"/>
            </a:pPr>
            <a:r>
              <a:rPr lang="en-US" sz="900" b="0" i="0">
                <a:solidFill>
                  <a:srgbClr val="171717"/>
                </a:solidFill>
                <a:effectLst/>
                <a:latin typeface="Segoe UI" panose="020B0502040204020203" pitchFamily="34" charset="0"/>
              </a:rPr>
              <a:t>In the </a:t>
            </a:r>
            <a:r>
              <a:rPr lang="en-US" sz="900" b="1" i="0">
                <a:solidFill>
                  <a:srgbClr val="171717"/>
                </a:solidFill>
                <a:effectLst/>
                <a:latin typeface="Segoe UI" panose="020B0502040204020203" pitchFamily="34" charset="0"/>
              </a:rPr>
              <a:t>Address books</a:t>
            </a:r>
            <a:r>
              <a:rPr lang="en-US" sz="900" b="0" i="0">
                <a:solidFill>
                  <a:srgbClr val="171717"/>
                </a:solidFill>
                <a:effectLst/>
                <a:latin typeface="Segoe UI" panose="020B0502040204020203" pitchFamily="34" charset="0"/>
              </a:rPr>
              <a:t> field, select </a:t>
            </a:r>
            <a:r>
              <a:rPr lang="en-US" sz="900" b="1" i="0">
                <a:solidFill>
                  <a:srgbClr val="171717"/>
                </a:solidFill>
                <a:effectLst/>
                <a:latin typeface="Segoe UI" panose="020B0502040204020203" pitchFamily="34" charset="0"/>
              </a:rPr>
              <a:t>Denver</a:t>
            </a:r>
            <a:r>
              <a:rPr lang="en-US" sz="900" b="0" i="0">
                <a:solidFill>
                  <a:srgbClr val="171717"/>
                </a:solidFill>
                <a:effectLst/>
                <a:latin typeface="Segoe UI" panose="020B0502040204020203" pitchFamily="34" charset="0"/>
              </a:rPr>
              <a:t>.</a:t>
            </a:r>
          </a:p>
          <a:p>
            <a:pPr algn="l">
              <a:buFont typeface="+mj-lt"/>
              <a:buAutoNum type="arabicPeriod"/>
            </a:pPr>
            <a:r>
              <a:rPr lang="en-US" sz="900" b="0" i="0">
                <a:solidFill>
                  <a:srgbClr val="171717"/>
                </a:solidFill>
                <a:effectLst/>
                <a:latin typeface="Segoe UI" panose="020B0502040204020203" pitchFamily="34" charset="0"/>
              </a:rPr>
              <a:t>Select </a:t>
            </a:r>
            <a:r>
              <a:rPr lang="en-US" sz="900" b="1" i="0" err="1">
                <a:solidFill>
                  <a:srgbClr val="171717"/>
                </a:solidFill>
                <a:effectLst/>
                <a:latin typeface="Segoe UI" panose="020B0502040204020203" pitchFamily="34" charset="0"/>
              </a:rPr>
              <a:t>Select</a:t>
            </a:r>
            <a:endParaRPr lang="en-US" sz="900" b="0" i="0">
              <a:solidFill>
                <a:srgbClr val="171717"/>
              </a:solidFill>
              <a:effectLst/>
              <a:latin typeface="Segoe UI" panose="020B0502040204020203" pitchFamily="34" charset="0"/>
            </a:endParaRPr>
          </a:p>
          <a:p>
            <a:pPr algn="l">
              <a:buFont typeface="+mj-lt"/>
              <a:buAutoNum type="arabicPeriod"/>
            </a:pPr>
            <a:r>
              <a:rPr lang="en-US" sz="900" b="0" i="0">
                <a:solidFill>
                  <a:srgbClr val="171717"/>
                </a:solidFill>
                <a:effectLst/>
                <a:latin typeface="Segoe UI" panose="020B0502040204020203" pitchFamily="34" charset="0"/>
              </a:rPr>
              <a:t>Select </a:t>
            </a:r>
            <a:r>
              <a:rPr lang="en-US" sz="900" b="1" i="0">
                <a:solidFill>
                  <a:srgbClr val="171717"/>
                </a:solidFill>
                <a:effectLst/>
                <a:latin typeface="Segoe UI" panose="020B0502040204020203" pitchFamily="34" charset="0"/>
              </a:rPr>
              <a:t>Save</a:t>
            </a:r>
            <a:r>
              <a:rPr lang="en-US" sz="900" b="0" i="0">
                <a:solidFill>
                  <a:srgbClr val="171717"/>
                </a:solidFill>
                <a:effectLst/>
                <a:latin typeface="Segoe UI" panose="020B0502040204020203" pitchFamily="34" charset="0"/>
              </a:rPr>
              <a:t>.</a:t>
            </a:r>
          </a:p>
          <a:p>
            <a:pPr algn="l">
              <a:buFont typeface="+mj-lt"/>
              <a:buAutoNum type="arabicPeriod"/>
            </a:pPr>
            <a:r>
              <a:rPr lang="en-US" sz="900" b="0" i="0">
                <a:solidFill>
                  <a:srgbClr val="171717"/>
                </a:solidFill>
                <a:effectLst/>
                <a:latin typeface="Segoe UI" panose="020B0502040204020203" pitchFamily="34" charset="0"/>
              </a:rPr>
              <a:t>Select </a:t>
            </a:r>
            <a:r>
              <a:rPr lang="en-US" sz="900" b="1" i="0">
                <a:solidFill>
                  <a:srgbClr val="171717"/>
                </a:solidFill>
                <a:effectLst/>
                <a:latin typeface="Segoe UI" panose="020B0502040204020203" pitchFamily="34" charset="0"/>
              </a:rPr>
              <a:t>Prospect</a:t>
            </a:r>
            <a:r>
              <a:rPr lang="en-US" sz="900" b="0" i="0">
                <a:solidFill>
                  <a:srgbClr val="171717"/>
                </a:solidFill>
                <a:effectLst/>
                <a:latin typeface="Segoe UI" panose="020B0502040204020203" pitchFamily="34" charset="0"/>
              </a:rPr>
              <a:t> to view the new prospect information.</a:t>
            </a:r>
          </a:p>
          <a:p>
            <a:pPr algn="l">
              <a:buFont typeface="+mj-lt"/>
              <a:buAutoNum type="arabicPeriod"/>
            </a:pPr>
            <a:r>
              <a:rPr lang="en-US" sz="900" b="0" i="0">
                <a:solidFill>
                  <a:srgbClr val="171717"/>
                </a:solidFill>
                <a:effectLst/>
                <a:latin typeface="Segoe UI" panose="020B0502040204020203" pitchFamily="34" charset="0"/>
              </a:rPr>
              <a:t>Close all pages.</a:t>
            </a:r>
          </a:p>
          <a:p>
            <a:pPr algn="l"/>
            <a:r>
              <a:rPr lang="en-US" sz="900" b="1" i="0">
                <a:solidFill>
                  <a:srgbClr val="171717"/>
                </a:solidFill>
                <a:effectLst/>
                <a:latin typeface="Segoe UI" panose="020B0502040204020203" pitchFamily="34" charset="0"/>
              </a:rPr>
              <a:t>Go to the next lab instructions from the lab environment</a:t>
            </a:r>
          </a:p>
          <a:p>
            <a:pPr algn="l"/>
            <a:r>
              <a:rPr lang="en-US" sz="900" b="0" i="0">
                <a:solidFill>
                  <a:srgbClr val="171717"/>
                </a:solidFill>
                <a:effectLst/>
                <a:latin typeface="Segoe UI" panose="020B0502040204020203" pitchFamily="34" charset="0"/>
              </a:rPr>
              <a:t>Select the </a:t>
            </a:r>
            <a:r>
              <a:rPr lang="en-US" sz="900" b="1" i="0">
                <a:solidFill>
                  <a:srgbClr val="171717"/>
                </a:solidFill>
                <a:effectLst/>
                <a:latin typeface="Segoe UI" panose="020B0502040204020203" pitchFamily="34" charset="0"/>
              </a:rPr>
              <a:t>Next</a:t>
            </a:r>
            <a:r>
              <a:rPr lang="en-US" sz="900" b="0" i="0">
                <a:solidFill>
                  <a:srgbClr val="171717"/>
                </a:solidFill>
                <a:effectLst/>
                <a:latin typeface="Segoe UI" panose="020B0502040204020203" pitchFamily="34" charset="0"/>
              </a:rPr>
              <a:t> button in the bottom-right corner of the lab side bar.</a:t>
            </a:r>
          </a:p>
          <a:p>
            <a:pPr marL="0" marR="0" indent="0">
              <a:lnSpc>
                <a:spcPct val="105000"/>
              </a:lnSpc>
              <a:spcBef>
                <a:spcPts val="0"/>
              </a:spcBef>
              <a:spcAft>
                <a:spcPts val="545"/>
              </a:spcAft>
            </a:pPr>
            <a:endParaRPr lang="en-US" sz="800">
              <a:solidFill>
                <a:srgbClr val="181717"/>
              </a:solidFill>
              <a:effectLst/>
              <a:latin typeface="Segoe UI" panose="020B0502040204020203" pitchFamily="34" charset="0"/>
              <a:ea typeface="Segoe UI" panose="020B0502040204020203" pitchFamily="34" charset="0"/>
            </a:endParaRPr>
          </a:p>
          <a:p>
            <a:pPr marL="0" marR="0" indent="0">
              <a:lnSpc>
                <a:spcPct val="105000"/>
              </a:lnSpc>
              <a:spcBef>
                <a:spcPts val="0"/>
              </a:spcBef>
              <a:spcAft>
                <a:spcPts val="545"/>
              </a:spcAft>
            </a:pPr>
            <a:r>
              <a:rPr lang="en-US" sz="800">
                <a:solidFill>
                  <a:srgbClr val="181717"/>
                </a:solidFill>
                <a:effectLst/>
                <a:latin typeface="Segoe UI" panose="020B0502040204020203" pitchFamily="34" charset="0"/>
                <a:ea typeface="Segoe UI" panose="020B0502040204020203" pitchFamily="34" charset="0"/>
              </a:rPr>
              <a:t>Ref: https://docs.microsoft.com/en-us/learn/modules/plan-config-global-address-book-finance-operations/4-exercise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6079169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About alerts</a:t>
            </a:r>
          </a:p>
          <a:p>
            <a:pPr algn="l"/>
            <a:r>
              <a:rPr lang="en-US" b="0" i="0">
                <a:solidFill>
                  <a:srgbClr val="171717"/>
                </a:solidFill>
                <a:effectLst/>
                <a:latin typeface="Segoe UI" panose="020B0502040204020203" pitchFamily="34" charset="0"/>
              </a:rPr>
              <a:t>Alerts form a notification system for critical events in the system. You can use alerts to stay informed about events that you want to track during the workday. You can easily create your own set of alert rules so that you're alerted about deliveries that are overdue, orders that are deleted, prices that change, or other events that you must respond to.</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In enterprise resource planning (ERP), there are several typical scenarios where the alerts feature can be used. Here are some examples.</a:t>
            </a:r>
          </a:p>
          <a:p>
            <a:endParaRPr lang="en-US"/>
          </a:p>
          <a:p>
            <a:pPr algn="l"/>
            <a:r>
              <a:rPr lang="en-US" b="1" i="0">
                <a:solidFill>
                  <a:srgbClr val="171717"/>
                </a:solidFill>
                <a:effectLst/>
                <a:latin typeface="Segoe UI" panose="020B0502040204020203" pitchFamily="34" charset="0"/>
              </a:rPr>
              <a:t>Scenario 1: Create an alert rule for new sales orders</a:t>
            </a:r>
          </a:p>
          <a:p>
            <a:pPr algn="l">
              <a:buFont typeface="+mj-lt"/>
              <a:buAutoNum type="arabicPeriod"/>
            </a:pPr>
            <a:r>
              <a:rPr lang="en-US" b="0" i="0">
                <a:solidFill>
                  <a:srgbClr val="171717"/>
                </a:solidFill>
                <a:effectLst/>
                <a:latin typeface="Segoe UI" panose="020B0502040204020203" pitchFamily="34" charset="0"/>
              </a:rPr>
              <a:t>Open the </a:t>
            </a:r>
            <a:r>
              <a:rPr lang="en-US" b="1" i="0">
                <a:solidFill>
                  <a:srgbClr val="171717"/>
                </a:solidFill>
                <a:effectLst/>
                <a:latin typeface="Segoe UI" panose="020B0502040204020203" pitchFamily="34" charset="0"/>
              </a:rPr>
              <a:t>All sales orders</a:t>
            </a:r>
            <a:r>
              <a:rPr lang="en-US" b="0" i="0">
                <a:solidFill>
                  <a:srgbClr val="171717"/>
                </a:solidFill>
                <a:effectLst/>
                <a:latin typeface="Segoe UI" panose="020B0502040204020203" pitchFamily="34" charset="0"/>
              </a:rPr>
              <a:t> page.</a:t>
            </a:r>
          </a:p>
          <a:p>
            <a:pPr algn="l">
              <a:buFont typeface="+mj-lt"/>
              <a:buAutoNum type="arabicPeriod"/>
            </a:pPr>
            <a:r>
              <a:rPr lang="en-US" b="0" i="0">
                <a:solidFill>
                  <a:srgbClr val="171717"/>
                </a:solidFill>
                <a:effectLst/>
                <a:latin typeface="Segoe UI" panose="020B0502040204020203" pitchFamily="34" charset="0"/>
              </a:rPr>
              <a:t>On the Action Pane, on the </a:t>
            </a:r>
            <a:r>
              <a:rPr lang="en-US" b="1" i="0">
                <a:solidFill>
                  <a:srgbClr val="171717"/>
                </a:solidFill>
                <a:effectLst/>
                <a:latin typeface="Segoe UI" panose="020B0502040204020203" pitchFamily="34" charset="0"/>
              </a:rPr>
              <a:t>Options</a:t>
            </a:r>
            <a:r>
              <a:rPr lang="en-US" b="0" i="0">
                <a:solidFill>
                  <a:srgbClr val="171717"/>
                </a:solidFill>
                <a:effectLst/>
                <a:latin typeface="Segoe UI" panose="020B0502040204020203" pitchFamily="34" charset="0"/>
              </a:rPr>
              <a:t> tab, in the </a:t>
            </a:r>
            <a:r>
              <a:rPr lang="en-US" b="1" i="0">
                <a:solidFill>
                  <a:srgbClr val="171717"/>
                </a:solidFill>
                <a:effectLst/>
                <a:latin typeface="Segoe UI" panose="020B0502040204020203" pitchFamily="34" charset="0"/>
              </a:rPr>
              <a:t>Share</a:t>
            </a:r>
            <a:r>
              <a:rPr lang="en-US" b="0" i="0">
                <a:solidFill>
                  <a:srgbClr val="171717"/>
                </a:solidFill>
                <a:effectLst/>
                <a:latin typeface="Segoe UI" panose="020B0502040204020203" pitchFamily="34" charset="0"/>
              </a:rPr>
              <a:t> group, select </a:t>
            </a:r>
            <a:r>
              <a:rPr lang="en-US" b="1" i="0">
                <a:solidFill>
                  <a:srgbClr val="171717"/>
                </a:solidFill>
                <a:effectLst/>
                <a:latin typeface="Segoe UI" panose="020B0502040204020203" pitchFamily="34" charset="0"/>
              </a:rPr>
              <a:t>Create a custom alert</a:t>
            </a:r>
            <a:r>
              <a:rPr lang="en-US" b="0" i="0">
                <a:solidFill>
                  <a:srgbClr val="171717"/>
                </a:solidFill>
                <a:effectLst/>
                <a:latin typeface="Segoe UI" panose="020B0502040204020203" pitchFamily="34" charset="0"/>
              </a:rPr>
              <a:t>.</a:t>
            </a:r>
          </a:p>
          <a:p>
            <a:pPr algn="l">
              <a:buFont typeface="+mj-lt"/>
              <a:buAutoNum type="arabicPeriod"/>
            </a:pPr>
            <a:r>
              <a:rPr lang="en-US" b="0" i="0">
                <a:solidFill>
                  <a:srgbClr val="171717"/>
                </a:solidFill>
                <a:effectLst/>
                <a:latin typeface="Segoe UI" panose="020B0502040204020203" pitchFamily="34" charset="0"/>
              </a:rPr>
              <a:t>In the </a:t>
            </a:r>
            <a:r>
              <a:rPr lang="en-US" b="1" i="0">
                <a:solidFill>
                  <a:srgbClr val="171717"/>
                </a:solidFill>
                <a:effectLst/>
                <a:latin typeface="Segoe UI" panose="020B0502040204020203" pitchFamily="34" charset="0"/>
              </a:rPr>
              <a:t>Create alert rule</a:t>
            </a:r>
            <a:r>
              <a:rPr lang="en-US" b="0" i="0">
                <a:solidFill>
                  <a:srgbClr val="171717"/>
                </a:solidFill>
                <a:effectLst/>
                <a:latin typeface="Segoe UI" panose="020B0502040204020203" pitchFamily="34" charset="0"/>
              </a:rPr>
              <a:t> dialog box, on the </a:t>
            </a:r>
            <a:r>
              <a:rPr lang="en-US" b="1" i="0">
                <a:solidFill>
                  <a:srgbClr val="171717"/>
                </a:solidFill>
                <a:effectLst/>
                <a:latin typeface="Segoe UI" panose="020B0502040204020203" pitchFamily="34" charset="0"/>
              </a:rPr>
              <a:t>Alert me when</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FastTab</a:t>
            </a:r>
            <a:r>
              <a:rPr lang="en-US" b="0" i="0">
                <a:solidFill>
                  <a:srgbClr val="171717"/>
                </a:solidFill>
                <a:effectLst/>
                <a:latin typeface="Segoe UI" panose="020B0502040204020203" pitchFamily="34" charset="0"/>
              </a:rPr>
              <a:t>, in the </a:t>
            </a:r>
            <a:r>
              <a:rPr lang="en-US" b="1" i="0">
                <a:solidFill>
                  <a:srgbClr val="171717"/>
                </a:solidFill>
                <a:effectLst/>
                <a:latin typeface="Segoe UI" panose="020B0502040204020203" pitchFamily="34" charset="0"/>
              </a:rPr>
              <a:t>Event</a:t>
            </a:r>
            <a:r>
              <a:rPr lang="en-US" b="0" i="0">
                <a:solidFill>
                  <a:srgbClr val="171717"/>
                </a:solidFill>
                <a:effectLst/>
                <a:latin typeface="Segoe UI" panose="020B0502040204020203" pitchFamily="34" charset="0"/>
              </a:rPr>
              <a:t> field, select </a:t>
            </a:r>
            <a:r>
              <a:rPr lang="en-US" b="1" i="0">
                <a:solidFill>
                  <a:srgbClr val="171717"/>
                </a:solidFill>
                <a:effectLst/>
                <a:latin typeface="Segoe UI" panose="020B0502040204020203" pitchFamily="34" charset="0"/>
              </a:rPr>
              <a:t>Record has been created</a:t>
            </a:r>
            <a:r>
              <a:rPr lang="en-US" b="0" i="0">
                <a:solidFill>
                  <a:srgbClr val="171717"/>
                </a:solidFill>
                <a:effectLst/>
                <a:latin typeface="Segoe UI" panose="020B0502040204020203" pitchFamily="34" charset="0"/>
              </a:rPr>
              <a:t>.</a:t>
            </a:r>
          </a:p>
          <a:p>
            <a:pPr algn="l"/>
            <a:endParaRPr lang="en-US" b="1"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Scenario 2: Create an alert rule for postponement of a delivery date</a:t>
            </a:r>
          </a:p>
          <a:p>
            <a:pPr algn="l">
              <a:buFont typeface="+mj-lt"/>
              <a:buAutoNum type="arabicPeriod"/>
            </a:pPr>
            <a:r>
              <a:rPr lang="en-US" b="0" i="0">
                <a:solidFill>
                  <a:srgbClr val="171717"/>
                </a:solidFill>
                <a:effectLst/>
                <a:latin typeface="Segoe UI" panose="020B0502040204020203" pitchFamily="34" charset="0"/>
              </a:rPr>
              <a:t>Open the </a:t>
            </a:r>
            <a:r>
              <a:rPr lang="en-US" b="1" i="0">
                <a:solidFill>
                  <a:srgbClr val="171717"/>
                </a:solidFill>
                <a:effectLst/>
                <a:latin typeface="Segoe UI" panose="020B0502040204020203" pitchFamily="34" charset="0"/>
              </a:rPr>
              <a:t>All purchase orders</a:t>
            </a:r>
            <a:r>
              <a:rPr lang="en-US" b="0" i="0">
                <a:solidFill>
                  <a:srgbClr val="171717"/>
                </a:solidFill>
                <a:effectLst/>
                <a:latin typeface="Segoe UI" panose="020B0502040204020203" pitchFamily="34" charset="0"/>
              </a:rPr>
              <a:t> page.</a:t>
            </a:r>
          </a:p>
          <a:p>
            <a:pPr algn="l">
              <a:buFont typeface="+mj-lt"/>
              <a:buAutoNum type="arabicPeriod"/>
            </a:pPr>
            <a:r>
              <a:rPr lang="en-US" b="0" i="0">
                <a:solidFill>
                  <a:srgbClr val="171717"/>
                </a:solidFill>
                <a:effectLst/>
                <a:latin typeface="Segoe UI" panose="020B0502040204020203" pitchFamily="34" charset="0"/>
              </a:rPr>
              <a:t>Select a purchase order ID to access the purchase order details.</a:t>
            </a:r>
          </a:p>
          <a:p>
            <a:pPr algn="l">
              <a:buFont typeface="+mj-lt"/>
              <a:buAutoNum type="arabicPeriod"/>
            </a:pPr>
            <a:r>
              <a:rPr lang="en-US" b="0" i="0">
                <a:solidFill>
                  <a:srgbClr val="171717"/>
                </a:solidFill>
                <a:effectLst/>
                <a:latin typeface="Segoe UI" panose="020B0502040204020203" pitchFamily="34" charset="0"/>
              </a:rPr>
              <a:t>Expand the </a:t>
            </a:r>
            <a:r>
              <a:rPr lang="en-US" b="1" i="0">
                <a:solidFill>
                  <a:srgbClr val="171717"/>
                </a:solidFill>
                <a:effectLst/>
                <a:latin typeface="Segoe UI" panose="020B0502040204020203" pitchFamily="34" charset="0"/>
              </a:rPr>
              <a:t>Purchase order header</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FastTab</a:t>
            </a:r>
            <a:r>
              <a:rPr lang="en-US" b="0" i="0">
                <a:solidFill>
                  <a:srgbClr val="171717"/>
                </a:solidFill>
                <a:effectLst/>
                <a:latin typeface="Segoe UI" panose="020B0502040204020203" pitchFamily="34" charset="0"/>
              </a:rPr>
              <a:t>.</a:t>
            </a:r>
          </a:p>
          <a:p>
            <a:pPr algn="l">
              <a:buFont typeface="+mj-lt"/>
              <a:buAutoNum type="arabicPeriod"/>
            </a:pPr>
            <a:r>
              <a:rPr lang="en-US" b="0" i="0">
                <a:solidFill>
                  <a:srgbClr val="171717"/>
                </a:solidFill>
                <a:effectLst/>
                <a:latin typeface="Segoe UI" panose="020B0502040204020203" pitchFamily="34" charset="0"/>
              </a:rPr>
              <a:t>On the Action Pane, on the </a:t>
            </a:r>
            <a:r>
              <a:rPr lang="en-US" b="1" i="0">
                <a:solidFill>
                  <a:srgbClr val="171717"/>
                </a:solidFill>
                <a:effectLst/>
                <a:latin typeface="Segoe UI" panose="020B0502040204020203" pitchFamily="34" charset="0"/>
              </a:rPr>
              <a:t>Options</a:t>
            </a:r>
            <a:r>
              <a:rPr lang="en-US" b="0" i="0">
                <a:solidFill>
                  <a:srgbClr val="171717"/>
                </a:solidFill>
                <a:effectLst/>
                <a:latin typeface="Segoe UI" panose="020B0502040204020203" pitchFamily="34" charset="0"/>
              </a:rPr>
              <a:t> tab, in the </a:t>
            </a:r>
            <a:r>
              <a:rPr lang="en-US" b="1" i="0">
                <a:solidFill>
                  <a:srgbClr val="171717"/>
                </a:solidFill>
                <a:effectLst/>
                <a:latin typeface="Segoe UI" panose="020B0502040204020203" pitchFamily="34" charset="0"/>
              </a:rPr>
              <a:t>Share</a:t>
            </a:r>
            <a:r>
              <a:rPr lang="en-US" b="0" i="0">
                <a:solidFill>
                  <a:srgbClr val="171717"/>
                </a:solidFill>
                <a:effectLst/>
                <a:latin typeface="Segoe UI" panose="020B0502040204020203" pitchFamily="34" charset="0"/>
              </a:rPr>
              <a:t> group, select </a:t>
            </a:r>
            <a:r>
              <a:rPr lang="en-US" b="1" i="0">
                <a:solidFill>
                  <a:srgbClr val="171717"/>
                </a:solidFill>
                <a:effectLst/>
                <a:latin typeface="Segoe UI" panose="020B0502040204020203" pitchFamily="34" charset="0"/>
              </a:rPr>
              <a:t>Create a custom alert</a:t>
            </a:r>
            <a:r>
              <a:rPr lang="en-US" b="0" i="0">
                <a:solidFill>
                  <a:srgbClr val="171717"/>
                </a:solidFill>
                <a:effectLst/>
                <a:latin typeface="Segoe UI" panose="020B0502040204020203" pitchFamily="34" charset="0"/>
              </a:rPr>
              <a:t>.</a:t>
            </a:r>
          </a:p>
          <a:p>
            <a:pPr algn="l">
              <a:buFont typeface="+mj-lt"/>
              <a:buAutoNum type="arabicPeriod"/>
            </a:pPr>
            <a:r>
              <a:rPr lang="en-US" b="0" i="0">
                <a:solidFill>
                  <a:srgbClr val="171717"/>
                </a:solidFill>
                <a:effectLst/>
                <a:latin typeface="Segoe UI" panose="020B0502040204020203" pitchFamily="34" charset="0"/>
              </a:rPr>
              <a:t>In the </a:t>
            </a:r>
            <a:r>
              <a:rPr lang="en-US" b="1" i="0">
                <a:solidFill>
                  <a:srgbClr val="171717"/>
                </a:solidFill>
                <a:effectLst/>
                <a:latin typeface="Segoe UI" panose="020B0502040204020203" pitchFamily="34" charset="0"/>
              </a:rPr>
              <a:t>Create alert rule</a:t>
            </a:r>
            <a:r>
              <a:rPr lang="en-US" b="0" i="0">
                <a:solidFill>
                  <a:srgbClr val="171717"/>
                </a:solidFill>
                <a:effectLst/>
                <a:latin typeface="Segoe UI" panose="020B0502040204020203" pitchFamily="34" charset="0"/>
              </a:rPr>
              <a:t> dialog box, on the </a:t>
            </a:r>
            <a:r>
              <a:rPr lang="en-US" b="1" i="0">
                <a:solidFill>
                  <a:srgbClr val="171717"/>
                </a:solidFill>
                <a:effectLst/>
                <a:latin typeface="Segoe UI" panose="020B0502040204020203" pitchFamily="34" charset="0"/>
              </a:rPr>
              <a:t>Alert me when</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FastTab</a:t>
            </a:r>
            <a:r>
              <a:rPr lang="en-US" b="0" i="0">
                <a:solidFill>
                  <a:srgbClr val="171717"/>
                </a:solidFill>
                <a:effectLst/>
                <a:latin typeface="Segoe UI" panose="020B0502040204020203" pitchFamily="34" charset="0"/>
              </a:rPr>
              <a:t>, in the </a:t>
            </a:r>
            <a:r>
              <a:rPr lang="en-US" b="1" i="0">
                <a:solidFill>
                  <a:srgbClr val="171717"/>
                </a:solidFill>
                <a:effectLst/>
                <a:latin typeface="Segoe UI" panose="020B0502040204020203" pitchFamily="34" charset="0"/>
              </a:rPr>
              <a:t>Field</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field</a:t>
            </a:r>
            <a:r>
              <a:rPr lang="en-US" b="0" i="0">
                <a:solidFill>
                  <a:srgbClr val="171717"/>
                </a:solidFill>
                <a:effectLst/>
                <a:latin typeface="Segoe UI" panose="020B0502040204020203" pitchFamily="34" charset="0"/>
              </a:rPr>
              <a:t>, select </a:t>
            </a:r>
            <a:r>
              <a:rPr lang="en-US" b="1" i="0">
                <a:solidFill>
                  <a:srgbClr val="171717"/>
                </a:solidFill>
                <a:effectLst/>
                <a:latin typeface="Segoe UI" panose="020B0502040204020203" pitchFamily="34" charset="0"/>
              </a:rPr>
              <a:t>Delivery date</a:t>
            </a:r>
            <a:r>
              <a:rPr lang="en-US" b="0" i="0">
                <a:solidFill>
                  <a:srgbClr val="171717"/>
                </a:solidFill>
                <a:effectLst/>
                <a:latin typeface="Segoe UI" panose="020B0502040204020203" pitchFamily="34" charset="0"/>
              </a:rPr>
              <a:t>.</a:t>
            </a:r>
          </a:p>
          <a:p>
            <a:pPr algn="l">
              <a:buFont typeface="+mj-lt"/>
              <a:buAutoNum type="arabicPeriod"/>
            </a:pPr>
            <a:r>
              <a:rPr lang="en-US" b="0" i="0">
                <a:solidFill>
                  <a:srgbClr val="171717"/>
                </a:solidFill>
                <a:effectLst/>
                <a:latin typeface="Segoe UI" panose="020B0502040204020203" pitchFamily="34" charset="0"/>
              </a:rPr>
              <a:t>In the </a:t>
            </a:r>
            <a:r>
              <a:rPr lang="en-US" b="1" i="0">
                <a:solidFill>
                  <a:srgbClr val="171717"/>
                </a:solidFill>
                <a:effectLst/>
                <a:latin typeface="Segoe UI" panose="020B0502040204020203" pitchFamily="34" charset="0"/>
              </a:rPr>
              <a:t>Event</a:t>
            </a:r>
            <a:r>
              <a:rPr lang="en-US" b="0" i="0">
                <a:solidFill>
                  <a:srgbClr val="171717"/>
                </a:solidFill>
                <a:effectLst/>
                <a:latin typeface="Segoe UI" panose="020B0502040204020203" pitchFamily="34" charset="0"/>
              </a:rPr>
              <a:t> field, select </a:t>
            </a:r>
            <a:r>
              <a:rPr lang="en-US" b="1" i="0">
                <a:solidFill>
                  <a:srgbClr val="171717"/>
                </a:solidFill>
                <a:effectLst/>
                <a:latin typeface="Segoe UI" panose="020B0502040204020203" pitchFamily="34" charset="0"/>
              </a:rPr>
              <a:t>has been postponed</a:t>
            </a:r>
            <a:r>
              <a:rPr lang="en-US" b="0" i="0">
                <a:solidFill>
                  <a:srgbClr val="171717"/>
                </a:solidFill>
                <a:effectLst/>
                <a:latin typeface="Segoe UI" panose="020B0502040204020203" pitchFamily="34" charset="0"/>
              </a:rPr>
              <a:t>.</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After you close the </a:t>
            </a:r>
            <a:r>
              <a:rPr lang="en-US" b="1" i="0">
                <a:solidFill>
                  <a:srgbClr val="171717"/>
                </a:solidFill>
                <a:effectLst/>
                <a:latin typeface="Segoe UI" panose="020B0502040204020203" pitchFamily="34" charset="0"/>
              </a:rPr>
              <a:t>Create alert rule</a:t>
            </a:r>
            <a:r>
              <a:rPr lang="en-US" b="0" i="0">
                <a:solidFill>
                  <a:srgbClr val="171717"/>
                </a:solidFill>
                <a:effectLst/>
                <a:latin typeface="Segoe UI" panose="020B0502040204020203" pitchFamily="34" charset="0"/>
              </a:rPr>
              <a:t> dialog box, your rule appears on the </a:t>
            </a:r>
            <a:r>
              <a:rPr lang="en-US" b="1" i="0">
                <a:solidFill>
                  <a:srgbClr val="171717"/>
                </a:solidFill>
                <a:effectLst/>
                <a:latin typeface="Segoe UI" panose="020B0502040204020203" pitchFamily="34" charset="0"/>
              </a:rPr>
              <a:t>Manage alert rules</a:t>
            </a:r>
            <a:r>
              <a:rPr lang="en-US" b="0" i="0">
                <a:solidFill>
                  <a:srgbClr val="171717"/>
                </a:solidFill>
                <a:effectLst/>
                <a:latin typeface="Segoe UI" panose="020B0502040204020203" pitchFamily="34" charset="0"/>
              </a:rPr>
              <a:t> page. You can use the </a:t>
            </a:r>
            <a:r>
              <a:rPr lang="en-US" b="1" i="0">
                <a:solidFill>
                  <a:srgbClr val="171717"/>
                </a:solidFill>
                <a:effectLst/>
                <a:latin typeface="Segoe UI" panose="020B0502040204020203" pitchFamily="34" charset="0"/>
              </a:rPr>
              <a:t>Manage alert rules</a:t>
            </a:r>
            <a:r>
              <a:rPr lang="en-US" b="0" i="0">
                <a:solidFill>
                  <a:srgbClr val="171717"/>
                </a:solidFill>
                <a:effectLst/>
                <a:latin typeface="Segoe UI" panose="020B0502040204020203" pitchFamily="34" charset="0"/>
              </a:rPr>
              <a:t> page to update your existing alert rules. For example, you can modify event triggers, update event notifications, and update expiration dates. To open the </a:t>
            </a:r>
            <a:r>
              <a:rPr lang="en-US" b="1" i="0">
                <a:solidFill>
                  <a:srgbClr val="171717"/>
                </a:solidFill>
                <a:effectLst/>
                <a:latin typeface="Segoe UI" panose="020B0502040204020203" pitchFamily="34" charset="0"/>
              </a:rPr>
              <a:t>Manage alert rules</a:t>
            </a:r>
            <a:r>
              <a:rPr lang="en-US" b="0" i="0">
                <a:solidFill>
                  <a:srgbClr val="171717"/>
                </a:solidFill>
                <a:effectLst/>
                <a:latin typeface="Segoe UI" panose="020B0502040204020203" pitchFamily="34" charset="0"/>
              </a:rPr>
              <a:t> page, use the </a:t>
            </a:r>
            <a:r>
              <a:rPr lang="en-US" b="1" i="0">
                <a:solidFill>
                  <a:srgbClr val="171717"/>
                </a:solidFill>
                <a:effectLst/>
                <a:latin typeface="Segoe UI" panose="020B0502040204020203" pitchFamily="34" charset="0"/>
              </a:rPr>
              <a:t>Alert me</a:t>
            </a:r>
            <a:r>
              <a:rPr lang="en-US" b="0" i="0">
                <a:solidFill>
                  <a:srgbClr val="171717"/>
                </a:solidFill>
                <a:effectLst/>
                <a:latin typeface="Segoe UI" panose="020B0502040204020203" pitchFamily="34" charset="0"/>
              </a:rPr>
              <a:t> button on the </a:t>
            </a:r>
            <a:r>
              <a:rPr lang="en-US" b="1" i="0">
                <a:solidFill>
                  <a:srgbClr val="171717"/>
                </a:solidFill>
                <a:effectLst/>
                <a:latin typeface="Segoe UI" panose="020B0502040204020203" pitchFamily="34" charset="0"/>
              </a:rPr>
              <a:t>Options</a:t>
            </a:r>
            <a:r>
              <a:rPr lang="en-US" b="0" i="0">
                <a:solidFill>
                  <a:srgbClr val="171717"/>
                </a:solidFill>
                <a:effectLst/>
                <a:latin typeface="Segoe UI" panose="020B0502040204020203" pitchFamily="34" charset="0"/>
              </a:rPr>
              <a:t> tab of the Action Pane.</a:t>
            </a:r>
          </a:p>
          <a:p>
            <a:endParaRPr lang="en-US"/>
          </a:p>
          <a:p>
            <a:pPr algn="l"/>
            <a:r>
              <a:rPr lang="en-US" b="1" i="0">
                <a:solidFill>
                  <a:srgbClr val="171717"/>
                </a:solidFill>
                <a:effectLst/>
                <a:latin typeface="Segoe UI" panose="020B0502040204020203" pitchFamily="34" charset="0"/>
              </a:rPr>
              <a:t>What occurs when an alert rule is created?</a:t>
            </a:r>
          </a:p>
          <a:p>
            <a:pPr algn="l"/>
            <a:r>
              <a:rPr lang="en-US" b="0" i="0">
                <a:solidFill>
                  <a:srgbClr val="171717"/>
                </a:solidFill>
                <a:effectLst/>
                <a:latin typeface="Segoe UI" panose="020B0502040204020203" pitchFamily="34" charset="0"/>
              </a:rPr>
              <a:t>When you create alert rules, you can associate a predefined event with a specific field. For example, the date that is specified in the field arrives, or the contents of the field change. Alternatively, you can associate an event with the records on a specific page. For example, a record is created, or a record is deleted.</a:t>
            </a:r>
          </a:p>
          <a:p>
            <a:pPr algn="l"/>
            <a:r>
              <a:rPr lang="en-US" b="0" i="0">
                <a:solidFill>
                  <a:srgbClr val="171717"/>
                </a:solidFill>
                <a:effectLst/>
                <a:latin typeface="Segoe UI" panose="020B0502040204020203" pitchFamily="34" charset="0"/>
              </a:rPr>
              <a:t>When the selected event occurs for the field or for a record on the page, an alert is sent to you. For example, you create a rule where you associate the </a:t>
            </a:r>
            <a:r>
              <a:rPr lang="en-US" b="1" i="0">
                <a:solidFill>
                  <a:srgbClr val="171717"/>
                </a:solidFill>
                <a:effectLst/>
                <a:latin typeface="Segoe UI" panose="020B0502040204020203" pitchFamily="34" charset="0"/>
              </a:rPr>
              <a:t>Delivery date</a:t>
            </a:r>
            <a:r>
              <a:rPr lang="en-US" b="0" i="0">
                <a:solidFill>
                  <a:srgbClr val="171717"/>
                </a:solidFill>
                <a:effectLst/>
                <a:latin typeface="Segoe UI" panose="020B0502040204020203" pitchFamily="34" charset="0"/>
              </a:rPr>
              <a:t> field on a specific purchase order line with the </a:t>
            </a:r>
            <a:r>
              <a:rPr lang="en-US" b="1" i="0">
                <a:solidFill>
                  <a:srgbClr val="171717"/>
                </a:solidFill>
                <a:effectLst/>
                <a:latin typeface="Segoe UI" panose="020B0502040204020203" pitchFamily="34" charset="0"/>
              </a:rPr>
              <a:t>was due this amount of time ago</a:t>
            </a:r>
            <a:r>
              <a:rPr lang="en-US" b="0" i="0">
                <a:solidFill>
                  <a:srgbClr val="171717"/>
                </a:solidFill>
                <a:effectLst/>
                <a:latin typeface="Segoe UI" panose="020B0502040204020203" pitchFamily="34" charset="0"/>
              </a:rPr>
              <a:t> event. You set the time frame to five days. In this case, an alert is sent five days after the delivery date of that purchase order line.</a:t>
            </a:r>
          </a:p>
          <a:p>
            <a:pPr algn="l"/>
            <a:r>
              <a:rPr lang="en-US" b="0" i="0">
                <a:solidFill>
                  <a:srgbClr val="171717"/>
                </a:solidFill>
                <a:effectLst/>
                <a:latin typeface="Segoe UI" panose="020B0502040204020203" pitchFamily="34" charset="0"/>
              </a:rPr>
              <a:t>Additionally, you can Refine alert rules by setting conditions. For example, you can be alerted about new purchase orders that are created for specific vendor accounts.</a:t>
            </a:r>
          </a:p>
          <a:p>
            <a:pPr algn="l"/>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Components of an alert rule</a:t>
            </a:r>
          </a:p>
          <a:p>
            <a:pPr algn="l"/>
            <a:r>
              <a:rPr lang="en-US" b="0" i="0">
                <a:solidFill>
                  <a:srgbClr val="171717"/>
                </a:solidFill>
                <a:effectLst/>
                <a:latin typeface="Segoe UI" panose="020B0502040204020203" pitchFamily="34" charset="0"/>
              </a:rPr>
              <a:t>An alert rule has five components:</a:t>
            </a:r>
          </a:p>
          <a:p>
            <a:pPr algn="l">
              <a:buFont typeface="Arial" panose="020B0604020202020204" pitchFamily="34" charset="0"/>
              <a:buChar char="•"/>
            </a:pPr>
            <a:r>
              <a:rPr lang="en-US" b="1" i="0">
                <a:solidFill>
                  <a:srgbClr val="171717"/>
                </a:solidFill>
                <a:effectLst/>
                <a:latin typeface="Segoe UI" panose="020B0502040204020203" pitchFamily="34" charset="0"/>
              </a:rPr>
              <a:t>Event</a:t>
            </a:r>
            <a:r>
              <a:rPr lang="en-US" b="0" i="0">
                <a:solidFill>
                  <a:srgbClr val="171717"/>
                </a:solidFill>
                <a:effectLst/>
                <a:latin typeface="Segoe UI" panose="020B0502040204020203" pitchFamily="34" charset="0"/>
              </a:rPr>
              <a:t> – The event that triggers an alert rule can be a date that arrives or a specific change that occurs. You define events on the </a:t>
            </a:r>
            <a:r>
              <a:rPr lang="en-US" b="1" i="0">
                <a:solidFill>
                  <a:srgbClr val="171717"/>
                </a:solidFill>
                <a:effectLst/>
                <a:latin typeface="Segoe UI" panose="020B0502040204020203" pitchFamily="34" charset="0"/>
              </a:rPr>
              <a:t>Send email alerts for job status changes</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FastTab</a:t>
            </a:r>
            <a:r>
              <a:rPr lang="en-US" b="0" i="0">
                <a:solidFill>
                  <a:srgbClr val="171717"/>
                </a:solidFill>
                <a:effectLst/>
                <a:latin typeface="Segoe UI" panose="020B0502040204020203" pitchFamily="34" charset="0"/>
              </a:rPr>
              <a:t> of the </a:t>
            </a:r>
            <a:r>
              <a:rPr lang="en-US" b="1" i="0">
                <a:solidFill>
                  <a:srgbClr val="171717"/>
                </a:solidFill>
                <a:effectLst/>
                <a:latin typeface="Segoe UI" panose="020B0502040204020203" pitchFamily="34" charset="0"/>
              </a:rPr>
              <a:t>Create alert rule</a:t>
            </a:r>
            <a:r>
              <a:rPr lang="en-US" b="0" i="0">
                <a:solidFill>
                  <a:srgbClr val="171717"/>
                </a:solidFill>
                <a:effectLst/>
                <a:latin typeface="Segoe UI" panose="020B0502040204020203" pitchFamily="34" charset="0"/>
              </a:rPr>
              <a:t> dialog box.</a:t>
            </a:r>
          </a:p>
          <a:p>
            <a:pPr algn="l">
              <a:buFont typeface="Arial" panose="020B0604020202020204" pitchFamily="34" charset="0"/>
              <a:buChar char="•"/>
            </a:pPr>
            <a:r>
              <a:rPr lang="en-US" b="1" i="0">
                <a:solidFill>
                  <a:srgbClr val="171717"/>
                </a:solidFill>
                <a:effectLst/>
                <a:latin typeface="Segoe UI" panose="020B0502040204020203" pitchFamily="34" charset="0"/>
              </a:rPr>
              <a:t>Condition</a:t>
            </a:r>
            <a:r>
              <a:rPr lang="en-US" b="0" i="0">
                <a:solidFill>
                  <a:srgbClr val="171717"/>
                </a:solidFill>
                <a:effectLst/>
                <a:latin typeface="Segoe UI" panose="020B0502040204020203" pitchFamily="34" charset="0"/>
              </a:rPr>
              <a:t> – On the </a:t>
            </a:r>
            <a:r>
              <a:rPr lang="en-US" b="1" i="0">
                <a:solidFill>
                  <a:srgbClr val="171717"/>
                </a:solidFill>
                <a:effectLst/>
                <a:latin typeface="Segoe UI" panose="020B0502040204020203" pitchFamily="34" charset="0"/>
              </a:rPr>
              <a:t>Alert me for</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FastTab</a:t>
            </a:r>
            <a:r>
              <a:rPr lang="en-US" b="0" i="0">
                <a:solidFill>
                  <a:srgbClr val="171717"/>
                </a:solidFill>
                <a:effectLst/>
                <a:latin typeface="Segoe UI" panose="020B0502040204020203" pitchFamily="34" charset="0"/>
              </a:rPr>
              <a:t> of the </a:t>
            </a:r>
            <a:r>
              <a:rPr lang="en-US" b="1" i="0">
                <a:solidFill>
                  <a:srgbClr val="171717"/>
                </a:solidFill>
                <a:effectLst/>
                <a:latin typeface="Segoe UI" panose="020B0502040204020203" pitchFamily="34" charset="0"/>
              </a:rPr>
              <a:t>Create alert rule</a:t>
            </a:r>
            <a:r>
              <a:rPr lang="en-US" b="0" i="0">
                <a:solidFill>
                  <a:srgbClr val="171717"/>
                </a:solidFill>
                <a:effectLst/>
                <a:latin typeface="Segoe UI" panose="020B0502040204020203" pitchFamily="34" charset="0"/>
              </a:rPr>
              <a:t> dialog box, you can select the scope of the condition, to control when you're alerted about events. You can apply the rule either to the current record only or to all visible records on the page. If the rule applies across legal entities, you can set the </a:t>
            </a:r>
            <a:r>
              <a:rPr lang="en-US" b="1" i="0">
                <a:solidFill>
                  <a:srgbClr val="171717"/>
                </a:solidFill>
                <a:effectLst/>
                <a:latin typeface="Segoe UI" panose="020B0502040204020203" pitchFamily="34" charset="0"/>
              </a:rPr>
              <a:t>Organization-wide</a:t>
            </a:r>
            <a:r>
              <a:rPr lang="en-US" b="0" i="0">
                <a:solidFill>
                  <a:srgbClr val="171717"/>
                </a:solidFill>
                <a:effectLst/>
                <a:latin typeface="Segoe UI" panose="020B0502040204020203" pitchFamily="34" charset="0"/>
              </a:rPr>
              <a:t> option to </a:t>
            </a:r>
            <a:r>
              <a:rPr lang="en-US" b="1" i="0">
                <a:solidFill>
                  <a:srgbClr val="171717"/>
                </a:solidFill>
                <a:effectLst/>
                <a:latin typeface="Segoe UI" panose="020B0502040204020203" pitchFamily="34" charset="0"/>
              </a:rPr>
              <a:t>Yes</a:t>
            </a:r>
            <a:r>
              <a:rPr lang="en-US" b="0" i="0">
                <a:solidFill>
                  <a:srgbClr val="171717"/>
                </a:solidFill>
                <a:effectLst/>
                <a:latin typeface="Segoe UI" panose="020B0502040204020203" pitchFamily="34" charset="0"/>
              </a:rPr>
              <a:t>.</a:t>
            </a:r>
          </a:p>
          <a:p>
            <a:pPr algn="l">
              <a:buFont typeface="Arial" panose="020B0604020202020204" pitchFamily="34" charset="0"/>
              <a:buChar char="•"/>
            </a:pPr>
            <a:r>
              <a:rPr lang="en-US" b="1" i="0">
                <a:solidFill>
                  <a:srgbClr val="171717"/>
                </a:solidFill>
                <a:effectLst/>
                <a:latin typeface="Segoe UI" panose="020B0502040204020203" pitchFamily="34" charset="0"/>
              </a:rPr>
              <a:t>Expiry of rule</a:t>
            </a:r>
            <a:r>
              <a:rPr lang="en-US" b="0" i="0">
                <a:solidFill>
                  <a:srgbClr val="171717"/>
                </a:solidFill>
                <a:effectLst/>
                <a:latin typeface="Segoe UI" panose="020B0502040204020203" pitchFamily="34" charset="0"/>
              </a:rPr>
              <a:t> – On the </a:t>
            </a:r>
            <a:r>
              <a:rPr lang="en-US" b="1" i="0">
                <a:solidFill>
                  <a:srgbClr val="171717"/>
                </a:solidFill>
                <a:effectLst/>
                <a:latin typeface="Segoe UI" panose="020B0502040204020203" pitchFamily="34" charset="0"/>
              </a:rPr>
              <a:t>Alert me until</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FastTab</a:t>
            </a:r>
            <a:r>
              <a:rPr lang="en-US" b="0" i="0">
                <a:solidFill>
                  <a:srgbClr val="171717"/>
                </a:solidFill>
                <a:effectLst/>
                <a:latin typeface="Segoe UI" panose="020B0502040204020203" pitchFamily="34" charset="0"/>
              </a:rPr>
              <a:t> of the </a:t>
            </a:r>
            <a:r>
              <a:rPr lang="en-US" b="1" i="0">
                <a:solidFill>
                  <a:srgbClr val="171717"/>
                </a:solidFill>
                <a:effectLst/>
                <a:latin typeface="Segoe UI" panose="020B0502040204020203" pitchFamily="34" charset="0"/>
              </a:rPr>
              <a:t>Create alert rule</a:t>
            </a:r>
            <a:r>
              <a:rPr lang="en-US" b="0" i="0">
                <a:solidFill>
                  <a:srgbClr val="171717"/>
                </a:solidFill>
                <a:effectLst/>
                <a:latin typeface="Segoe UI" panose="020B0502040204020203" pitchFamily="34" charset="0"/>
              </a:rPr>
              <a:t> dialog box, you can specify how long the alert rule should be active.</a:t>
            </a:r>
          </a:p>
          <a:p>
            <a:pPr algn="l">
              <a:buFont typeface="Arial" panose="020B0604020202020204" pitchFamily="34" charset="0"/>
              <a:buChar char="•"/>
            </a:pPr>
            <a:r>
              <a:rPr lang="en-US" b="1" i="0">
                <a:solidFill>
                  <a:srgbClr val="171717"/>
                </a:solidFill>
                <a:effectLst/>
                <a:latin typeface="Segoe UI" panose="020B0502040204020203" pitchFamily="34" charset="0"/>
              </a:rPr>
              <a:t>Contents</a:t>
            </a:r>
            <a:r>
              <a:rPr lang="en-US" b="0" i="0">
                <a:solidFill>
                  <a:srgbClr val="171717"/>
                </a:solidFill>
                <a:effectLst/>
                <a:latin typeface="Segoe UI" panose="020B0502040204020203" pitchFamily="34" charset="0"/>
              </a:rPr>
              <a:t> – On the </a:t>
            </a:r>
            <a:r>
              <a:rPr lang="en-US" b="1" i="0">
                <a:solidFill>
                  <a:srgbClr val="171717"/>
                </a:solidFill>
                <a:effectLst/>
                <a:latin typeface="Segoe UI" panose="020B0502040204020203" pitchFamily="34" charset="0"/>
              </a:rPr>
              <a:t>Alert me with</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FastTab</a:t>
            </a:r>
            <a:r>
              <a:rPr lang="en-US" b="0" i="0">
                <a:solidFill>
                  <a:srgbClr val="171717"/>
                </a:solidFill>
                <a:effectLst/>
                <a:latin typeface="Segoe UI" panose="020B0502040204020203" pitchFamily="34" charset="0"/>
              </a:rPr>
              <a:t> of the </a:t>
            </a:r>
            <a:r>
              <a:rPr lang="en-US" b="1" i="0">
                <a:solidFill>
                  <a:srgbClr val="171717"/>
                </a:solidFill>
                <a:effectLst/>
                <a:latin typeface="Segoe UI" panose="020B0502040204020203" pitchFamily="34" charset="0"/>
              </a:rPr>
              <a:t>Create alert rule</a:t>
            </a:r>
            <a:r>
              <a:rPr lang="en-US" b="0" i="0">
                <a:solidFill>
                  <a:srgbClr val="171717"/>
                </a:solidFill>
                <a:effectLst/>
                <a:latin typeface="Segoe UI" panose="020B0502040204020203" pitchFamily="34" charset="0"/>
              </a:rPr>
              <a:t> dialog box, you can specify the subject text and message text that the alert messages should use.</a:t>
            </a:r>
          </a:p>
          <a:p>
            <a:pPr algn="l">
              <a:buFont typeface="Arial" panose="020B0604020202020204" pitchFamily="34" charset="0"/>
              <a:buChar char="•"/>
            </a:pPr>
            <a:r>
              <a:rPr lang="en-US" b="1" i="0">
                <a:solidFill>
                  <a:srgbClr val="171717"/>
                </a:solidFill>
                <a:effectLst/>
                <a:latin typeface="Segoe UI" panose="020B0502040204020203" pitchFamily="34" charset="0"/>
              </a:rPr>
              <a:t>User</a:t>
            </a:r>
            <a:r>
              <a:rPr lang="en-US" b="0" i="0">
                <a:solidFill>
                  <a:srgbClr val="171717"/>
                </a:solidFill>
                <a:effectLst/>
                <a:latin typeface="Segoe UI" panose="020B0502040204020203" pitchFamily="34" charset="0"/>
              </a:rPr>
              <a:t> – On the </a:t>
            </a:r>
            <a:r>
              <a:rPr lang="en-US" b="1" i="0">
                <a:solidFill>
                  <a:srgbClr val="171717"/>
                </a:solidFill>
                <a:effectLst/>
                <a:latin typeface="Segoe UI" panose="020B0502040204020203" pitchFamily="34" charset="0"/>
              </a:rPr>
              <a:t>Alert who</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FastTab</a:t>
            </a:r>
            <a:r>
              <a:rPr lang="en-US" b="0" i="0">
                <a:solidFill>
                  <a:srgbClr val="171717"/>
                </a:solidFill>
                <a:effectLst/>
                <a:latin typeface="Segoe UI" panose="020B0502040204020203" pitchFamily="34" charset="0"/>
              </a:rPr>
              <a:t> of the </a:t>
            </a:r>
            <a:r>
              <a:rPr lang="en-US" b="1" i="0">
                <a:solidFill>
                  <a:srgbClr val="171717"/>
                </a:solidFill>
                <a:effectLst/>
                <a:latin typeface="Segoe UI" panose="020B0502040204020203" pitchFamily="34" charset="0"/>
              </a:rPr>
              <a:t>Create alert rule</a:t>
            </a:r>
            <a:r>
              <a:rPr lang="en-US" b="0" i="0">
                <a:solidFill>
                  <a:srgbClr val="171717"/>
                </a:solidFill>
                <a:effectLst/>
                <a:latin typeface="Segoe UI" panose="020B0502040204020203" pitchFamily="34" charset="0"/>
              </a:rPr>
              <a:t> dialog box, you can specify which user should receive the alert messages. By default, your user ID is selected.</a:t>
            </a:r>
          </a:p>
          <a:p>
            <a:pPr algn="l"/>
            <a:endParaRPr lang="en-US" b="0" i="0">
              <a:solidFill>
                <a:srgbClr val="171717"/>
              </a:solidFill>
              <a:effectLst/>
              <a:latin typeface="Segoe UI" panose="020B0502040204020203" pitchFamily="34" charset="0"/>
            </a:endParaRPr>
          </a:p>
          <a:p>
            <a:endParaRPr lang="en-US"/>
          </a:p>
          <a:p>
            <a:r>
              <a:rPr lang="en-US"/>
              <a:t>Ref: https://docs.microsoft.com/en-us/dynamics365/fin-ops-core/fin-ops/get-started/alerts-overview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30180668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You can print documents by using either a local printer or a network-connected device. This article provides an overview of how documents are printed.</a:t>
            </a:r>
          </a:p>
          <a:p>
            <a:pPr algn="l"/>
            <a:r>
              <a:rPr lang="en-US" b="1" i="0">
                <a:solidFill>
                  <a:srgbClr val="171717"/>
                </a:solidFill>
                <a:effectLst/>
                <a:latin typeface="Segoe UI" panose="020B0502040204020203" pitchFamily="34" charset="0"/>
              </a:rPr>
              <a:t>Printing overview</a:t>
            </a:r>
          </a:p>
          <a:p>
            <a:pPr algn="l"/>
            <a:r>
              <a:rPr lang="en-US" b="0" i="0">
                <a:solidFill>
                  <a:srgbClr val="171717"/>
                </a:solidFill>
                <a:effectLst/>
                <a:latin typeface="Segoe UI" panose="020B0502040204020203" pitchFamily="34" charset="0"/>
              </a:rPr>
              <a:t>The application provides integrated services and client applications that make it easy to generate, store, and distribute documents that support business activity. You can print documents by using either a local printer or a network-connected device. In addition, you can export pages and reports directly from the client, as PDF files or Microsoft Office documents. Finally, the distributed workload lets you print business documents directly from a mobile device by using network resources. Although printing requirements might vary, all industries typically must create hard copies of business documents by using the application. Printing documents on network devices from hosted applications presents a unique set of challenges. Here are some examples:</a:t>
            </a:r>
          </a:p>
          <a:p>
            <a:pPr algn="l">
              <a:buFont typeface="Arial" panose="020B0604020202020204" pitchFamily="34" charset="0"/>
              <a:buChar char="•"/>
            </a:pPr>
            <a:r>
              <a:rPr lang="en-US" b="0" i="0">
                <a:solidFill>
                  <a:srgbClr val="171717"/>
                </a:solidFill>
                <a:effectLst/>
                <a:latin typeface="Segoe UI" panose="020B0502040204020203" pitchFamily="34" charset="0"/>
              </a:rPr>
              <a:t>Print drivers might not be available on the user's device.</a:t>
            </a:r>
          </a:p>
          <a:p>
            <a:pPr algn="l">
              <a:buFont typeface="Arial" panose="020B0604020202020204" pitchFamily="34" charset="0"/>
              <a:buChar char="•"/>
            </a:pPr>
            <a:r>
              <a:rPr lang="en-US" b="0" i="0">
                <a:solidFill>
                  <a:srgbClr val="171717"/>
                </a:solidFill>
                <a:effectLst/>
                <a:latin typeface="Segoe UI" panose="020B0502040204020203" pitchFamily="34" charset="0"/>
              </a:rPr>
              <a:t>The user's device might not be connected to the corporate network.</a:t>
            </a:r>
          </a:p>
          <a:p>
            <a:pPr algn="l"/>
            <a:r>
              <a:rPr lang="en-US" b="0" i="0">
                <a:solidFill>
                  <a:srgbClr val="171717"/>
                </a:solidFill>
                <a:effectLst/>
                <a:latin typeface="Segoe UI" panose="020B0502040204020203" pitchFamily="34" charset="0"/>
              </a:rPr>
              <a:t>By using a dedicated host and following a few easy steps, system administrators can configure deployments so that users can print directly from business applications on network devices.</a:t>
            </a:r>
          </a:p>
          <a:p>
            <a:endParaRPr lang="en-IN"/>
          </a:p>
          <a:p>
            <a:pPr algn="l"/>
            <a:r>
              <a:rPr lang="en-US" b="1" i="0">
                <a:solidFill>
                  <a:srgbClr val="171717"/>
                </a:solidFill>
                <a:effectLst/>
                <a:latin typeface="Segoe UI" panose="020B0502040204020203" pitchFamily="34" charset="0"/>
              </a:rPr>
              <a:t>Application printing scenarios</a:t>
            </a:r>
          </a:p>
          <a:p>
            <a:pPr algn="l"/>
            <a:r>
              <a:rPr lang="en-US" b="0" i="0">
                <a:solidFill>
                  <a:srgbClr val="171717"/>
                </a:solidFill>
                <a:effectLst/>
                <a:latin typeface="Segoe UI" panose="020B0502040204020203" pitchFamily="34" charset="0"/>
              </a:rPr>
              <a:t>The following table describes the three primary printing scenarios.</a:t>
            </a:r>
          </a:p>
          <a:p>
            <a:endParaRPr lang="en-IN"/>
          </a:p>
          <a:p>
            <a:endParaRPr lang="en-IN"/>
          </a:p>
          <a:p>
            <a:pPr algn="l"/>
            <a:r>
              <a:rPr lang="en-US" b="0" i="0">
                <a:solidFill>
                  <a:srgbClr val="171717"/>
                </a:solidFill>
                <a:effectLst/>
                <a:latin typeface="Segoe UI" panose="020B0502040204020203" pitchFamily="34" charset="0"/>
              </a:rPr>
              <a:t>Because the solution varies, depending on the scenario, applications provide built-in services and tooling to help users accomplish their goals:</a:t>
            </a:r>
          </a:p>
          <a:p>
            <a:pPr algn="l">
              <a:buFont typeface="Arial" panose="020B0604020202020204" pitchFamily="34" charset="0"/>
              <a:buChar char="•"/>
            </a:pPr>
            <a:r>
              <a:rPr lang="en-US" b="1" i="0">
                <a:solidFill>
                  <a:srgbClr val="171717"/>
                </a:solidFill>
                <a:effectLst/>
                <a:latin typeface="Segoe UI" panose="020B0502040204020203" pitchFamily="34" charset="0"/>
              </a:rPr>
              <a:t>Scenario 1</a:t>
            </a:r>
            <a:r>
              <a:rPr lang="en-US" b="0" i="0">
                <a:solidFill>
                  <a:srgbClr val="171717"/>
                </a:solidFill>
                <a:effectLst/>
                <a:latin typeface="Segoe UI" panose="020B0502040204020203" pitchFamily="34" charset="0"/>
              </a:rPr>
              <a:t> is supported by the browser's rendering of the HTML5 client.</a:t>
            </a:r>
          </a:p>
          <a:p>
            <a:pPr algn="l">
              <a:buFont typeface="Arial" panose="020B0604020202020204" pitchFamily="34" charset="0"/>
              <a:buChar char="•"/>
            </a:pPr>
            <a:r>
              <a:rPr lang="en-US" b="1" i="0">
                <a:solidFill>
                  <a:srgbClr val="171717"/>
                </a:solidFill>
                <a:effectLst/>
                <a:latin typeface="Segoe UI" panose="020B0502040204020203" pitchFamily="34" charset="0"/>
              </a:rPr>
              <a:t>Scenario 2</a:t>
            </a:r>
            <a:r>
              <a:rPr lang="en-US" b="0" i="0">
                <a:solidFill>
                  <a:srgbClr val="171717"/>
                </a:solidFill>
                <a:effectLst/>
                <a:latin typeface="Segoe UI" panose="020B0502040204020203" pitchFamily="34" charset="0"/>
              </a:rPr>
              <a:t> uses client applications and Microsoft 365 services.</a:t>
            </a:r>
          </a:p>
          <a:p>
            <a:pPr algn="l">
              <a:buFont typeface="Arial" panose="020B0604020202020204" pitchFamily="34" charset="0"/>
              <a:buChar char="•"/>
            </a:pPr>
            <a:r>
              <a:rPr lang="en-US" b="1" i="0">
                <a:solidFill>
                  <a:srgbClr val="171717"/>
                </a:solidFill>
                <a:effectLst/>
                <a:latin typeface="Segoe UI" panose="020B0502040204020203" pitchFamily="34" charset="0"/>
              </a:rPr>
              <a:t>Scenario 3</a:t>
            </a:r>
            <a:r>
              <a:rPr lang="en-US" b="0" i="0">
                <a:solidFill>
                  <a:srgbClr val="171717"/>
                </a:solidFill>
                <a:effectLst/>
                <a:latin typeface="Segoe UI" panose="020B0502040204020203" pitchFamily="34" charset="0"/>
              </a:rPr>
              <a:t> requires support from client applications and from services that are hosted in Microsoft Azure.</a:t>
            </a:r>
          </a:p>
          <a:p>
            <a:pPr algn="l"/>
            <a:r>
              <a:rPr lang="en-US" b="0" i="0">
                <a:solidFill>
                  <a:srgbClr val="171717"/>
                </a:solidFill>
                <a:effectLst/>
                <a:latin typeface="Segoe UI" panose="020B0502040204020203" pitchFamily="34" charset="0"/>
              </a:rPr>
              <a:t>In addition to the platform that is deployed to the Azure subscription, Finance and Operations applications provide customers with an integrated, first-party Azure application that helps them more easily use domain-hosted devices to print documents.</a:t>
            </a:r>
          </a:p>
          <a:p>
            <a:endParaRPr lang="en-IN"/>
          </a:p>
          <a:p>
            <a:r>
              <a:rPr lang="en-IN"/>
              <a:t>Ref: https://docs.microsoft.com/en-us/dynamics365/fin-ops-core/dev-itpro/analytics/print-documents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7353771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Features are added and updated in every release. The Feature management experience provides a workspace where you can view a list of features that have been delivered in each release. You can then use the workspace to view feature documentation, and to enable or disable features.</a:t>
            </a:r>
          </a:p>
          <a:p>
            <a:pPr algn="l"/>
            <a:r>
              <a:rPr lang="en-US" b="1" i="0">
                <a:solidFill>
                  <a:srgbClr val="171717"/>
                </a:solidFill>
                <a:effectLst/>
                <a:latin typeface="Segoe UI" panose="020B0502040204020203" pitchFamily="34" charset="0"/>
              </a:rPr>
              <a:t>The Feature management workspace</a:t>
            </a:r>
          </a:p>
          <a:p>
            <a:pPr algn="l"/>
            <a:r>
              <a:rPr lang="en-US" b="0" i="0">
                <a:solidFill>
                  <a:srgbClr val="171717"/>
                </a:solidFill>
                <a:effectLst/>
                <a:latin typeface="Segoe UI" panose="020B0502040204020203" pitchFamily="34" charset="0"/>
              </a:rPr>
              <a:t>You can open the </a:t>
            </a:r>
            <a:r>
              <a:rPr lang="en-US" b="1" i="0">
                <a:solidFill>
                  <a:srgbClr val="171717"/>
                </a:solidFill>
                <a:effectLst/>
                <a:latin typeface="Segoe UI" panose="020B0502040204020203" pitchFamily="34" charset="0"/>
              </a:rPr>
              <a:t>Feature management</a:t>
            </a:r>
            <a:r>
              <a:rPr lang="en-US" b="0" i="0">
                <a:solidFill>
                  <a:srgbClr val="171717"/>
                </a:solidFill>
                <a:effectLst/>
                <a:latin typeface="Segoe UI" panose="020B0502040204020203" pitchFamily="34" charset="0"/>
              </a:rPr>
              <a:t> workspace by selecting the appropriate tile on the dashboard. You will see a page that shows a list of features for all releases that are supported by the Feature management experience.</a:t>
            </a:r>
          </a:p>
          <a:p>
            <a:pPr algn="l"/>
            <a:r>
              <a:rPr lang="en-US" b="0" i="0">
                <a:solidFill>
                  <a:srgbClr val="171717"/>
                </a:solidFill>
                <a:effectLst/>
                <a:latin typeface="Segoe UI" panose="020B0502040204020203" pitchFamily="34" charset="0"/>
              </a:rPr>
              <a:t>The feature list includes the following information:</a:t>
            </a:r>
          </a:p>
          <a:p>
            <a:pPr algn="l">
              <a:buFont typeface="Arial" panose="020B0604020202020204" pitchFamily="34" charset="0"/>
              <a:buChar char="•"/>
            </a:pPr>
            <a:r>
              <a:rPr lang="en-US" b="1" i="0">
                <a:solidFill>
                  <a:srgbClr val="171717"/>
                </a:solidFill>
                <a:effectLst/>
                <a:latin typeface="Segoe UI" panose="020B0502040204020203" pitchFamily="34" charset="0"/>
              </a:rPr>
              <a:t>Feature name</a:t>
            </a:r>
            <a:r>
              <a:rPr lang="en-US" b="0" i="0">
                <a:solidFill>
                  <a:srgbClr val="171717"/>
                </a:solidFill>
                <a:effectLst/>
                <a:latin typeface="Segoe UI" panose="020B0502040204020203" pitchFamily="34" charset="0"/>
              </a:rPr>
              <a:t> – A description of the feature that was added.</a:t>
            </a:r>
          </a:p>
          <a:p>
            <a:pPr algn="l">
              <a:buFont typeface="Arial" panose="020B0604020202020204" pitchFamily="34" charset="0"/>
              <a:buChar char="•"/>
            </a:pPr>
            <a:r>
              <a:rPr lang="en-US" b="1" i="0">
                <a:solidFill>
                  <a:srgbClr val="171717"/>
                </a:solidFill>
                <a:effectLst/>
                <a:latin typeface="Segoe UI" panose="020B0502040204020203" pitchFamily="34" charset="0"/>
              </a:rPr>
              <a:t>Status</a:t>
            </a:r>
            <a:r>
              <a:rPr lang="en-US" b="0" i="0">
                <a:solidFill>
                  <a:srgbClr val="171717"/>
                </a:solidFill>
                <a:effectLst/>
                <a:latin typeface="Segoe UI" panose="020B0502040204020203" pitchFamily="34" charset="0"/>
              </a:rPr>
              <a:t> – A symbol indicates whether a feature is turned on (check mark), is turned off (blank), is scheduled to be turned on (clock), is mandatory (lock), requires attention before you turn it on (warning symbol), or can't be turned on (X). The setting that is shown is used for all legal entities. Note that even when a feature has been turned on, it's still controlled by security. Therefore, the feature will be available only to users who have access to it based on their security role. It will also be available only in legal entities that the user has access to.</a:t>
            </a:r>
          </a:p>
          <a:p>
            <a:pPr algn="l">
              <a:buFont typeface="Arial" panose="020B0604020202020204" pitchFamily="34" charset="0"/>
              <a:buChar char="•"/>
            </a:pPr>
            <a:r>
              <a:rPr lang="en-US" b="1" i="0">
                <a:solidFill>
                  <a:srgbClr val="171717"/>
                </a:solidFill>
                <a:effectLst/>
                <a:latin typeface="Segoe UI" panose="020B0502040204020203" pitchFamily="34" charset="0"/>
              </a:rPr>
              <a:t>Enable date</a:t>
            </a:r>
            <a:r>
              <a:rPr lang="en-US" b="0" i="0">
                <a:solidFill>
                  <a:srgbClr val="171717"/>
                </a:solidFill>
                <a:effectLst/>
                <a:latin typeface="Segoe UI" panose="020B0502040204020203" pitchFamily="34" charset="0"/>
              </a:rPr>
              <a:t> – The date when the feature was turned on or is scheduled to be turned on.</a:t>
            </a:r>
          </a:p>
          <a:p>
            <a:pPr algn="l">
              <a:buFont typeface="Arial" panose="020B0604020202020204" pitchFamily="34" charset="0"/>
              <a:buChar char="•"/>
            </a:pPr>
            <a:r>
              <a:rPr lang="en-US" b="1" i="0">
                <a:solidFill>
                  <a:srgbClr val="171717"/>
                </a:solidFill>
                <a:effectLst/>
                <a:latin typeface="Segoe UI" panose="020B0502040204020203" pitchFamily="34" charset="0"/>
              </a:rPr>
              <a:t>Feature added</a:t>
            </a:r>
            <a:r>
              <a:rPr lang="en-US" b="0" i="0">
                <a:solidFill>
                  <a:srgbClr val="171717"/>
                </a:solidFill>
                <a:effectLst/>
                <a:latin typeface="Segoe UI" panose="020B0502040204020203" pitchFamily="34" charset="0"/>
              </a:rPr>
              <a:t> – The date when the feature was added to your environment. This date is automatically entered when you update your environment during the monthly release cycles.</a:t>
            </a:r>
          </a:p>
          <a:p>
            <a:pPr algn="l">
              <a:buFont typeface="Arial" panose="020B0604020202020204" pitchFamily="34" charset="0"/>
              <a:buChar char="•"/>
            </a:pPr>
            <a:r>
              <a:rPr lang="en-US" b="1" i="0">
                <a:solidFill>
                  <a:srgbClr val="171717"/>
                </a:solidFill>
                <a:effectLst/>
                <a:latin typeface="Segoe UI" panose="020B0502040204020203" pitchFamily="34" charset="0"/>
              </a:rPr>
              <a:t>Feature state</a:t>
            </a:r>
            <a:r>
              <a:rPr lang="en-US" b="0" i="0">
                <a:solidFill>
                  <a:srgbClr val="171717"/>
                </a:solidFill>
                <a:effectLst/>
                <a:latin typeface="Segoe UI" panose="020B0502040204020203" pitchFamily="34" charset="0"/>
              </a:rPr>
              <a:t> – The current lifecycle state of the feature: </a:t>
            </a:r>
            <a:r>
              <a:rPr lang="en-US" b="1" i="0">
                <a:solidFill>
                  <a:srgbClr val="171717"/>
                </a:solidFill>
                <a:effectLst/>
                <a:latin typeface="Segoe UI" panose="020B0502040204020203" pitchFamily="34" charset="0"/>
              </a:rPr>
              <a:t>Preview</a:t>
            </a:r>
            <a:r>
              <a:rPr lang="en-US" b="0" i="0">
                <a:solidFill>
                  <a:srgbClr val="171717"/>
                </a:solidFill>
                <a:effectLst/>
                <a:latin typeface="Segoe UI" panose="020B0502040204020203" pitchFamily="34" charset="0"/>
              </a:rPr>
              <a:t>, </a:t>
            </a:r>
            <a:r>
              <a:rPr lang="en-US" b="1" i="0">
                <a:solidFill>
                  <a:srgbClr val="171717"/>
                </a:solidFill>
                <a:effectLst/>
                <a:latin typeface="Segoe UI" panose="020B0502040204020203" pitchFamily="34" charset="0"/>
              </a:rPr>
              <a:t>Released</a:t>
            </a:r>
            <a:r>
              <a:rPr lang="en-US" b="0" i="0">
                <a:solidFill>
                  <a:srgbClr val="171717"/>
                </a:solidFill>
                <a:effectLst/>
                <a:latin typeface="Segoe UI" panose="020B0502040204020203" pitchFamily="34" charset="0"/>
              </a:rPr>
              <a:t> (shown as blank), </a:t>
            </a:r>
            <a:r>
              <a:rPr lang="en-US" b="1" i="0">
                <a:solidFill>
                  <a:srgbClr val="171717"/>
                </a:solidFill>
                <a:effectLst/>
                <a:latin typeface="Segoe UI" panose="020B0502040204020203" pitchFamily="34" charset="0"/>
              </a:rPr>
              <a:t>On by default</a:t>
            </a:r>
            <a:r>
              <a:rPr lang="en-US" b="0" i="0">
                <a:solidFill>
                  <a:srgbClr val="171717"/>
                </a:solidFill>
                <a:effectLst/>
                <a:latin typeface="Segoe UI" panose="020B0502040204020203" pitchFamily="34" charset="0"/>
              </a:rPr>
              <a:t>, and </a:t>
            </a:r>
            <a:r>
              <a:rPr lang="en-US" b="1" i="0">
                <a:solidFill>
                  <a:srgbClr val="171717"/>
                </a:solidFill>
                <a:effectLst/>
                <a:latin typeface="Segoe UI" panose="020B0502040204020203" pitchFamily="34" charset="0"/>
              </a:rPr>
              <a:t>Mandatory</a:t>
            </a:r>
            <a:r>
              <a:rPr lang="en-US" b="0" i="0">
                <a:solidFill>
                  <a:srgbClr val="171717"/>
                </a:solidFill>
                <a:effectLst/>
                <a:latin typeface="Segoe UI" panose="020B0502040204020203" pitchFamily="34" charset="0"/>
              </a:rPr>
              <a:t>. The states are covered in more details later in this topic.</a:t>
            </a:r>
          </a:p>
          <a:p>
            <a:pPr algn="l">
              <a:buFont typeface="Arial" panose="020B0604020202020204" pitchFamily="34" charset="0"/>
              <a:buChar char="•"/>
            </a:pPr>
            <a:r>
              <a:rPr lang="en-US" b="1" i="0">
                <a:solidFill>
                  <a:srgbClr val="171717"/>
                </a:solidFill>
                <a:effectLst/>
                <a:latin typeface="Segoe UI" panose="020B0502040204020203" pitchFamily="34" charset="0"/>
              </a:rPr>
              <a:t>Module</a:t>
            </a:r>
            <a:r>
              <a:rPr lang="en-US" b="0" i="0">
                <a:solidFill>
                  <a:srgbClr val="171717"/>
                </a:solidFill>
                <a:effectLst/>
                <a:latin typeface="Segoe UI" panose="020B0502040204020203" pitchFamily="34" charset="0"/>
              </a:rPr>
              <a:t> – The module that is affected by the new feature.</a:t>
            </a:r>
          </a:p>
          <a:p>
            <a:endParaRPr lang="en-IN"/>
          </a:p>
          <a:p>
            <a:pPr algn="l"/>
            <a:r>
              <a:rPr lang="en-US" b="0" i="0">
                <a:solidFill>
                  <a:srgbClr val="171717"/>
                </a:solidFill>
                <a:effectLst/>
                <a:latin typeface="Segoe UI" panose="020B0502040204020203" pitchFamily="34" charset="0"/>
              </a:rPr>
              <a:t>When you select a feature, more information appears in the details pane to the right of the feature list. At the top of the pane, you will see the feature name, the date when the feature was added, the module that is affected by the feature, and a </a:t>
            </a:r>
            <a:r>
              <a:rPr lang="en-US" b="1" i="0">
                <a:solidFill>
                  <a:srgbClr val="171717"/>
                </a:solidFill>
                <a:effectLst/>
                <a:latin typeface="Segoe UI" panose="020B0502040204020203" pitchFamily="34" charset="0"/>
              </a:rPr>
              <a:t>Learn more</a:t>
            </a:r>
            <a:r>
              <a:rPr lang="en-US" b="0" i="0">
                <a:solidFill>
                  <a:srgbClr val="171717"/>
                </a:solidFill>
                <a:effectLst/>
                <a:latin typeface="Segoe UI" panose="020B0502040204020203" pitchFamily="34" charset="0"/>
              </a:rPr>
              <a:t> link. Select this link to view the documentation for the feature. If documentation isn't available, you're taken to a temporary page. The details pane also includes a </a:t>
            </a:r>
            <a:r>
              <a:rPr lang="en-US" b="1" i="0">
                <a:solidFill>
                  <a:srgbClr val="171717"/>
                </a:solidFill>
                <a:effectLst/>
                <a:latin typeface="Segoe UI" panose="020B0502040204020203" pitchFamily="34" charset="0"/>
              </a:rPr>
              <a:t>Comments</a:t>
            </a:r>
            <a:r>
              <a:rPr lang="en-US" b="0" i="0">
                <a:solidFill>
                  <a:srgbClr val="171717"/>
                </a:solidFill>
                <a:effectLst/>
                <a:latin typeface="Segoe UI" panose="020B0502040204020203" pitchFamily="34" charset="0"/>
              </a:rPr>
              <a:t> field where you can add your own comments about the feature.</a:t>
            </a:r>
          </a:p>
          <a:p>
            <a:pPr algn="l"/>
            <a:r>
              <a:rPr lang="en-US" b="0" i="0">
                <a:solidFill>
                  <a:srgbClr val="171717"/>
                </a:solidFill>
                <a:effectLst/>
                <a:latin typeface="Segoe UI" panose="020B0502040204020203" pitchFamily="34" charset="0"/>
              </a:rPr>
              <a:t>The </a:t>
            </a:r>
            <a:r>
              <a:rPr lang="en-US" b="1" i="0">
                <a:solidFill>
                  <a:srgbClr val="171717"/>
                </a:solidFill>
                <a:effectLst/>
                <a:latin typeface="Segoe UI" panose="020B0502040204020203" pitchFamily="34" charset="0"/>
              </a:rPr>
              <a:t>Feature management</a:t>
            </a:r>
            <a:r>
              <a:rPr lang="en-US" b="0" i="0">
                <a:solidFill>
                  <a:srgbClr val="171717"/>
                </a:solidFill>
                <a:effectLst/>
                <a:latin typeface="Segoe UI" panose="020B0502040204020203" pitchFamily="34" charset="0"/>
              </a:rPr>
              <a:t> workspace also has several tabs, each of which shows a list of features.</a:t>
            </a:r>
          </a:p>
          <a:p>
            <a:pPr algn="l">
              <a:buFont typeface="Arial" panose="020B0604020202020204" pitchFamily="34" charset="0"/>
              <a:buChar char="•"/>
            </a:pPr>
            <a:r>
              <a:rPr lang="en-US" b="1" i="0">
                <a:solidFill>
                  <a:srgbClr val="171717"/>
                </a:solidFill>
                <a:effectLst/>
                <a:latin typeface="Segoe UI" panose="020B0502040204020203" pitchFamily="34" charset="0"/>
              </a:rPr>
              <a:t>New</a:t>
            </a:r>
            <a:r>
              <a:rPr lang="en-US" b="0" i="0">
                <a:solidFill>
                  <a:srgbClr val="171717"/>
                </a:solidFill>
                <a:effectLst/>
                <a:latin typeface="Segoe UI" panose="020B0502040204020203" pitchFamily="34" charset="0"/>
              </a:rPr>
              <a:t> – This tab shows all features that have been added since the last monthly update. If you've skipped any monthly updates, the tab shows all the new features that have been added since the last time that you updated. The newest features appear at the top of the list. The total number of new features is also shown on a tile at the top of the page.</a:t>
            </a:r>
          </a:p>
          <a:p>
            <a:pPr algn="l">
              <a:buFont typeface="Arial" panose="020B0604020202020204" pitchFamily="34" charset="0"/>
              <a:buChar char="•"/>
            </a:pPr>
            <a:r>
              <a:rPr lang="en-US" b="1" i="0">
                <a:solidFill>
                  <a:srgbClr val="171717"/>
                </a:solidFill>
                <a:effectLst/>
                <a:latin typeface="Segoe UI" panose="020B0502040204020203" pitchFamily="34" charset="0"/>
              </a:rPr>
              <a:t>Not enabled</a:t>
            </a:r>
            <a:r>
              <a:rPr lang="en-US" b="0" i="0">
                <a:solidFill>
                  <a:srgbClr val="171717"/>
                </a:solidFill>
                <a:effectLst/>
                <a:latin typeface="Segoe UI" panose="020B0502040204020203" pitchFamily="34" charset="0"/>
              </a:rPr>
              <a:t> – This tab shows all features that aren't turned on. The newest features appear at the top of the list. In addition, a tile at the top of the page shows the total number of new features that are currently off.</a:t>
            </a:r>
          </a:p>
          <a:p>
            <a:pPr algn="l">
              <a:buFont typeface="Arial" panose="020B0604020202020204" pitchFamily="34" charset="0"/>
              <a:buChar char="•"/>
            </a:pPr>
            <a:r>
              <a:rPr lang="en-US" b="1" i="0">
                <a:solidFill>
                  <a:srgbClr val="171717"/>
                </a:solidFill>
                <a:effectLst/>
                <a:latin typeface="Segoe UI" panose="020B0502040204020203" pitchFamily="34" charset="0"/>
              </a:rPr>
              <a:t>Scheduled</a:t>
            </a:r>
            <a:r>
              <a:rPr lang="en-US" b="0" i="0">
                <a:solidFill>
                  <a:srgbClr val="171717"/>
                </a:solidFill>
                <a:effectLst/>
                <a:latin typeface="Segoe UI" panose="020B0502040204020203" pitchFamily="34" charset="0"/>
              </a:rPr>
              <a:t> – This tab shows all features that have been scheduled to be turned on in the future. The features that have the earliest scheduled date appear at the top of the list. In addition, a tile at the top of the page shows the total number of scheduled features.</a:t>
            </a:r>
          </a:p>
          <a:p>
            <a:pPr algn="l">
              <a:buFont typeface="Arial" panose="020B0604020202020204" pitchFamily="34" charset="0"/>
              <a:buChar char="•"/>
            </a:pPr>
            <a:r>
              <a:rPr lang="en-US" b="1" i="0">
                <a:solidFill>
                  <a:srgbClr val="171717"/>
                </a:solidFill>
                <a:effectLst/>
                <a:latin typeface="Segoe UI" panose="020B0502040204020203" pitchFamily="34" charset="0"/>
              </a:rPr>
              <a:t>All</a:t>
            </a:r>
            <a:r>
              <a:rPr lang="en-US" b="0" i="0">
                <a:solidFill>
                  <a:srgbClr val="171717"/>
                </a:solidFill>
                <a:effectLst/>
                <a:latin typeface="Segoe UI" panose="020B0502040204020203" pitchFamily="34" charset="0"/>
              </a:rPr>
              <a:t> – This tab shows all features. The newest features appear at the top of the list.</a:t>
            </a:r>
          </a:p>
          <a:p>
            <a:endParaRPr lang="en-IN"/>
          </a:p>
          <a:p>
            <a:r>
              <a:rPr lang="en-IN"/>
              <a:t>Ref: https://docs.microsoft.com/en-us/dynamics365/fin-ops-core/fin-ops/get-started/feature-management/feature-management-overview</a:t>
            </a:r>
          </a:p>
          <a:p>
            <a:r>
              <a:rPr lang="en-IN"/>
              <a:t>docs.microsoft.com/</a:t>
            </a:r>
            <a:r>
              <a:rPr lang="en-IN" err="1"/>
              <a:t>en</a:t>
            </a:r>
            <a:r>
              <a:rPr lang="en-IN"/>
              <a:t>-us/dynamics365/fin-ops-core/fin-ops/get-started/feature-management/</a:t>
            </a:r>
            <a:r>
              <a:rPr lang="en-IN" err="1"/>
              <a:t>feature-management-overview#enable-a-feature</a:t>
            </a:r>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2786574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Navigation pane</a:t>
            </a:r>
          </a:p>
          <a:p>
            <a:pPr algn="l"/>
            <a:r>
              <a:rPr lang="en-US" b="0" i="0">
                <a:solidFill>
                  <a:srgbClr val="171717"/>
                </a:solidFill>
                <a:effectLst/>
                <a:latin typeface="Segoe UI" panose="020B0502040204020203" pitchFamily="34" charset="0"/>
              </a:rPr>
              <a:t>The navigation pane provides access to workspaces, main menu elements, recently opened pages, and user-defined favorites. You can open the navigation pane by selecting the </a:t>
            </a:r>
            <a:r>
              <a:rPr lang="en-US" b="1" i="0">
                <a:solidFill>
                  <a:srgbClr val="171717"/>
                </a:solidFill>
                <a:effectLst/>
                <a:latin typeface="Segoe UI" panose="020B0502040204020203" pitchFamily="34" charset="0"/>
              </a:rPr>
              <a:t>Show navigation pane</a:t>
            </a:r>
            <a:r>
              <a:rPr lang="en-US" b="0" i="0">
                <a:solidFill>
                  <a:srgbClr val="171717"/>
                </a:solidFill>
                <a:effectLst/>
                <a:latin typeface="Segoe UI" panose="020B0502040204020203" pitchFamily="34" charset="0"/>
              </a:rPr>
              <a:t> button under the navigation bar.</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The navigation pane consists of four collapsible sections.</a:t>
            </a:r>
          </a:p>
          <a:p>
            <a:pPr algn="l">
              <a:buFont typeface="Arial" panose="020B0604020202020204" pitchFamily="34" charset="0"/>
              <a:buChar char="•"/>
            </a:pPr>
            <a:r>
              <a:rPr lang="en-US" b="1" i="0">
                <a:solidFill>
                  <a:srgbClr val="171717"/>
                </a:solidFill>
                <a:effectLst/>
                <a:latin typeface="Segoe UI" panose="020B0502040204020203" pitchFamily="34" charset="0"/>
              </a:rPr>
              <a:t>Favorites</a:t>
            </a:r>
            <a:r>
              <a:rPr lang="en-US" b="0" i="0">
                <a:solidFill>
                  <a:srgbClr val="171717"/>
                </a:solidFill>
                <a:effectLst/>
                <a:latin typeface="Segoe UI" panose="020B0502040204020203" pitchFamily="34" charset="0"/>
              </a:rPr>
              <a:t> - This section provides quick access to the list of pages the user has explicitly marked as a favorite. Marking a page as a favorite is accomplished by clicking the star icon next to the page in the navigation pane. This can be helpful for areas of the system that are used frequently, or, conversely, areas of the system that are not used frequently but could benefit from being easily accessible when the need arises.</a:t>
            </a:r>
          </a:p>
          <a:p>
            <a:pPr algn="l">
              <a:buFont typeface="Arial" panose="020B0604020202020204" pitchFamily="34" charset="0"/>
              <a:buChar char="•"/>
            </a:pPr>
            <a:r>
              <a:rPr lang="en-US" b="1" i="0">
                <a:solidFill>
                  <a:srgbClr val="171717"/>
                </a:solidFill>
                <a:effectLst/>
                <a:latin typeface="Segoe UI" panose="020B0502040204020203" pitchFamily="34" charset="0"/>
              </a:rPr>
              <a:t>Recent</a:t>
            </a:r>
            <a:r>
              <a:rPr lang="en-US" b="0" i="0">
                <a:solidFill>
                  <a:srgbClr val="171717"/>
                </a:solidFill>
                <a:effectLst/>
                <a:latin typeface="Segoe UI" panose="020B0502040204020203" pitchFamily="34" charset="0"/>
              </a:rPr>
              <a:t> - This section is a list that is auto populated with links to the areas in the system that have been viewed most recently. This can be helpful for Reference purposes, as well as easily switching back and forth between separate areas of the system.</a:t>
            </a:r>
          </a:p>
          <a:p>
            <a:pPr algn="l">
              <a:buFont typeface="Arial" panose="020B0604020202020204" pitchFamily="34" charset="0"/>
              <a:buChar char="•"/>
            </a:pPr>
            <a:r>
              <a:rPr lang="en-US" b="1" i="0">
                <a:solidFill>
                  <a:srgbClr val="171717"/>
                </a:solidFill>
                <a:effectLst/>
                <a:latin typeface="Segoe UI" panose="020B0502040204020203" pitchFamily="34" charset="0"/>
              </a:rPr>
              <a:t>Workspaces</a:t>
            </a:r>
            <a:r>
              <a:rPr lang="en-US" b="0" i="0">
                <a:solidFill>
                  <a:srgbClr val="171717"/>
                </a:solidFill>
                <a:effectLst/>
                <a:latin typeface="Segoe UI" panose="020B0502040204020203" pitchFamily="34" charset="0"/>
              </a:rPr>
              <a:t> - This is the set of workspaces a user has access to.</a:t>
            </a:r>
          </a:p>
          <a:p>
            <a:pPr algn="l">
              <a:buFont typeface="Arial" panose="020B0604020202020204" pitchFamily="34" charset="0"/>
              <a:buChar char="•"/>
            </a:pPr>
            <a:r>
              <a:rPr lang="en-US" b="1" i="0">
                <a:solidFill>
                  <a:srgbClr val="171717"/>
                </a:solidFill>
                <a:effectLst/>
                <a:latin typeface="Segoe UI" panose="020B0502040204020203" pitchFamily="34" charset="0"/>
              </a:rPr>
              <a:t>Modules</a:t>
            </a:r>
            <a:r>
              <a:rPr lang="en-US" b="0" i="0">
                <a:solidFill>
                  <a:srgbClr val="171717"/>
                </a:solidFill>
                <a:effectLst/>
                <a:latin typeface="Segoe UI" panose="020B0502040204020203" pitchFamily="34" charset="0"/>
              </a:rPr>
              <a:t> - This section provides the full list of modules. Clicking on a module will open the right side of the navigation pane, where you can navigate to a specific page in that module.</a:t>
            </a:r>
          </a:p>
          <a:p>
            <a:pPr algn="l"/>
            <a:endParaRPr lang="en-US" b="0" i="0">
              <a:solidFill>
                <a:srgbClr val="171717"/>
              </a:solidFill>
              <a:effectLst/>
              <a:latin typeface="Segoe UI" panose="020B0502040204020203" pitchFamily="34" charset="0"/>
            </a:endParaRPr>
          </a:p>
          <a:p>
            <a:pPr algn="l"/>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Workspaces</a:t>
            </a:r>
          </a:p>
          <a:p>
            <a:pPr algn="l"/>
            <a:r>
              <a:rPr lang="en-US" b="0" i="0">
                <a:solidFill>
                  <a:srgbClr val="171717"/>
                </a:solidFill>
                <a:effectLst/>
                <a:latin typeface="Segoe UI" panose="020B0502040204020203" pitchFamily="34" charset="0"/>
              </a:rPr>
              <a:t>Workspaces are activity-oriented pages that are designed to increase your productivity by providing information that answers your most pressing activity-related questions. This is where you store your more frequent tasks.</a:t>
            </a:r>
          </a:p>
          <a:p>
            <a:pPr algn="l"/>
            <a:r>
              <a:rPr lang="en-US" b="0" i="0">
                <a:solidFill>
                  <a:srgbClr val="171717"/>
                </a:solidFill>
                <a:effectLst/>
                <a:latin typeface="Segoe UI" panose="020B0502040204020203" pitchFamily="34" charset="0"/>
              </a:rPr>
              <a:t>Access to the various workspaces depends on the roles that users have in the organization.</a:t>
            </a:r>
          </a:p>
          <a:p>
            <a:pPr algn="l"/>
            <a:r>
              <a:rPr lang="en-US" b="0" i="0">
                <a:solidFill>
                  <a:srgbClr val="171717"/>
                </a:solidFill>
                <a:effectLst/>
                <a:latin typeface="Segoe UI" panose="020B0502040204020203" pitchFamily="34" charset="0"/>
              </a:rPr>
              <a:t>To navigate to a workspace, you can click a tile on the dashboard, click a link in the navigation pane, or find the workspace using the navigation search feature.</a:t>
            </a:r>
          </a:p>
          <a:p>
            <a:pPr algn="l"/>
            <a:r>
              <a:rPr lang="en-US" b="0" i="0">
                <a:solidFill>
                  <a:srgbClr val="171717"/>
                </a:solidFill>
                <a:effectLst/>
                <a:latin typeface="Segoe UI" panose="020B0502040204020203" pitchFamily="34" charset="0"/>
              </a:rPr>
              <a:t>Below is an image of the </a:t>
            </a:r>
            <a:r>
              <a:rPr lang="en-US" b="1" i="0">
                <a:solidFill>
                  <a:srgbClr val="171717"/>
                </a:solidFill>
                <a:effectLst/>
                <a:latin typeface="Segoe UI" panose="020B0502040204020203" pitchFamily="34" charset="0"/>
              </a:rPr>
              <a:t>Customer payments</a:t>
            </a:r>
            <a:r>
              <a:rPr lang="en-US" b="0" i="0">
                <a:solidFill>
                  <a:srgbClr val="171717"/>
                </a:solidFill>
                <a:effectLst/>
                <a:latin typeface="Segoe UI" panose="020B0502040204020203" pitchFamily="34" charset="0"/>
              </a:rPr>
              <a:t> workspace.</a:t>
            </a:r>
          </a:p>
          <a:p>
            <a:pPr algn="l"/>
            <a:r>
              <a:rPr lang="en-US" b="0" i="0">
                <a:solidFill>
                  <a:srgbClr val="171717"/>
                </a:solidFill>
                <a:effectLst/>
                <a:latin typeface="Segoe UI" panose="020B0502040204020203" pitchFamily="34" charset="0"/>
              </a:rPr>
              <a:t>Workspaces contains sections of content that are relevant to the task for which the workspace is intended.</a:t>
            </a:r>
          </a:p>
          <a:p>
            <a:pPr algn="l"/>
            <a:r>
              <a:rPr lang="en-US" b="0" i="0">
                <a:solidFill>
                  <a:srgbClr val="171717"/>
                </a:solidFill>
                <a:effectLst/>
                <a:latin typeface="Segoe UI" panose="020B0502040204020203" pitchFamily="34" charset="0"/>
              </a:rPr>
              <a:t>The first section will usually be a set of tiles that you can click to begin new tasks or access lists of items. The second section contains a set of relevant lists for the activity. The last section contains several links to pages that are important but not frequently used for this activity.</a:t>
            </a:r>
          </a:p>
          <a:p>
            <a:pPr algn="l"/>
            <a:r>
              <a:rPr lang="en-US" b="0" i="0">
                <a:solidFill>
                  <a:srgbClr val="171717"/>
                </a:solidFill>
                <a:effectLst/>
                <a:latin typeface="Segoe UI" panose="020B0502040204020203" pitchFamily="34" charset="0"/>
              </a:rPr>
              <a:t>In between the list and links section are a few optional sections that might contain charts and graphs. One important distinction of workspaces is that they do not have a data source.</a:t>
            </a:r>
          </a:p>
          <a:p>
            <a:pPr algn="l"/>
            <a:r>
              <a:rPr lang="en-US" b="0" i="0">
                <a:solidFill>
                  <a:srgbClr val="171717"/>
                </a:solidFill>
                <a:effectLst/>
                <a:latin typeface="Segoe UI" panose="020B0502040204020203" pitchFamily="34" charset="0"/>
              </a:rPr>
              <a:t>If the content requires a data source, it can be updated to include that.</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Ref: https://docs.microsoft.com/en-us/learn/modules/navigate-finance-operations/2-navigation-elements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7402575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This topic lists the regulatory updates that are planned and released in Dynamics 365 Finance supported localizations. Delivery timelines might change, and projected functionality might be different or might not be released. </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Regulatory updates are features that are implemented to support new or changed country-specific legislation.</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Microsoft strives to implement new regulatory requirements as early as possible. The actual delivery date depends on the law announcement date, availability of the requirement details from the local authorities, the availability of the validation tools, and on the size and complexity of the change.</a:t>
            </a:r>
          </a:p>
          <a:p>
            <a:pPr algn="l"/>
            <a:r>
              <a:rPr lang="en-US" b="0" i="0">
                <a:solidFill>
                  <a:srgbClr val="171717"/>
                </a:solidFill>
                <a:effectLst/>
                <a:latin typeface="Segoe UI" panose="020B0502040204020203" pitchFamily="34" charset="0"/>
              </a:rPr>
              <a:t>We plan to deliver regulatory updates in One Version service updates that are released in time for customers to update and be ready for the enforcement date (for transactional regulatory updates), or for the first mandatory reporting deadline (for regulatory updates related to reporting). Customers and partners can preview the new regulatory updates in the Preview Early Adoption Program (PEAP).</a:t>
            </a:r>
          </a:p>
          <a:p>
            <a:pPr algn="l"/>
            <a:r>
              <a:rPr lang="en-US" b="0" i="0">
                <a:solidFill>
                  <a:srgbClr val="171717"/>
                </a:solidFill>
                <a:effectLst/>
                <a:latin typeface="Segoe UI" panose="020B0502040204020203" pitchFamily="34" charset="0"/>
              </a:rPr>
              <a:t>In case of late announcement dates, late availability of requirement details or validation tools, or exceptionally large and complex changes, it might not be possible to make a regulatory update available by the General Availability date of a monthly update. In these cases, the regulatory update will be shipped as hot fixes for relevant available monthly updates.</a:t>
            </a:r>
          </a:p>
          <a:p>
            <a:pPr algn="l"/>
            <a:r>
              <a:rPr lang="en-US" b="0" i="0">
                <a:solidFill>
                  <a:srgbClr val="171717"/>
                </a:solidFill>
                <a:effectLst/>
                <a:latin typeface="Segoe UI" panose="020B0502040204020203" pitchFamily="34" charset="0"/>
              </a:rPr>
              <a:t>Regulatory updates that are released as part of the monthly updated are indicated by release version only. Regulatory updates that are delivered either as hot fixes or as part of a release preview can be identified through the abbreviations HF and PEAP, respectively.</a:t>
            </a:r>
          </a:p>
          <a:p>
            <a:endParaRPr lang="en-IN"/>
          </a:p>
          <a:p>
            <a:r>
              <a:rPr lang="en-IN"/>
              <a:t>Ref: https://docs.microsoft.com/en-us/dynamics365/finance/localizations/regulatory-updates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30346800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Local and regional deployments</a:t>
            </a:r>
          </a:p>
          <a:p>
            <a:pPr algn="l"/>
            <a:r>
              <a:rPr lang="en-US" b="0" i="0">
                <a:solidFill>
                  <a:srgbClr val="171717"/>
                </a:solidFill>
                <a:effectLst/>
                <a:latin typeface="Segoe UI" panose="020B0502040204020203" pitchFamily="34" charset="0"/>
              </a:rPr>
              <a:t>If your government regulations require data to be stored differently or serviced differently than is required for other countries/regions, there might be country/region requirements you must consider during deployment. </a:t>
            </a:r>
          </a:p>
          <a:p>
            <a:endParaRPr lang="en-IN"/>
          </a:p>
          <a:p>
            <a:pPr algn="l"/>
            <a:r>
              <a:rPr lang="en-US" b="1" i="0">
                <a:solidFill>
                  <a:srgbClr val="171717"/>
                </a:solidFill>
                <a:effectLst/>
                <a:latin typeface="Segoe UI" panose="020B0502040204020203" pitchFamily="34" charset="0"/>
              </a:rPr>
              <a:t>Localization and regulatory features</a:t>
            </a:r>
          </a:p>
          <a:p>
            <a:pPr algn="l"/>
            <a:r>
              <a:rPr lang="en-US" b="0" i="0">
                <a:solidFill>
                  <a:srgbClr val="171717"/>
                </a:solidFill>
                <a:effectLst/>
                <a:latin typeface="Segoe UI" panose="020B0502040204020203" pitchFamily="34" charset="0"/>
              </a:rPr>
              <a:t>Finance and Operations apps include functionality for the country/regions documented in the </a:t>
            </a:r>
            <a:r>
              <a:rPr lang="en-US" b="0" i="0" u="none" strike="noStrike">
                <a:solidFill>
                  <a:srgbClr val="171717"/>
                </a:solidFill>
                <a:effectLst/>
                <a:latin typeface="Segoe UI" panose="020B0502040204020203" pitchFamily="34" charset="0"/>
                <a:hlinkClick r:id="rId3"/>
              </a:rPr>
              <a:t>Product localization and translation availability guide</a:t>
            </a:r>
            <a:r>
              <a:rPr lang="en-US" b="0" i="0">
                <a:solidFill>
                  <a:srgbClr val="171717"/>
                </a:solidFill>
                <a:effectLst/>
                <a:latin typeface="Segoe UI" panose="020B0502040204020203" pitchFamily="34" charset="0"/>
              </a:rPr>
              <a:t>. This functionality is enabled based on the primary address of the active legal entity.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29998475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The European Union sets a new global standard for protecting the privacy and personal data for the citizens and residents of the European Union (EU). These privacy regulations govern the handling and use of personal data of EU citizens and residents. Non-compliance of these privacy regulations has significant consequences.</a:t>
            </a:r>
          </a:p>
          <a:p>
            <a:pPr algn="l"/>
            <a:r>
              <a:rPr lang="en-US" b="0" i="0">
                <a:solidFill>
                  <a:srgbClr val="171717"/>
                </a:solidFill>
                <a:effectLst/>
                <a:latin typeface="Segoe UI" panose="020B0502040204020203" pitchFamily="34" charset="0"/>
              </a:rPr>
              <a:t>Privacy regulations give EU citizens specific Data Subject Rights (DSRs) that let them perform the following actions:</a:t>
            </a:r>
          </a:p>
          <a:p>
            <a:pPr algn="l">
              <a:buFont typeface="Arial" panose="020B0604020202020204" pitchFamily="34" charset="0"/>
              <a:buChar char="•"/>
            </a:pPr>
            <a:r>
              <a:rPr lang="en-US" b="0" i="0">
                <a:solidFill>
                  <a:srgbClr val="171717"/>
                </a:solidFill>
                <a:effectLst/>
                <a:latin typeface="Segoe UI" panose="020B0502040204020203" pitchFamily="34" charset="0"/>
              </a:rPr>
              <a:t>View their personal data.</a:t>
            </a:r>
          </a:p>
          <a:p>
            <a:pPr algn="l">
              <a:buFont typeface="Arial" panose="020B0604020202020204" pitchFamily="34" charset="0"/>
              <a:buChar char="•"/>
            </a:pPr>
            <a:r>
              <a:rPr lang="en-US" b="0" i="0">
                <a:solidFill>
                  <a:srgbClr val="171717"/>
                </a:solidFill>
                <a:effectLst/>
                <a:latin typeface="Segoe UI" panose="020B0502040204020203" pitchFamily="34" charset="0"/>
              </a:rPr>
              <a:t>Correct errors in their personal data.</a:t>
            </a:r>
          </a:p>
          <a:p>
            <a:pPr algn="l">
              <a:buFont typeface="Arial" panose="020B0604020202020204" pitchFamily="34" charset="0"/>
              <a:buChar char="•"/>
            </a:pPr>
            <a:r>
              <a:rPr lang="en-US" b="0" i="0">
                <a:solidFill>
                  <a:srgbClr val="171717"/>
                </a:solidFill>
                <a:effectLst/>
                <a:latin typeface="Segoe UI" panose="020B0502040204020203" pitchFamily="34" charset="0"/>
              </a:rPr>
              <a:t>Erase their personal data.</a:t>
            </a:r>
          </a:p>
          <a:p>
            <a:pPr algn="l">
              <a:buFont typeface="Arial" panose="020B0604020202020204" pitchFamily="34" charset="0"/>
              <a:buChar char="•"/>
            </a:pPr>
            <a:r>
              <a:rPr lang="en-US" b="0" i="0">
                <a:solidFill>
                  <a:srgbClr val="171717"/>
                </a:solidFill>
                <a:effectLst/>
                <a:latin typeface="Segoe UI" panose="020B0502040204020203" pitchFamily="34" charset="0"/>
              </a:rPr>
              <a:t>Object to processing of their personal data.</a:t>
            </a:r>
          </a:p>
          <a:p>
            <a:pPr algn="l">
              <a:buFont typeface="Arial" panose="020B0604020202020204" pitchFamily="34" charset="0"/>
              <a:buChar char="•"/>
            </a:pPr>
            <a:r>
              <a:rPr lang="en-US" b="0" i="0">
                <a:solidFill>
                  <a:srgbClr val="171717"/>
                </a:solidFill>
                <a:effectLst/>
                <a:latin typeface="Segoe UI" panose="020B0502040204020203" pitchFamily="34" charset="0"/>
              </a:rPr>
              <a:t>Export their personal data.</a:t>
            </a:r>
          </a:p>
          <a:p>
            <a:endParaRPr lang="en-IN"/>
          </a:p>
          <a:p>
            <a:r>
              <a:rPr lang="en-IN"/>
              <a:t>https://docs.microsoft.com/en-us/learn/modules/get-help-finance-operations/6-gdpr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78305039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Asset Classification </a:t>
            </a:r>
          </a:p>
          <a:p>
            <a:pPr algn="l"/>
            <a:r>
              <a:rPr lang="en-US" b="0" i="0">
                <a:solidFill>
                  <a:srgbClr val="171717"/>
                </a:solidFill>
                <a:effectLst/>
                <a:latin typeface="Segoe UI" panose="020B0502040204020203" pitchFamily="34" charset="0"/>
              </a:rPr>
              <a:t>Finance and Operations apps provide a default set of classifications for the kinds of data that are stored in each table. These classifications are subject to change depending on the need to identify different kinds of data. The actual classification for each field in each table can change at any time, depending on differing needs for identifying data.</a:t>
            </a:r>
          </a:p>
          <a:p>
            <a:pPr algn="l"/>
            <a:r>
              <a:rPr lang="en-US" b="0" i="0">
                <a:solidFill>
                  <a:srgbClr val="171717"/>
                </a:solidFill>
                <a:effectLst/>
                <a:latin typeface="Segoe UI" panose="020B0502040204020203" pitchFamily="34" charset="0"/>
              </a:rPr>
              <a:t>Through customization, you can change the classification of the following data to meet your own classification and tracking needs.</a:t>
            </a:r>
          </a:p>
          <a:p>
            <a:pPr algn="l">
              <a:buFont typeface="Arial" panose="020B0604020202020204" pitchFamily="34" charset="0"/>
              <a:buChar char="•"/>
            </a:pPr>
            <a:r>
              <a:rPr lang="en-US" b="1" i="0">
                <a:solidFill>
                  <a:srgbClr val="171717"/>
                </a:solidFill>
                <a:effectLst/>
                <a:latin typeface="Segoe UI" panose="020B0502040204020203" pitchFamily="34" charset="0"/>
              </a:rPr>
              <a:t>Customer content</a:t>
            </a:r>
            <a:r>
              <a:rPr lang="en-US" b="0" i="0">
                <a:solidFill>
                  <a:srgbClr val="171717"/>
                </a:solidFill>
                <a:effectLst/>
                <a:latin typeface="Segoe UI" panose="020B0502040204020203" pitchFamily="34" charset="0"/>
              </a:rPr>
              <a:t> – Data collected and managed by the controller (some of which can be personal data).</a:t>
            </a:r>
          </a:p>
          <a:p>
            <a:pPr algn="l">
              <a:buFont typeface="Arial" panose="020B0604020202020204" pitchFamily="34" charset="0"/>
              <a:buChar char="•"/>
            </a:pPr>
            <a:r>
              <a:rPr lang="en-US" b="1" i="0">
                <a:solidFill>
                  <a:srgbClr val="171717"/>
                </a:solidFill>
                <a:effectLst/>
                <a:latin typeface="Segoe UI" panose="020B0502040204020203" pitchFamily="34" charset="0"/>
              </a:rPr>
              <a:t>End User Identifiable Information</a:t>
            </a:r>
            <a:r>
              <a:rPr lang="en-US" b="0" i="0">
                <a:solidFill>
                  <a:srgbClr val="171717"/>
                </a:solidFill>
                <a:effectLst/>
                <a:latin typeface="Segoe UI" panose="020B0502040204020203" pitchFamily="34" charset="0"/>
              </a:rPr>
              <a:t> (EUII) – A natural value used to identify a user of the service.</a:t>
            </a:r>
          </a:p>
          <a:p>
            <a:pPr algn="l">
              <a:buFont typeface="Arial" panose="020B0604020202020204" pitchFamily="34" charset="0"/>
              <a:buChar char="•"/>
            </a:pPr>
            <a:r>
              <a:rPr lang="en-US" b="1" i="0">
                <a:solidFill>
                  <a:srgbClr val="171717"/>
                </a:solidFill>
                <a:effectLst/>
                <a:latin typeface="Segoe UI" panose="020B0502040204020203" pitchFamily="34" charset="0"/>
              </a:rPr>
              <a:t>End User Pseudonymous Information</a:t>
            </a:r>
            <a:r>
              <a:rPr lang="en-US" b="0" i="0">
                <a:solidFill>
                  <a:srgbClr val="171717"/>
                </a:solidFill>
                <a:effectLst/>
                <a:latin typeface="Segoe UI" panose="020B0502040204020203" pitchFamily="34" charset="0"/>
              </a:rPr>
              <a:t> (EUPI) – A generated value used to identify the user of the service.</a:t>
            </a:r>
          </a:p>
          <a:p>
            <a:pPr algn="l">
              <a:buFont typeface="Arial" panose="020B0604020202020204" pitchFamily="34" charset="0"/>
              <a:buChar char="•"/>
            </a:pPr>
            <a:r>
              <a:rPr lang="en-US" b="1" i="0">
                <a:solidFill>
                  <a:srgbClr val="171717"/>
                </a:solidFill>
                <a:effectLst/>
                <a:latin typeface="Segoe UI" panose="020B0502040204020203" pitchFamily="34" charset="0"/>
              </a:rPr>
              <a:t>Organizational Identifiable Information</a:t>
            </a:r>
            <a:r>
              <a:rPr lang="en-US" b="0" i="0">
                <a:solidFill>
                  <a:srgbClr val="171717"/>
                </a:solidFill>
                <a:effectLst/>
                <a:latin typeface="Segoe UI" panose="020B0502040204020203" pitchFamily="34" charset="0"/>
              </a:rPr>
              <a:t> (OII) – A value used to identify the organization using the service.</a:t>
            </a:r>
          </a:p>
          <a:p>
            <a:pPr algn="l">
              <a:buFont typeface="Arial" panose="020B0604020202020204" pitchFamily="34" charset="0"/>
              <a:buChar char="•"/>
            </a:pPr>
            <a:r>
              <a:rPr lang="en-US" b="1" i="0">
                <a:solidFill>
                  <a:srgbClr val="171717"/>
                </a:solidFill>
                <a:effectLst/>
                <a:latin typeface="Segoe UI" panose="020B0502040204020203" pitchFamily="34" charset="0"/>
              </a:rPr>
              <a:t>System metadata</a:t>
            </a:r>
            <a:r>
              <a:rPr lang="en-US" b="0" i="0">
                <a:solidFill>
                  <a:srgbClr val="171717"/>
                </a:solidFill>
                <a:effectLst/>
                <a:latin typeface="Segoe UI" panose="020B0502040204020203" pitchFamily="34" charset="0"/>
              </a:rPr>
              <a:t> – A value that describes the software or used by the software, typically generated by the software.</a:t>
            </a:r>
          </a:p>
          <a:p>
            <a:pPr algn="l">
              <a:buFont typeface="Arial" panose="020B0604020202020204" pitchFamily="34" charset="0"/>
              <a:buChar char="•"/>
            </a:pPr>
            <a:r>
              <a:rPr lang="en-US" b="1" i="0">
                <a:solidFill>
                  <a:srgbClr val="171717"/>
                </a:solidFill>
                <a:effectLst/>
                <a:latin typeface="Segoe UI" panose="020B0502040204020203" pitchFamily="34" charset="0"/>
              </a:rPr>
              <a:t>Object metadata</a:t>
            </a:r>
            <a:r>
              <a:rPr lang="en-US" b="0" i="0">
                <a:solidFill>
                  <a:srgbClr val="171717"/>
                </a:solidFill>
                <a:effectLst/>
                <a:latin typeface="Segoe UI" panose="020B0502040204020203" pitchFamily="34" charset="0"/>
              </a:rPr>
              <a:t> – A value that describes the software or used by the software, but can be provided by the tenant or user of the software.</a:t>
            </a:r>
          </a:p>
          <a:p>
            <a:pPr algn="l">
              <a:buFont typeface="Arial" panose="020B0604020202020204" pitchFamily="34" charset="0"/>
              <a:buChar char="•"/>
            </a:pPr>
            <a:r>
              <a:rPr lang="en-US" b="1" i="0">
                <a:solidFill>
                  <a:srgbClr val="171717"/>
                </a:solidFill>
                <a:effectLst/>
                <a:latin typeface="Segoe UI" panose="020B0502040204020203" pitchFamily="34" charset="0"/>
              </a:rPr>
              <a:t>Account data</a:t>
            </a:r>
            <a:r>
              <a:rPr lang="en-US" b="0" i="0">
                <a:solidFill>
                  <a:srgbClr val="171717"/>
                </a:solidFill>
                <a:effectLst/>
                <a:latin typeface="Segoe UI" panose="020B0502040204020203" pitchFamily="34" charset="0"/>
              </a:rPr>
              <a:t> – A value provided by or used by the tenant to identify the billing information or identify the software used by the tenant.</a:t>
            </a:r>
          </a:p>
          <a:p>
            <a:pPr algn="l">
              <a:buFont typeface="Arial" panose="020B0604020202020204" pitchFamily="34" charset="0"/>
              <a:buChar char="•"/>
            </a:pPr>
            <a:r>
              <a:rPr lang="en-US" b="1" i="0">
                <a:solidFill>
                  <a:srgbClr val="171717"/>
                </a:solidFill>
                <a:effectLst/>
                <a:latin typeface="Segoe UI" panose="020B0502040204020203" pitchFamily="34" charset="0"/>
              </a:rPr>
              <a:t>Support data</a:t>
            </a:r>
            <a:r>
              <a:rPr lang="en-US" b="0" i="0">
                <a:solidFill>
                  <a:srgbClr val="171717"/>
                </a:solidFill>
                <a:effectLst/>
                <a:latin typeface="Segoe UI" panose="020B0502040204020203" pitchFamily="34" charset="0"/>
              </a:rPr>
              <a:t> – Information used to provide customer support.</a:t>
            </a:r>
          </a:p>
          <a:p>
            <a:pPr algn="l">
              <a:buFont typeface="Arial" panose="020B0604020202020204" pitchFamily="34" charset="0"/>
              <a:buChar char="•"/>
            </a:pP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0" i="0">
                <a:solidFill>
                  <a:srgbClr val="171717"/>
                </a:solidFill>
                <a:effectLst/>
                <a:latin typeface="Segoe UI" panose="020B0502040204020203" pitchFamily="34" charset="0"/>
              </a:rPr>
              <a:t>Ref: https://docs.microsoft.com/en-us/dynamics365/fin-ops-core/dev-itpro/gdpr/gdpr-asset-classification-values</a:t>
            </a:r>
          </a:p>
          <a:p>
            <a:pPr algn="l">
              <a:buFont typeface="Arial" panose="020B0604020202020204" pitchFamily="34" charset="0"/>
              <a:buChar char="•"/>
            </a:pPr>
            <a:endParaRPr lang="en-US" b="1"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Person Search Report</a:t>
            </a:r>
          </a:p>
          <a:p>
            <a:pPr algn="l">
              <a:buFont typeface="Arial" panose="020B0604020202020204" pitchFamily="34" charset="0"/>
              <a:buChar char="•"/>
            </a:pPr>
            <a:endParaRPr lang="en-US" b="1"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T</a:t>
            </a:r>
            <a:r>
              <a:rPr lang="en-US" b="0" i="0">
                <a:solidFill>
                  <a:srgbClr val="171717"/>
                </a:solidFill>
                <a:effectLst/>
                <a:latin typeface="Segoe UI" panose="020B0502040204020203" pitchFamily="34" charset="0"/>
              </a:rPr>
              <a:t>he Person search report is a Refinement of the existing Data management framework of Finance and Operations apps. The Data management framework offers a pre-packaged set of entities that Microsoft authored to identify personal data that is used to define a person and the roles that a person might be assigned to in Finance and Operations applications.</a:t>
            </a:r>
            <a:endParaRPr lang="en-US" b="1"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You can use the Global address book to create an instance of a person that is described in the data model as a party.</a:t>
            </a:r>
          </a:p>
          <a:p>
            <a:pPr algn="l"/>
            <a:r>
              <a:rPr lang="en-US" b="0" i="0">
                <a:solidFill>
                  <a:srgbClr val="171717"/>
                </a:solidFill>
                <a:effectLst/>
                <a:latin typeface="Segoe UI" panose="020B0502040204020203" pitchFamily="34" charset="0"/>
              </a:rPr>
              <a:t>When you add a contact, customer, user, worker, or other person in Finance and Operations data, you typically start by creating an address book entry for that person. Each person in the address book is Referred to as a party and is assigned a </a:t>
            </a:r>
            <a:r>
              <a:rPr lang="en-US" b="0" i="0" err="1">
                <a:solidFill>
                  <a:srgbClr val="171717"/>
                </a:solidFill>
                <a:effectLst/>
                <a:latin typeface="Segoe UI" panose="020B0502040204020203" pitchFamily="34" charset="0"/>
              </a:rPr>
              <a:t>PartyID</a:t>
            </a:r>
            <a:r>
              <a:rPr lang="en-US" b="0" i="0">
                <a:solidFill>
                  <a:srgbClr val="171717"/>
                </a:solidFill>
                <a:effectLst/>
                <a:latin typeface="Segoe UI" panose="020B0502040204020203" pitchFamily="34" charset="0"/>
              </a:rPr>
              <a:t>. The person also takes on a role in the system, such as customer, user, or worker, and has a role ID: </a:t>
            </a:r>
            <a:r>
              <a:rPr lang="en-US" b="0" i="0" err="1">
                <a:solidFill>
                  <a:srgbClr val="171717"/>
                </a:solidFill>
                <a:effectLst/>
                <a:latin typeface="Segoe UI" panose="020B0502040204020203" pitchFamily="34" charset="0"/>
              </a:rPr>
              <a:t>CustID</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UserID</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WorkerID</a:t>
            </a:r>
            <a:r>
              <a:rPr lang="en-US" b="0" i="0">
                <a:solidFill>
                  <a:srgbClr val="171717"/>
                </a:solidFill>
                <a:effectLst/>
                <a:latin typeface="Segoe UI" panose="020B0502040204020203" pitchFamily="34" charset="0"/>
              </a:rPr>
              <a:t>, and possibly others.</a:t>
            </a:r>
          </a:p>
          <a:p>
            <a:pPr algn="l"/>
            <a:r>
              <a:rPr lang="en-US" b="0" i="0">
                <a:solidFill>
                  <a:srgbClr val="171717"/>
                </a:solidFill>
                <a:effectLst/>
                <a:latin typeface="Segoe UI" panose="020B0502040204020203" pitchFamily="34" charset="0"/>
              </a:rPr>
              <a:t>At times, you might want to verify that the information that is entered and used to describe or otherwise identify a person is correct. Situations might also arise where it's useful to share that information with the data subject who requested the data. The Person search report can help with both these tasks.</a:t>
            </a:r>
          </a:p>
          <a:p>
            <a:pPr algn="l"/>
            <a:r>
              <a:rPr lang="en-US" b="0" i="0">
                <a:solidFill>
                  <a:srgbClr val="171717"/>
                </a:solidFill>
                <a:effectLst/>
                <a:latin typeface="Segoe UI" panose="020B0502040204020203" pitchFamily="34" charset="0"/>
              </a:rPr>
              <a:t>The Person search report is extensible. If you find that the existing entities do not contain all of the personal data you are looking for, they can be extended, or new entities can be written. In addition, you can change the data mappings for each entity and remove fields that you don't want to export.</a:t>
            </a:r>
          </a:p>
          <a:p>
            <a:pPr algn="l"/>
            <a:r>
              <a:rPr lang="en-US" b="0" i="0">
                <a:solidFill>
                  <a:srgbClr val="171717"/>
                </a:solidFill>
                <a:effectLst/>
                <a:latin typeface="Segoe UI" panose="020B0502040204020203" pitchFamily="34" charset="0"/>
              </a:rPr>
              <a:t>The Person search report lets you specify different identifiers for a person, such as a </a:t>
            </a:r>
            <a:r>
              <a:rPr lang="en-US" b="0" i="0" err="1">
                <a:solidFill>
                  <a:srgbClr val="171717"/>
                </a:solidFill>
                <a:effectLst/>
                <a:latin typeface="Segoe UI" panose="020B0502040204020203" pitchFamily="34" charset="0"/>
              </a:rPr>
              <a:t>CustomerID</a:t>
            </a:r>
            <a:r>
              <a:rPr lang="en-US" b="0" i="0">
                <a:solidFill>
                  <a:srgbClr val="171717"/>
                </a:solidFill>
                <a:effectLst/>
                <a:latin typeface="Segoe UI" panose="020B0502040204020203" pitchFamily="34" charset="0"/>
              </a:rPr>
              <a:t> or </a:t>
            </a:r>
            <a:r>
              <a:rPr lang="en-US" b="0" i="0" err="1">
                <a:solidFill>
                  <a:srgbClr val="171717"/>
                </a:solidFill>
                <a:effectLst/>
                <a:latin typeface="Segoe UI" panose="020B0502040204020203" pitchFamily="34" charset="0"/>
              </a:rPr>
              <a:t>VendorID</a:t>
            </a:r>
            <a:r>
              <a:rPr lang="en-US" b="0" i="0">
                <a:solidFill>
                  <a:srgbClr val="171717"/>
                </a:solidFill>
                <a:effectLst/>
                <a:latin typeface="Segoe UI" panose="020B0502040204020203" pitchFamily="34" charset="0"/>
              </a:rPr>
              <a:t>. It will then collect, filter, and populate the entity collection set with personal data that is related only to the person you specified.</a:t>
            </a:r>
          </a:p>
          <a:p>
            <a:pPr algn="l"/>
            <a:r>
              <a:rPr lang="en-US" b="0" i="0">
                <a:solidFill>
                  <a:srgbClr val="171717"/>
                </a:solidFill>
                <a:effectLst/>
                <a:latin typeface="Segoe UI" panose="020B0502040204020203" pitchFamily="34" charset="0"/>
              </a:rPr>
              <a:t>On rare occasions, a single person might be entered in your system more than once. The Person search report lets you specify each person instance to be included on a single report. For example, someone named Fred Smith might be both "Fred Smith" and "F. D. Smith" in your address book.</a:t>
            </a:r>
          </a:p>
          <a:p>
            <a:pPr algn="l"/>
            <a:r>
              <a:rPr lang="en-US" b="0" i="0">
                <a:solidFill>
                  <a:srgbClr val="171717"/>
                </a:solidFill>
                <a:effectLst/>
                <a:latin typeface="Segoe UI" panose="020B0502040204020203" pitchFamily="34" charset="0"/>
              </a:rPr>
              <a:t>An individual might exist as multiple parties in data. You can provide multiple identifiers for each party type, and each party type's personal data will be included on a single report.</a:t>
            </a:r>
          </a:p>
          <a:p>
            <a:pPr algn="l">
              <a:buFont typeface="Arial" panose="020B0604020202020204" pitchFamily="34" charset="0"/>
              <a:buChar char="•"/>
            </a:pPr>
            <a:endParaRPr lang="en-US" b="1"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Ref: https://docs.microsoft.com/en-us/dynamics365/fin-ops-core/dev-itpro/gdpr/gdpr-person-search-report</a:t>
            </a:r>
          </a:p>
          <a:p>
            <a:pPr algn="l">
              <a:buFont typeface="Arial" panose="020B0604020202020204" pitchFamily="34" charset="0"/>
              <a:buChar char="•"/>
            </a:pPr>
            <a:endParaRPr lang="en-US" b="1" i="0">
              <a:solidFill>
                <a:srgbClr val="171717"/>
              </a:solidFill>
              <a:effectLst/>
              <a:latin typeface="Segoe UI" panose="020B0502040204020203" pitchFamily="34" charset="0"/>
            </a:endParaRPr>
          </a:p>
          <a:p>
            <a:pPr algn="l">
              <a:buFont typeface="Arial" panose="020B0604020202020204" pitchFamily="34" charset="0"/>
              <a:buNone/>
            </a:pPr>
            <a:r>
              <a:rPr lang="en-US" b="1" i="0">
                <a:solidFill>
                  <a:srgbClr val="171717"/>
                </a:solidFill>
                <a:effectLst/>
                <a:latin typeface="Segoe UI" panose="020B0502040204020203" pitchFamily="34" charset="0"/>
              </a:rPr>
              <a:t>Sensitive Data</a:t>
            </a:r>
          </a:p>
          <a:p>
            <a:pPr algn="l">
              <a:buFont typeface="Arial" panose="020B0604020202020204" pitchFamily="34" charset="0"/>
              <a:buNone/>
            </a:pPr>
            <a:endParaRPr lang="en-US" b="0" i="0">
              <a:solidFill>
                <a:srgbClr val="171717"/>
              </a:solidFill>
              <a:effectLst/>
              <a:latin typeface="Segoe UI" panose="020B0502040204020203" pitchFamily="34" charset="0"/>
            </a:endParaRPr>
          </a:p>
          <a:p>
            <a:pPr algn="l">
              <a:buFont typeface="Arial" panose="020B0604020202020204" pitchFamily="34" charset="0"/>
              <a:buNone/>
            </a:pPr>
            <a:r>
              <a:rPr lang="en-US" b="0" i="0">
                <a:solidFill>
                  <a:srgbClr val="171717"/>
                </a:solidFill>
                <a:effectLst/>
                <a:latin typeface="Segoe UI" panose="020B0502040204020203" pitchFamily="34" charset="0"/>
              </a:rPr>
              <a:t>System administrators can use the </a:t>
            </a:r>
            <a:r>
              <a:rPr lang="en-US" b="1" i="0">
                <a:solidFill>
                  <a:srgbClr val="171717"/>
                </a:solidFill>
                <a:effectLst/>
                <a:latin typeface="Segoe UI" panose="020B0502040204020203" pitchFamily="34" charset="0"/>
              </a:rPr>
              <a:t>User log</a:t>
            </a:r>
            <a:r>
              <a:rPr lang="en-US" b="0" i="0">
                <a:solidFill>
                  <a:srgbClr val="171717"/>
                </a:solidFill>
                <a:effectLst/>
                <a:latin typeface="Segoe UI" panose="020B0502040204020203" pitchFamily="34" charset="0"/>
              </a:rPr>
              <a:t> page to keep an audit log of users who have logged on to the system. Knowing who has logged in can help protect your organization's data. We've enhanced the user logging capability to let the administrator identify roles that provide access to sensitive data.</a:t>
            </a:r>
            <a:endParaRPr lang="en-US" b="1" i="0">
              <a:solidFill>
                <a:srgbClr val="171717"/>
              </a:solidFill>
              <a:effectLst/>
              <a:latin typeface="Segoe UI" panose="020B0502040204020203" pitchFamily="34" charset="0"/>
            </a:endParaRPr>
          </a:p>
          <a:p>
            <a:pPr algn="l">
              <a:buFont typeface="Arial" panose="020B0604020202020204" pitchFamily="34" charset="0"/>
              <a:buChar char="•"/>
            </a:pPr>
            <a:endParaRPr lang="en-US" b="1"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Ref: https://docs.microsoft.com/en-us/dynamics365/fin-ops-core/dev-itpro/gdpr/gdpr-auditing-sensitive-data</a:t>
            </a:r>
          </a:p>
          <a:p>
            <a:endParaRPr lang="en-IN"/>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18467199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N" b="1" i="0">
                <a:solidFill>
                  <a:srgbClr val="171717"/>
                </a:solidFill>
                <a:effectLst/>
                <a:latin typeface="Segoe UI" panose="020B0502040204020203" pitchFamily="34" charset="0"/>
              </a:rPr>
              <a:t>Privacy and personal data for Microsoft Dynamics 365</a:t>
            </a:r>
          </a:p>
          <a:p>
            <a:r>
              <a:rPr lang="en-US" b="0" i="0">
                <a:solidFill>
                  <a:srgbClr val="171717"/>
                </a:solidFill>
                <a:effectLst/>
                <a:latin typeface="Segoe UI" panose="020B0502040204020203" pitchFamily="34" charset="0"/>
              </a:rPr>
              <a:t>Microsoft Dynamics 365 is committed to helping our customers meet their privacy and personal data requirements, as well as General Data Protection Regulation (GDPR). In this topic, you will find information and resources to help you understand how Microsoft Dynamics 365 supports protecting and enabling the privacy rights of individuals, and how we provide the information and tools that our customers need in order to define and support their specific obligations.</a:t>
            </a:r>
          </a:p>
          <a:p>
            <a:endParaRPr lang="en-US" b="0" i="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a:solidFill>
                  <a:srgbClr val="171717"/>
                </a:solidFill>
                <a:effectLst/>
                <a:latin typeface="Segoe UI" panose="020B0502040204020203" pitchFamily="34" charset="0"/>
              </a:rPr>
              <a:t>White papers, security reports, penetration tests, and risk assessment tools</a:t>
            </a:r>
          </a:p>
          <a:p>
            <a:r>
              <a:rPr lang="en-US" b="0" i="0">
                <a:solidFill>
                  <a:srgbClr val="171717"/>
                </a:solidFill>
                <a:effectLst/>
                <a:latin typeface="Segoe UI" panose="020B0502040204020203" pitchFamily="34" charset="0"/>
              </a:rPr>
              <a:t>To find detailed information about privacy and personal data for Dynamics 365 applications and services, visit </a:t>
            </a:r>
            <a:r>
              <a:rPr lang="en-US" b="0" i="0" u="none" strike="noStrike">
                <a:effectLst/>
                <a:latin typeface="Segoe UI" panose="020B0502040204020203" pitchFamily="34" charset="0"/>
                <a:hlinkClick r:id="rId3"/>
              </a:rPr>
              <a:t>Data Protection Resources</a:t>
            </a:r>
            <a:r>
              <a:rPr lang="en-US" b="0" i="0">
                <a:solidFill>
                  <a:srgbClr val="171717"/>
                </a:solidFill>
                <a:effectLst/>
                <a:latin typeface="Segoe UI" panose="020B0502040204020203" pitchFamily="34" charset="0"/>
              </a:rPr>
              <a:t>. This site provides white papers, FAQs, security reports, penetration tests, risk assessment tools, and other resources. In particular, the site provides guidance about how you should consider enhancing your data protection capabilities and how you might want to think about compliance as a process that has four stages: discover, manage, protect, and report.</a:t>
            </a:r>
          </a:p>
          <a:p>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Data subject requests</a:t>
            </a:r>
          </a:p>
          <a:p>
            <a:pPr algn="l"/>
            <a:r>
              <a:rPr lang="en-US" b="0" i="0">
                <a:solidFill>
                  <a:srgbClr val="171717"/>
                </a:solidFill>
                <a:effectLst/>
                <a:latin typeface="Segoe UI" panose="020B0502040204020203" pitchFamily="34" charset="0"/>
              </a:rPr>
              <a:t>The General Data Protection Regulation (GDPR) is fundamentally about protecting and enabling the privacy rights of individuals. For information about the opportunities GDPR brings for organizations in the context of their business applications, whether there are any specific risks and measures to be taken in the GDPR context, and any potential impact on how business applications need to be used,</a:t>
            </a:r>
          </a:p>
          <a:p>
            <a:endParaRPr lang="en-US" b="0" i="0">
              <a:solidFill>
                <a:srgbClr val="171717"/>
              </a:solidFill>
              <a:effectLst/>
              <a:latin typeface="Segoe UI" panose="020B0502040204020203" pitchFamily="34" charset="0"/>
            </a:endParaRPr>
          </a:p>
          <a:p>
            <a:r>
              <a:rPr lang="en-US" b="0" i="0">
                <a:solidFill>
                  <a:srgbClr val="171717"/>
                </a:solidFill>
                <a:effectLst/>
                <a:latin typeface="Segoe UI" panose="020B0502040204020203" pitchFamily="34" charset="0"/>
              </a:rPr>
              <a:t>The GDPR grants individuals (or data subjects) certain rights in connection with the processing of their personal data. These rights include the right to correct inaccurate data, erase their data or restrict its processing, receive their data, and fulfill a request to transmit their data to another controller. The resources in this section will help Dynamics 365 customers respond to data subject requests (DSRs).To find information about what the GDPR requires of controllers (you) and processors (Microsoft) when you respond to DSRs, and how Microsoft enables you to do so,</a:t>
            </a:r>
          </a:p>
          <a:p>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Compliance Manager</a:t>
            </a:r>
          </a:p>
          <a:p>
            <a:pPr algn="l"/>
            <a:r>
              <a:rPr lang="en-US" b="0" i="0">
                <a:solidFill>
                  <a:srgbClr val="171717"/>
                </a:solidFill>
                <a:effectLst/>
                <a:latin typeface="Segoe UI" panose="020B0502040204020203" pitchFamily="34" charset="0"/>
              </a:rPr>
              <a:t>Compliance Manager is a cross–Microsoft cloud services solution that is designed to help organizations meet complex compliance obligations like the GDPR. It does real-time risk assessment that Reflects your compliance posture against data protection regulations when you use Microsoft cloud services. It also provides recommended actions and step-by-step guidance.</a:t>
            </a:r>
          </a:p>
          <a:p>
            <a:endParaRPr lang="en-US" b="0" i="0">
              <a:solidFill>
                <a:srgbClr val="171717"/>
              </a:solidFill>
              <a:effectLst/>
              <a:latin typeface="Segoe UI" panose="020B0502040204020203" pitchFamily="34" charset="0"/>
            </a:endParaRPr>
          </a:p>
          <a:p>
            <a:pPr algn="l"/>
            <a:br>
              <a:rPr lang="en-US" b="1" i="0">
                <a:solidFill>
                  <a:srgbClr val="171717"/>
                </a:solidFill>
                <a:effectLst/>
                <a:latin typeface="Segoe UI" panose="020B0502040204020203" pitchFamily="34" charset="0"/>
              </a:rPr>
            </a:br>
            <a:r>
              <a:rPr lang="en-US" b="1" i="0">
                <a:solidFill>
                  <a:srgbClr val="171717"/>
                </a:solidFill>
                <a:effectLst/>
                <a:latin typeface="Segoe UI" panose="020B0502040204020203" pitchFamily="34" charset="0"/>
              </a:rPr>
              <a:t>Webcasts</a:t>
            </a:r>
          </a:p>
          <a:p>
            <a:pPr algn="l"/>
            <a:r>
              <a:rPr lang="en-US" b="0" i="0">
                <a:solidFill>
                  <a:srgbClr val="171717"/>
                </a:solidFill>
                <a:effectLst/>
                <a:latin typeface="Segoe UI" panose="020B0502040204020203" pitchFamily="34" charset="0"/>
              </a:rPr>
              <a:t>Hear from Microsoft about how we support privacy and personal data requirements, and learn how we are helping our Microsoft Dynamics 365 customers support their requirements.</a:t>
            </a:r>
          </a:p>
          <a:p>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Blog posts and e-books</a:t>
            </a:r>
          </a:p>
          <a:p>
            <a:pPr algn="l"/>
            <a:r>
              <a:rPr lang="en-US" b="0" i="0">
                <a:solidFill>
                  <a:srgbClr val="171717"/>
                </a:solidFill>
                <a:effectLst/>
                <a:latin typeface="Segoe UI" panose="020B0502040204020203" pitchFamily="34" charset="0"/>
              </a:rPr>
              <a:t>Read more about Microsoft privacy and personal data compliance, what it means to our customers, and what it means to us as a corporation.</a:t>
            </a:r>
          </a:p>
          <a:p>
            <a:endParaRPr lang="en-US" b="0" i="0">
              <a:solidFill>
                <a:srgbClr val="171717"/>
              </a:solidFill>
              <a:effectLst/>
              <a:latin typeface="Segoe UI" panose="020B0502040204020203" pitchFamily="34" charset="0"/>
            </a:endParaRPr>
          </a:p>
          <a:p>
            <a:endParaRPr lang="en-US" b="0" i="0">
              <a:solidFill>
                <a:srgbClr val="171717"/>
              </a:solidFill>
              <a:effectLst/>
              <a:latin typeface="Segoe UI" panose="020B0502040204020203" pitchFamily="34" charset="0"/>
            </a:endParaRPr>
          </a:p>
          <a:p>
            <a:r>
              <a:rPr lang="en-US" b="0" i="0">
                <a:solidFill>
                  <a:srgbClr val="171717"/>
                </a:solidFill>
                <a:effectLst/>
                <a:latin typeface="Segoe UI" panose="020B0502040204020203" pitchFamily="34" charset="0"/>
              </a:rPr>
              <a:t>Ref: https://docs.microsoft.com/en-us/dynamics365/get-started/gdpr/</a:t>
            </a:r>
            <a:endParaRPr lang="en-IN"/>
          </a:p>
          <a:p>
            <a:pPr algn="l"/>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34770538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5000"/>
              </a:lnSpc>
              <a:spcBef>
                <a:spcPts val="0"/>
              </a:spcBef>
              <a:spcAft>
                <a:spcPts val="545"/>
              </a:spcAft>
            </a:pPr>
            <a:r>
              <a:rPr lang="en-US" sz="900">
                <a:solidFill>
                  <a:srgbClr val="181717"/>
                </a:solidFill>
                <a:effectLst/>
                <a:latin typeface="Segoe UI" panose="020B0502040204020203" pitchFamily="34" charset="0"/>
                <a:ea typeface="Segoe UI" panose="020B0502040204020203" pitchFamily="34" charset="0"/>
              </a:rPr>
              <a:t>You have learned how to: </a:t>
            </a:r>
          </a:p>
          <a:p>
            <a:pPr marL="342900" marR="0" lvl="0" indent="-342900">
              <a:lnSpc>
                <a:spcPct val="115000"/>
              </a:lnSpc>
              <a:spcBef>
                <a:spcPts val="0"/>
              </a:spcBef>
              <a:spcAft>
                <a:spcPts val="1000"/>
              </a:spcAft>
              <a:buFont typeface="Symbol" panose="05050102010706020507" pitchFamily="18" charset="2"/>
              <a:buChar char=""/>
            </a:pPr>
            <a:r>
              <a:rPr lang="en-US" sz="900">
                <a:solidFill>
                  <a:srgbClr val="181717"/>
                </a:solidFill>
                <a:effectLst/>
                <a:latin typeface="Segoe UI" panose="020B0502040204020203" pitchFamily="34" charset="0"/>
                <a:ea typeface="Segoe UI" panose="020B0502040204020203" pitchFamily="34" charset="0"/>
              </a:rPr>
              <a:t>Use common functionality and implementation tools .</a:t>
            </a:r>
          </a:p>
          <a:p>
            <a:pPr marL="342900" marR="0" lvl="0" indent="-342900">
              <a:lnSpc>
                <a:spcPct val="115000"/>
              </a:lnSpc>
              <a:spcBef>
                <a:spcPts val="0"/>
              </a:spcBef>
              <a:spcAft>
                <a:spcPts val="1000"/>
              </a:spcAft>
              <a:buFont typeface="Symbol" panose="05050102010706020507" pitchFamily="18" charset="2"/>
              <a:buChar char=""/>
            </a:pPr>
            <a:r>
              <a:rPr lang="en-US" sz="900">
                <a:solidFill>
                  <a:srgbClr val="181717"/>
                </a:solidFill>
                <a:effectLst/>
                <a:latin typeface="Segoe UI" panose="020B0502040204020203" pitchFamily="34" charset="0"/>
                <a:ea typeface="Segoe UI" panose="020B0502040204020203" pitchFamily="34" charset="0"/>
              </a:rPr>
              <a:t>Describe uses cases for, and capabilities of, workspaces.</a:t>
            </a:r>
          </a:p>
          <a:p>
            <a:pPr marL="342900" marR="0" lvl="0" indent="-342900">
              <a:lnSpc>
                <a:spcPct val="115000"/>
              </a:lnSpc>
              <a:spcBef>
                <a:spcPts val="0"/>
              </a:spcBef>
              <a:spcAft>
                <a:spcPts val="1000"/>
              </a:spcAft>
              <a:buFont typeface="Symbol" panose="05050102010706020507" pitchFamily="18" charset="2"/>
              <a:buChar char=""/>
            </a:pPr>
            <a:r>
              <a:rPr lang="en-US" sz="900">
                <a:solidFill>
                  <a:srgbClr val="181717"/>
                </a:solidFill>
                <a:effectLst/>
                <a:latin typeface="Segoe UI" panose="020B0502040204020203" pitchFamily="34" charset="0"/>
                <a:ea typeface="Segoe UI" panose="020B0502040204020203" pitchFamily="34" charset="0"/>
              </a:rPr>
              <a:t>Use and personalize operational workspaces.</a:t>
            </a:r>
          </a:p>
          <a:p>
            <a:pPr marL="342900" marR="0" lvl="0" indent="-342900">
              <a:lnSpc>
                <a:spcPct val="115000"/>
              </a:lnSpc>
              <a:spcBef>
                <a:spcPts val="0"/>
              </a:spcBef>
              <a:spcAft>
                <a:spcPts val="1000"/>
              </a:spcAft>
              <a:buFont typeface="Symbol" panose="05050102010706020507" pitchFamily="18" charset="2"/>
              <a:buChar char=""/>
            </a:pPr>
            <a:r>
              <a:rPr lang="en-US" sz="900">
                <a:solidFill>
                  <a:srgbClr val="181717"/>
                </a:solidFill>
                <a:effectLst/>
                <a:latin typeface="Segoe UI" panose="020B0502040204020203" pitchFamily="34" charset="0"/>
                <a:ea typeface="Segoe UI" panose="020B0502040204020203" pitchFamily="34" charset="0"/>
              </a:rPr>
              <a:t>Describe case management.</a:t>
            </a:r>
          </a:p>
          <a:p>
            <a:pPr marL="342900" marR="0" lvl="0" indent="-342900">
              <a:lnSpc>
                <a:spcPct val="115000"/>
              </a:lnSpc>
              <a:spcBef>
                <a:spcPts val="0"/>
              </a:spcBef>
              <a:spcAft>
                <a:spcPts val="1000"/>
              </a:spcAft>
              <a:buFont typeface="Symbol" panose="05050102010706020507" pitchFamily="18" charset="2"/>
              <a:buChar char=""/>
            </a:pPr>
            <a:r>
              <a:rPr lang="en-US" sz="900">
                <a:solidFill>
                  <a:srgbClr val="181717"/>
                </a:solidFill>
                <a:effectLst/>
                <a:latin typeface="Segoe UI" panose="020B0502040204020203" pitchFamily="34" charset="0"/>
                <a:ea typeface="Segoe UI" panose="020B0502040204020203" pitchFamily="34" charset="0"/>
              </a:rPr>
              <a:t>Describe global address book features and their use cases.</a:t>
            </a:r>
          </a:p>
          <a:p>
            <a:pPr marL="342900" marR="0" lvl="0" indent="-342900">
              <a:lnSpc>
                <a:spcPct val="115000"/>
              </a:lnSpc>
              <a:spcBef>
                <a:spcPts val="0"/>
              </a:spcBef>
              <a:spcAft>
                <a:spcPts val="1000"/>
              </a:spcAft>
              <a:buFont typeface="Symbol" panose="05050102010706020507" pitchFamily="18" charset="2"/>
              <a:buChar char=""/>
            </a:pPr>
            <a:r>
              <a:rPr lang="en-US" sz="900">
                <a:solidFill>
                  <a:srgbClr val="181717"/>
                </a:solidFill>
                <a:effectLst/>
                <a:latin typeface="Segoe UI" panose="020B0502040204020203" pitchFamily="34" charset="0"/>
                <a:ea typeface="Segoe UI" panose="020B0502040204020203" pitchFamily="34" charset="0"/>
              </a:rPr>
              <a:t>Identify the inquiry and report types available in a default installation.</a:t>
            </a:r>
          </a:p>
          <a:p>
            <a:pPr marL="342900" marR="0" lvl="0" indent="-342900">
              <a:lnSpc>
                <a:spcPct val="115000"/>
              </a:lnSpc>
              <a:spcBef>
                <a:spcPts val="0"/>
              </a:spcBef>
              <a:spcAft>
                <a:spcPts val="1000"/>
              </a:spcAft>
              <a:buFont typeface="Symbol" panose="05050102010706020507" pitchFamily="18" charset="2"/>
              <a:buChar char=""/>
            </a:pPr>
            <a:r>
              <a:rPr lang="en-US" sz="900">
                <a:solidFill>
                  <a:srgbClr val="181717"/>
                </a:solidFill>
                <a:effectLst/>
                <a:latin typeface="Segoe UI" panose="020B0502040204020203" pitchFamily="34" charset="0"/>
                <a:ea typeface="Segoe UI" panose="020B0502040204020203" pitchFamily="34" charset="0"/>
              </a:rPr>
              <a:t>Describe use cases for the business document management and electronic reporting features.</a:t>
            </a:r>
          </a:p>
          <a:p>
            <a:pPr marL="342900" marR="0" lvl="0" indent="-342900">
              <a:lnSpc>
                <a:spcPct val="115000"/>
              </a:lnSpc>
              <a:spcBef>
                <a:spcPts val="0"/>
              </a:spcBef>
              <a:spcAft>
                <a:spcPts val="1000"/>
              </a:spcAft>
              <a:buFont typeface="Symbol" panose="05050102010706020507" pitchFamily="18" charset="2"/>
              <a:buChar char=""/>
            </a:pPr>
            <a:r>
              <a:rPr lang="en-US" sz="900">
                <a:solidFill>
                  <a:srgbClr val="181717"/>
                </a:solidFill>
                <a:effectLst/>
                <a:latin typeface="Segoe UI" panose="020B0502040204020203" pitchFamily="34" charset="0"/>
                <a:ea typeface="Segoe UI" panose="020B0502040204020203" pitchFamily="34" charset="0"/>
              </a:rPr>
              <a:t>Navigate and efficiently use search filtering and create search queries.</a:t>
            </a:r>
          </a:p>
          <a:p>
            <a:pPr marL="342900" marR="0" lvl="0" indent="-342900">
              <a:lnSpc>
                <a:spcPct val="115000"/>
              </a:lnSpc>
              <a:spcBef>
                <a:spcPts val="0"/>
              </a:spcBef>
              <a:spcAft>
                <a:spcPts val="1000"/>
              </a:spcAft>
              <a:buFont typeface="Symbol" panose="05050102010706020507" pitchFamily="18" charset="2"/>
              <a:buChar char=""/>
            </a:pPr>
            <a:r>
              <a:rPr lang="en-US" sz="900">
                <a:solidFill>
                  <a:srgbClr val="181717"/>
                </a:solidFill>
                <a:effectLst/>
                <a:latin typeface="Segoe UI" panose="020B0502040204020203" pitchFamily="34" charset="0"/>
                <a:ea typeface="Segoe UI" panose="020B0502040204020203" pitchFamily="34" charset="0"/>
              </a:rPr>
              <a:t>Understand and use record templates.</a:t>
            </a:r>
          </a:p>
          <a:p>
            <a:pPr marL="342900" marR="0" lvl="0" indent="-342900" algn="l" defTabSz="914367" rtl="0" eaLnBrk="1" fontAlgn="auto" latinLnBrk="0" hangingPunct="1">
              <a:lnSpc>
                <a:spcPct val="115000"/>
              </a:lnSpc>
              <a:spcBef>
                <a:spcPts val="0"/>
              </a:spcBef>
              <a:spcAft>
                <a:spcPts val="1000"/>
              </a:spcAft>
              <a:buClrTx/>
              <a:buSzTx/>
              <a:buFont typeface="Symbol" panose="05050102010706020507" pitchFamily="18" charset="2"/>
              <a:buChar char=""/>
              <a:tabLst/>
              <a:defRPr/>
            </a:pPr>
            <a:r>
              <a:rPr lang="en-US" sz="900"/>
              <a:t>The Finance and Operations apps available for different business processes</a:t>
            </a:r>
          </a:p>
          <a:p>
            <a:pPr marL="342900" marR="0" lvl="0" indent="-342900">
              <a:lnSpc>
                <a:spcPct val="115000"/>
              </a:lnSpc>
              <a:spcBef>
                <a:spcPts val="0"/>
              </a:spcBef>
              <a:spcAft>
                <a:spcPts val="1000"/>
              </a:spcAft>
              <a:buFont typeface="Symbol" panose="05050102010706020507" pitchFamily="18" charset="2"/>
              <a:buChar char=""/>
            </a:pPr>
            <a:r>
              <a:rPr lang="en-US" sz="900">
                <a:solidFill>
                  <a:srgbClr val="181717"/>
                </a:solidFill>
                <a:effectLst/>
                <a:latin typeface="Segoe UI" panose="020B0502040204020203" pitchFamily="34" charset="0"/>
                <a:ea typeface="Segoe UI" panose="020B0502040204020203" pitchFamily="34" charset="0"/>
              </a:rPr>
              <a:t>Describe use cases for Power Platform apps and services.</a:t>
            </a:r>
          </a:p>
          <a:p>
            <a:pPr marL="342900" marR="0" lvl="0" indent="-342900">
              <a:lnSpc>
                <a:spcPct val="115000"/>
              </a:lnSpc>
              <a:spcBef>
                <a:spcPts val="0"/>
              </a:spcBef>
              <a:spcAft>
                <a:spcPts val="1000"/>
              </a:spcAft>
              <a:buFont typeface="Symbol" panose="05050102010706020507" pitchFamily="18" charset="2"/>
              <a:buChar char=""/>
            </a:pPr>
            <a:r>
              <a:rPr lang="en-US" sz="900">
                <a:solidFill>
                  <a:srgbClr val="181717"/>
                </a:solidFill>
                <a:effectLst/>
                <a:latin typeface="Segoe UI" panose="020B0502040204020203" pitchFamily="34" charset="0"/>
                <a:ea typeface="Segoe UI" panose="020B0502040204020203" pitchFamily="34" charset="0"/>
              </a:rPr>
              <a:t>Identify when to use Power Platform in the Dynamics 365 Dynamics 365 Finance app.</a:t>
            </a:r>
          </a:p>
          <a:p>
            <a:pPr marL="474345" marR="0" indent="-6350">
              <a:spcBef>
                <a:spcPts val="0"/>
              </a:spcBef>
              <a:spcAft>
                <a:spcPts val="545"/>
              </a:spcAft>
            </a:pPr>
            <a:r>
              <a:rPr lang="en-US" sz="900">
                <a:solidFill>
                  <a:srgbClr val="181717"/>
                </a:solidFill>
                <a:effectLst/>
                <a:latin typeface="Segoe UI" panose="020B0502040204020203" pitchFamily="34" charset="0"/>
                <a:ea typeface="Segoe UI" panose="020B0502040204020203" pitchFamily="34" charset="0"/>
              </a:rPr>
              <a:t>Integrate Power BI with Dynamics 365 Dynamics 365 Finance apps.</a:t>
            </a:r>
            <a:r>
              <a:rPr lang="en-US">
                <a:effectLst/>
              </a:rPr>
              <a:t> </a:t>
            </a:r>
            <a:r>
              <a:rPr lang="en-US" sz="900">
                <a:solidFill>
                  <a:srgbClr val="181717"/>
                </a:solidFill>
                <a:effectLst/>
                <a:latin typeface="Segoe UI" panose="020B0502040204020203" pitchFamily="34" charset="0"/>
                <a:ea typeface="Segoe UI" panose="020B0502040204020203" pitchFamily="34" charset="0"/>
              </a:rPr>
              <a:t>rephrased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23588951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It is time to check your knowledge by answering the questions and clarifying your answers.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3222883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2802655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49464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31110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90952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048207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184571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579952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15241523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199" y="2995283"/>
            <a:ext cx="2644762"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3377868" y="2995283"/>
            <a:ext cx="264476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6171536" y="2995283"/>
            <a:ext cx="264476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199" y="3616497"/>
            <a:ext cx="2644762" cy="492443"/>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3377868" y="3616497"/>
            <a:ext cx="2644762" cy="492443"/>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6171536" y="3616497"/>
            <a:ext cx="2644762" cy="492443"/>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415117"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4208784"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700245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8" name="Text Placeholder 11">
            <a:extLst>
              <a:ext uri="{FF2B5EF4-FFF2-40B4-BE49-F238E27FC236}">
                <a16:creationId xmlns:a16="http://schemas.microsoft.com/office/drawing/2014/main" id="{BCF4E607-C6B2-5DBD-A66E-6AC21DF3514B}"/>
              </a:ext>
            </a:extLst>
          </p:cNvPr>
          <p:cNvSpPr>
            <a:spLocks noGrp="1"/>
          </p:cNvSpPr>
          <p:nvPr>
            <p:ph type="body" sz="quarter" idx="26"/>
          </p:nvPr>
        </p:nvSpPr>
        <p:spPr>
          <a:xfrm>
            <a:off x="8965203" y="2995283"/>
            <a:ext cx="264476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79F6309B-E822-8B2F-6639-A0BB3E2D4398}"/>
              </a:ext>
            </a:extLst>
          </p:cNvPr>
          <p:cNvSpPr>
            <a:spLocks noGrp="1"/>
          </p:cNvSpPr>
          <p:nvPr>
            <p:ph type="body" sz="quarter" idx="27"/>
          </p:nvPr>
        </p:nvSpPr>
        <p:spPr>
          <a:xfrm>
            <a:off x="8965202" y="3616497"/>
            <a:ext cx="2644762" cy="492443"/>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21" name="Oval 20">
            <a:extLst>
              <a:ext uri="{FF2B5EF4-FFF2-40B4-BE49-F238E27FC236}">
                <a16:creationId xmlns:a16="http://schemas.microsoft.com/office/drawing/2014/main" id="{F9B6085C-652E-6BD6-58B4-4FD4FE4E867F}"/>
              </a:ext>
              <a:ext uri="{C183D7F6-B498-43B3-948B-1728B52AA6E4}">
                <adec:decorative xmlns:adec="http://schemas.microsoft.com/office/drawing/2017/decorative" val="1"/>
              </a:ext>
            </a:extLst>
          </p:cNvPr>
          <p:cNvSpPr/>
          <p:nvPr userDrawn="1"/>
        </p:nvSpPr>
        <p:spPr bwMode="auto">
          <a:xfrm>
            <a:off x="979611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8219899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548336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955307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522807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6755568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26153964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9328361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517194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2729095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1816025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407492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2267941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6663023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01860165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981192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81334936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19938539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8770217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2141294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98680272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8253958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1436339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162BDF-DEE8-2EF5-89DB-FD5A65D1E86F}"/>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5239717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4122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415318400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36783163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2756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1414823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28984691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310068494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1387013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08377577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04146924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471551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024067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53327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842464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1373471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0632628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1</a:t>
            </a:r>
          </a:p>
        </p:txBody>
      </p: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2.</a:t>
            </a:r>
          </a:p>
        </p:txBody>
      </p: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580737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30488026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555519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06289230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005908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B3BB"/>
                    </a:solidFill>
                    <a:effectLst/>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262F"/>
                    </a:solidFill>
                    <a:effectLst/>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A38B"/>
                    </a:solidFill>
                    <a:effectLst/>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391D"/>
                      </a:solidFill>
                      <a:effectLst/>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8DC8E8"/>
                    </a:solidFill>
                    <a:effectLst/>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A446F"/>
                    </a:solidFill>
                    <a:effectLst/>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CD9BCF"/>
                    </a:solidFill>
                    <a:effectLst/>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02573"/>
                    </a:solidFill>
                    <a:effectLst/>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1A1A1A"/>
                    </a:solidFill>
                    <a:effectLst/>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3928216490"/>
      </p:ext>
    </p:extLst>
  </p:cSld>
  <p:clrMap bg1="lt1" tx1="dk1" bg2="lt2" tx2="dk2" accent1="accent1" accent2="accent2" accent3="accent3" accent4="accent4" accent5="accent5" accent6="accent6" hlink="hlink" folHlink="folHlink"/>
  <p:sldLayoutIdLst>
    <p:sldLayoutId id="2147484753" r:id="rId1"/>
    <p:sldLayoutId id="2147484754" r:id="rId2"/>
    <p:sldLayoutId id="2147484755" r:id="rId3"/>
    <p:sldLayoutId id="2147484756" r:id="rId4"/>
    <p:sldLayoutId id="2147484757" r:id="rId5"/>
    <p:sldLayoutId id="2147484759" r:id="rId6"/>
    <p:sldLayoutId id="2147484760" r:id="rId7"/>
    <p:sldLayoutId id="2147484761" r:id="rId8"/>
    <p:sldLayoutId id="2147484762" r:id="rId9"/>
    <p:sldLayoutId id="2147484763" r:id="rId10"/>
    <p:sldLayoutId id="2147484764" r:id="rId11"/>
    <p:sldLayoutId id="2147484765" r:id="rId12"/>
    <p:sldLayoutId id="2147484766" r:id="rId13"/>
    <p:sldLayoutId id="2147484767" r:id="rId14"/>
    <p:sldLayoutId id="2147484768" r:id="rId15"/>
    <p:sldLayoutId id="2147484769" r:id="rId16"/>
    <p:sldLayoutId id="2147484804" r:id="rId17"/>
    <p:sldLayoutId id="2147484770" r:id="rId18"/>
    <p:sldLayoutId id="2147484771" r:id="rId19"/>
    <p:sldLayoutId id="2147484772" r:id="rId20"/>
    <p:sldLayoutId id="2147484773" r:id="rId21"/>
    <p:sldLayoutId id="2147484774" r:id="rId22"/>
    <p:sldLayoutId id="2147484775" r:id="rId23"/>
    <p:sldLayoutId id="2147484776" r:id="rId24"/>
    <p:sldLayoutId id="2147484777" r:id="rId25"/>
    <p:sldLayoutId id="2147484778" r:id="rId26"/>
    <p:sldLayoutId id="2147484779" r:id="rId27"/>
    <p:sldLayoutId id="2147484780" r:id="rId28"/>
    <p:sldLayoutId id="2147484781" r:id="rId29"/>
    <p:sldLayoutId id="2147484782" r:id="rId30"/>
    <p:sldLayoutId id="2147484783" r:id="rId31"/>
    <p:sldLayoutId id="2147484784" r:id="rId32"/>
    <p:sldLayoutId id="2147484785" r:id="rId33"/>
    <p:sldLayoutId id="2147484786" r:id="rId34"/>
    <p:sldLayoutId id="2147484787" r:id="rId35"/>
    <p:sldLayoutId id="2147484788" r:id="rId36"/>
    <p:sldLayoutId id="2147484789" r:id="rId37"/>
    <p:sldLayoutId id="2147484790" r:id="rId38"/>
    <p:sldLayoutId id="2147484791" r:id="rId39"/>
    <p:sldLayoutId id="2147484792" r:id="rId40"/>
    <p:sldLayoutId id="2147484793" r:id="rId41"/>
    <p:sldLayoutId id="2147484794" r:id="rId42"/>
    <p:sldLayoutId id="2147484795" r:id="rId43"/>
    <p:sldLayoutId id="2147484796" r:id="rId44"/>
    <p:sldLayoutId id="2147484797" r:id="rId45"/>
    <p:sldLayoutId id="2147484798" r:id="rId46"/>
    <p:sldLayoutId id="2147484799" r:id="rId47"/>
    <p:sldLayoutId id="2147484800" r:id="rId48"/>
    <p:sldLayoutId id="2147484801" r:id="rId49"/>
    <p:sldLayoutId id="2147484802" r:id="rId50"/>
    <p:sldLayoutId id="2147484803" r:id="rId51"/>
    <p:sldLayoutId id="2147484805" r:id="rId52"/>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23.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www.microsoft.com/en-us/videoplayer/embed/RE450W7?postJsllMsg=true"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hemeOverride" Target="../theme/themeOverride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hemeOverride" Target="../theme/themeOverride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7.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3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1.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3.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en-us/dynamics365/fin-ops-core/fin-ops/get-started/saved-views" TargetMode="External"/><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26.xml"/><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26.xml"/><Relationship Id="rId5" Type="http://schemas.openxmlformats.org/officeDocument/2006/relationships/image" Target="../media/image55.png"/><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8.xml"/><Relationship Id="rId1" Type="http://schemas.openxmlformats.org/officeDocument/2006/relationships/slideLayout" Target="../slideLayouts/slideLayout37.xml"/><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37.xml"/><Relationship Id="rId4" Type="http://schemas.openxmlformats.org/officeDocument/2006/relationships/image" Target="../media/image74.png"/></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3.xml"/><Relationship Id="rId1" Type="http://schemas.openxmlformats.org/officeDocument/2006/relationships/slideLayout" Target="../slideLayouts/slideLayout18.xml"/><Relationship Id="rId4" Type="http://schemas.openxmlformats.org/officeDocument/2006/relationships/image" Target="../media/image79.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CAD991-DC77-E7A7-8C83-BD2F3D5E84BD}"/>
              </a:ext>
            </a:extLst>
          </p:cNvPr>
          <p:cNvSpPr>
            <a:spLocks noGrp="1"/>
          </p:cNvSpPr>
          <p:nvPr>
            <p:ph type="title"/>
          </p:nvPr>
        </p:nvSpPr>
        <p:spPr>
          <a:xfrm>
            <a:off x="569912" y="2751891"/>
            <a:ext cx="5686955" cy="1908215"/>
          </a:xfrm>
        </p:spPr>
        <p:txBody>
          <a:bodyPr/>
          <a:lstStyle/>
          <a:p>
            <a:r>
              <a:rPr lang="en-US" dirty="0">
                <a:latin typeface="+mj-lt"/>
              </a:rPr>
              <a:t>MB-300 Core</a:t>
            </a:r>
            <a:br>
              <a:rPr lang="en-US" dirty="0"/>
            </a:br>
            <a:r>
              <a:rPr lang="en-US" sz="2800" dirty="0"/>
              <a:t>Module 1 – Describe Finance and Operations UI Elements, Basic Navigation, Apps</a:t>
            </a:r>
            <a:endParaRPr lang="en-US" dirty="0"/>
          </a:p>
        </p:txBody>
      </p:sp>
      <p:sp>
        <p:nvSpPr>
          <p:cNvPr id="7" name="Text Placeholder 4">
            <a:extLst>
              <a:ext uri="{FF2B5EF4-FFF2-40B4-BE49-F238E27FC236}">
                <a16:creationId xmlns:a16="http://schemas.microsoft.com/office/drawing/2014/main" id="{F222EA84-B39D-DC82-FEDD-7D132D0FB88E}"/>
              </a:ext>
            </a:extLst>
          </p:cNvPr>
          <p:cNvSpPr txBox="1">
            <a:spLocks/>
          </p:cNvSpPr>
          <p:nvPr/>
        </p:nvSpPr>
        <p:spPr>
          <a:xfrm>
            <a:off x="569912" y="5045482"/>
            <a:ext cx="5413394" cy="338554"/>
          </a:xfrm>
          <a:prstGeom prst="rect">
            <a:avLst/>
          </a:prstGeom>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mj-lt"/>
              </a:rPr>
              <a:t>Duration: 180 min</a:t>
            </a:r>
          </a:p>
        </p:txBody>
      </p:sp>
      <p:sp>
        <p:nvSpPr>
          <p:cNvPr id="6" name="Text Placeholder 5">
            <a:extLst>
              <a:ext uri="{FF2B5EF4-FFF2-40B4-BE49-F238E27FC236}">
                <a16:creationId xmlns:a16="http://schemas.microsoft.com/office/drawing/2014/main" id="{B598132D-3C4C-2D40-D7FB-2FA81A4A635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7930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BB717E-C350-3F5F-0ECC-9B3931374113}"/>
              </a:ext>
            </a:extLst>
          </p:cNvPr>
          <p:cNvSpPr>
            <a:spLocks noGrp="1"/>
          </p:cNvSpPr>
          <p:nvPr>
            <p:ph type="title"/>
          </p:nvPr>
        </p:nvSpPr>
        <p:spPr>
          <a:xfrm>
            <a:off x="588261" y="585216"/>
            <a:ext cx="11021771" cy="492443"/>
          </a:xfrm>
        </p:spPr>
        <p:txBody>
          <a:bodyPr/>
          <a:lstStyle/>
          <a:p>
            <a:r>
              <a:rPr lang="en-IN" b="1" i="0" dirty="0">
                <a:solidFill>
                  <a:srgbClr val="171717"/>
                </a:solidFill>
                <a:effectLst/>
              </a:rPr>
              <a:t>Navigation Elements – </a:t>
            </a:r>
            <a:r>
              <a:rPr lang="en-IN" b="1" dirty="0">
                <a:solidFill>
                  <a:srgbClr val="171717"/>
                </a:solidFill>
              </a:rPr>
              <a:t>Navigation Pane </a:t>
            </a:r>
            <a:r>
              <a:rPr lang="en-IN" b="1" i="0" dirty="0">
                <a:solidFill>
                  <a:srgbClr val="171717"/>
                </a:solidFill>
                <a:effectLst/>
              </a:rPr>
              <a:t>&amp; Workspaces</a:t>
            </a:r>
            <a:endParaRPr lang="en-US" dirty="0"/>
          </a:p>
        </p:txBody>
      </p:sp>
      <p:pic>
        <p:nvPicPr>
          <p:cNvPr id="14" name="Picture Placeholder 13">
            <a:extLst>
              <a:ext uri="{FF2B5EF4-FFF2-40B4-BE49-F238E27FC236}">
                <a16:creationId xmlns:a16="http://schemas.microsoft.com/office/drawing/2014/main" id="{E699DFAF-3A38-C1F0-3509-7C87C00BF3F5}"/>
              </a:ext>
            </a:extLst>
          </p:cNvPr>
          <p:cNvPicPr>
            <a:picLocks noGrp="1"/>
          </p:cNvPicPr>
          <p:nvPr>
            <p:ph type="pic" sz="quarter" idx="19"/>
          </p:nvPr>
        </p:nvPicPr>
        <p:blipFill rotWithShape="1">
          <a:blip r:embed="rId3"/>
          <a:srcRect l="-2548" t="-3130" r="-2548" b="-3130"/>
          <a:stretch/>
        </p:blipFill>
        <p:spPr>
          <a:xfrm>
            <a:off x="584200" y="1590675"/>
            <a:ext cx="5365750" cy="2687638"/>
          </a:xfrm>
          <a:prstGeom prst="rect">
            <a:avLst/>
          </a:prstGeom>
          <a:solidFill>
            <a:schemeClr val="bg1"/>
          </a:solidFill>
          <a:ln w="38100">
            <a:solidFill>
              <a:srgbClr val="C73ECC"/>
            </a:solidFill>
          </a:ln>
        </p:spPr>
      </p:pic>
      <p:sp>
        <p:nvSpPr>
          <p:cNvPr id="3" name="Text Placeholder 2">
            <a:extLst>
              <a:ext uri="{FF2B5EF4-FFF2-40B4-BE49-F238E27FC236}">
                <a16:creationId xmlns:a16="http://schemas.microsoft.com/office/drawing/2014/main" id="{26EB679B-418A-1CFA-31CE-D4ADF03BB78C}"/>
              </a:ext>
            </a:extLst>
          </p:cNvPr>
          <p:cNvSpPr>
            <a:spLocks noGrp="1"/>
          </p:cNvSpPr>
          <p:nvPr>
            <p:ph type="body" sz="quarter" idx="16"/>
          </p:nvPr>
        </p:nvSpPr>
        <p:spPr>
          <a:xfrm>
            <a:off x="584199" y="4575104"/>
            <a:ext cx="5364429" cy="338554"/>
          </a:xfrm>
        </p:spPr>
        <p:txBody>
          <a:bodyPr/>
          <a:lstStyle/>
          <a:p>
            <a:r>
              <a:rPr lang="en-US" sz="2200"/>
              <a:t>Navigation pane</a:t>
            </a:r>
          </a:p>
        </p:txBody>
      </p:sp>
      <p:pic>
        <p:nvPicPr>
          <p:cNvPr id="15" name="Picture Placeholder 14">
            <a:extLst>
              <a:ext uri="{FF2B5EF4-FFF2-40B4-BE49-F238E27FC236}">
                <a16:creationId xmlns:a16="http://schemas.microsoft.com/office/drawing/2014/main" id="{DBC918E4-65D5-80E4-9C80-36123A13540B}"/>
              </a:ext>
            </a:extLst>
          </p:cNvPr>
          <p:cNvPicPr>
            <a:picLocks noGrp="1"/>
          </p:cNvPicPr>
          <p:nvPr>
            <p:ph type="pic" sz="quarter" idx="20"/>
          </p:nvPr>
        </p:nvPicPr>
        <p:blipFill rotWithShape="1">
          <a:blip r:embed="rId4"/>
          <a:srcRect l="-3271" t="-2534" r="-3271" b="-2534"/>
          <a:stretch/>
        </p:blipFill>
        <p:spPr>
          <a:xfrm>
            <a:off x="6242050" y="1590675"/>
            <a:ext cx="5357813" cy="2687638"/>
          </a:xfrm>
          <a:prstGeom prst="rect">
            <a:avLst/>
          </a:prstGeom>
          <a:solidFill>
            <a:schemeClr val="bg1"/>
          </a:solidFill>
          <a:ln w="38100">
            <a:solidFill>
              <a:srgbClr val="C73ECC"/>
            </a:solidFill>
          </a:ln>
        </p:spPr>
      </p:pic>
      <p:sp>
        <p:nvSpPr>
          <p:cNvPr id="10" name="Text Placeholder 9">
            <a:extLst>
              <a:ext uri="{FF2B5EF4-FFF2-40B4-BE49-F238E27FC236}">
                <a16:creationId xmlns:a16="http://schemas.microsoft.com/office/drawing/2014/main" id="{166F1B39-1E73-3BE8-5629-D28CFFFC3003}"/>
              </a:ext>
            </a:extLst>
          </p:cNvPr>
          <p:cNvSpPr>
            <a:spLocks noGrp="1"/>
          </p:cNvSpPr>
          <p:nvPr>
            <p:ph type="body" sz="quarter" idx="22"/>
          </p:nvPr>
        </p:nvSpPr>
        <p:spPr>
          <a:xfrm>
            <a:off x="6243372" y="4575104"/>
            <a:ext cx="5356490" cy="338554"/>
          </a:xfrm>
        </p:spPr>
        <p:txBody>
          <a:bodyPr/>
          <a:lstStyle/>
          <a:p>
            <a:r>
              <a:rPr lang="en-US" sz="2200"/>
              <a:t>Workspaces</a:t>
            </a:r>
          </a:p>
        </p:txBody>
      </p:sp>
    </p:spTree>
    <p:extLst>
      <p:ext uri="{BB962C8B-B14F-4D97-AF65-F5344CB8AC3E}">
        <p14:creationId xmlns:p14="http://schemas.microsoft.com/office/powerpoint/2010/main" val="422332883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a:xfrm>
            <a:off x="588262" y="585216"/>
            <a:ext cx="11011600" cy="492443"/>
          </a:xfrm>
        </p:spPr>
        <p:txBody>
          <a:bodyPr/>
          <a:lstStyle/>
          <a:p>
            <a:r>
              <a:rPr lang="en-US" dirty="0"/>
              <a:t>Summary</a:t>
            </a:r>
          </a:p>
        </p:txBody>
      </p:sp>
      <p:sp>
        <p:nvSpPr>
          <p:cNvPr id="25" name="TextBox 24">
            <a:extLst>
              <a:ext uri="{FF2B5EF4-FFF2-40B4-BE49-F238E27FC236}">
                <a16:creationId xmlns:a16="http://schemas.microsoft.com/office/drawing/2014/main" id="{77517DF6-2BED-CB39-E4D2-8312B609D403}"/>
              </a:ext>
            </a:extLst>
          </p:cNvPr>
          <p:cNvSpPr txBox="1"/>
          <p:nvPr/>
        </p:nvSpPr>
        <p:spPr>
          <a:xfrm>
            <a:off x="588262" y="1114295"/>
            <a:ext cx="6600496" cy="246221"/>
          </a:xfrm>
          <a:prstGeom prst="rect">
            <a:avLst/>
          </a:prstGeom>
          <a:noFill/>
        </p:spPr>
        <p:txBody>
          <a:bodyPr wrap="square" lIns="0" tIns="0" rIns="0" bIns="0">
            <a:spAutoFit/>
          </a:bodyPr>
          <a:lstStyle/>
          <a:p>
            <a:r>
              <a:rPr lang="en-US" sz="1600" dirty="0">
                <a:effectLst/>
                <a:latin typeface="Segoe UI" panose="020B0502040204020203" pitchFamily="34" charset="0"/>
              </a:rPr>
              <a:t>In this module, you learned:</a:t>
            </a:r>
            <a:endParaRPr lang="en-US" sz="1600" dirty="0">
              <a:effectLst/>
              <a:latin typeface="Arial" panose="020B0604020202020204" pitchFamily="34" charset="0"/>
            </a:endParaRPr>
          </a:p>
        </p:txBody>
      </p:sp>
      <p:sp>
        <p:nvSpPr>
          <p:cNvPr id="38" name="Oval 37">
            <a:extLst>
              <a:ext uri="{FF2B5EF4-FFF2-40B4-BE49-F238E27FC236}">
                <a16:creationId xmlns:a16="http://schemas.microsoft.com/office/drawing/2014/main" id="{65962880-9A28-F000-E0E3-52E05261B1FE}"/>
              </a:ext>
            </a:extLst>
          </p:cNvPr>
          <p:cNvSpPr>
            <a:spLocks/>
          </p:cNvSpPr>
          <p:nvPr/>
        </p:nvSpPr>
        <p:spPr bwMode="auto">
          <a:xfrm>
            <a:off x="733359" y="1397151"/>
            <a:ext cx="354872" cy="354872"/>
          </a:xfrm>
          <a:prstGeom prst="ellipse">
            <a:avLst/>
          </a:prstGeom>
          <a:solidFill>
            <a:srgbClr val="FFA388"/>
          </a:solidFill>
          <a:ln w="952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r>
              <a:rPr lang="en-US" sz="1600" b="1"/>
              <a:t>1</a:t>
            </a:r>
          </a:p>
        </p:txBody>
      </p:sp>
      <p:sp>
        <p:nvSpPr>
          <p:cNvPr id="39" name="TextBox 38">
            <a:extLst>
              <a:ext uri="{FF2B5EF4-FFF2-40B4-BE49-F238E27FC236}">
                <a16:creationId xmlns:a16="http://schemas.microsoft.com/office/drawing/2014/main" id="{E9132288-0425-A94E-42F5-3597E163D7A4}"/>
              </a:ext>
            </a:extLst>
          </p:cNvPr>
          <p:cNvSpPr txBox="1">
            <a:spLocks/>
          </p:cNvSpPr>
          <p:nvPr/>
        </p:nvSpPr>
        <p:spPr>
          <a:xfrm>
            <a:off x="1295400" y="1466865"/>
            <a:ext cx="10045700" cy="215444"/>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400" dirty="0"/>
              <a:t>The capabilities of operational workspaces.</a:t>
            </a:r>
          </a:p>
        </p:txBody>
      </p:sp>
      <p:sp>
        <p:nvSpPr>
          <p:cNvPr id="2" name="Oval 1">
            <a:extLst>
              <a:ext uri="{FF2B5EF4-FFF2-40B4-BE49-F238E27FC236}">
                <a16:creationId xmlns:a16="http://schemas.microsoft.com/office/drawing/2014/main" id="{281850F2-AD95-3599-94CD-66D0A45A3397}"/>
              </a:ext>
            </a:extLst>
          </p:cNvPr>
          <p:cNvSpPr>
            <a:spLocks/>
          </p:cNvSpPr>
          <p:nvPr/>
        </p:nvSpPr>
        <p:spPr bwMode="auto">
          <a:xfrm>
            <a:off x="733359" y="1864900"/>
            <a:ext cx="354872" cy="354872"/>
          </a:xfrm>
          <a:prstGeom prst="ellipse">
            <a:avLst/>
          </a:prstGeom>
          <a:solidFill>
            <a:srgbClr val="FFA388"/>
          </a:solidFill>
          <a:ln w="952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r>
              <a:rPr lang="en-US" sz="1600" b="1"/>
              <a:t>2</a:t>
            </a:r>
          </a:p>
        </p:txBody>
      </p:sp>
      <p:sp>
        <p:nvSpPr>
          <p:cNvPr id="3" name="TextBox 2">
            <a:extLst>
              <a:ext uri="{FF2B5EF4-FFF2-40B4-BE49-F238E27FC236}">
                <a16:creationId xmlns:a16="http://schemas.microsoft.com/office/drawing/2014/main" id="{ABA07CA5-B2E7-A2FA-3F80-ACF976A67B3C}"/>
              </a:ext>
            </a:extLst>
          </p:cNvPr>
          <p:cNvSpPr txBox="1">
            <a:spLocks/>
          </p:cNvSpPr>
          <p:nvPr/>
        </p:nvSpPr>
        <p:spPr>
          <a:xfrm>
            <a:off x="1295400" y="1934614"/>
            <a:ext cx="10045700" cy="215444"/>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400"/>
              <a:t>Benefits of the global address book features and its use cases.</a:t>
            </a:r>
          </a:p>
        </p:txBody>
      </p:sp>
      <p:sp>
        <p:nvSpPr>
          <p:cNvPr id="4" name="Oval 3">
            <a:extLst>
              <a:ext uri="{FF2B5EF4-FFF2-40B4-BE49-F238E27FC236}">
                <a16:creationId xmlns:a16="http://schemas.microsoft.com/office/drawing/2014/main" id="{01C4699B-E163-CD49-7414-604DD68E7328}"/>
              </a:ext>
            </a:extLst>
          </p:cNvPr>
          <p:cNvSpPr>
            <a:spLocks/>
          </p:cNvSpPr>
          <p:nvPr/>
        </p:nvSpPr>
        <p:spPr bwMode="auto">
          <a:xfrm>
            <a:off x="733359" y="2332649"/>
            <a:ext cx="354872" cy="354872"/>
          </a:xfrm>
          <a:prstGeom prst="ellipse">
            <a:avLst/>
          </a:prstGeom>
          <a:solidFill>
            <a:srgbClr val="FFA388"/>
          </a:solidFill>
          <a:ln w="952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r>
              <a:rPr lang="en-US" sz="1600" b="1"/>
              <a:t>3</a:t>
            </a:r>
          </a:p>
        </p:txBody>
      </p:sp>
      <p:sp>
        <p:nvSpPr>
          <p:cNvPr id="5" name="TextBox 4">
            <a:extLst>
              <a:ext uri="{FF2B5EF4-FFF2-40B4-BE49-F238E27FC236}">
                <a16:creationId xmlns:a16="http://schemas.microsoft.com/office/drawing/2014/main" id="{50896C05-D825-293A-C4DB-000AF69AAA17}"/>
              </a:ext>
            </a:extLst>
          </p:cNvPr>
          <p:cNvSpPr txBox="1">
            <a:spLocks/>
          </p:cNvSpPr>
          <p:nvPr/>
        </p:nvSpPr>
        <p:spPr>
          <a:xfrm>
            <a:off x="1295400" y="2402363"/>
            <a:ext cx="10045700" cy="215444"/>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400"/>
              <a:t>Benefits of Case management.</a:t>
            </a:r>
          </a:p>
        </p:txBody>
      </p:sp>
      <p:sp>
        <p:nvSpPr>
          <p:cNvPr id="6" name="Oval 5">
            <a:extLst>
              <a:ext uri="{FF2B5EF4-FFF2-40B4-BE49-F238E27FC236}">
                <a16:creationId xmlns:a16="http://schemas.microsoft.com/office/drawing/2014/main" id="{1022B2ED-A136-6002-5EAA-7AF046BB2D67}"/>
              </a:ext>
            </a:extLst>
          </p:cNvPr>
          <p:cNvSpPr>
            <a:spLocks/>
          </p:cNvSpPr>
          <p:nvPr/>
        </p:nvSpPr>
        <p:spPr bwMode="auto">
          <a:xfrm>
            <a:off x="733359" y="2800398"/>
            <a:ext cx="354872" cy="354872"/>
          </a:xfrm>
          <a:prstGeom prst="ellipse">
            <a:avLst/>
          </a:prstGeom>
          <a:solidFill>
            <a:srgbClr val="FFA388"/>
          </a:solidFill>
          <a:ln w="952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r>
              <a:rPr lang="en-US" sz="1600" b="1"/>
              <a:t>4</a:t>
            </a:r>
          </a:p>
        </p:txBody>
      </p:sp>
      <p:sp>
        <p:nvSpPr>
          <p:cNvPr id="8" name="TextBox 7">
            <a:extLst>
              <a:ext uri="{FF2B5EF4-FFF2-40B4-BE49-F238E27FC236}">
                <a16:creationId xmlns:a16="http://schemas.microsoft.com/office/drawing/2014/main" id="{C727B065-1611-1BA2-4E12-8FD5D530F78C}"/>
              </a:ext>
            </a:extLst>
          </p:cNvPr>
          <p:cNvSpPr txBox="1">
            <a:spLocks/>
          </p:cNvSpPr>
          <p:nvPr/>
        </p:nvSpPr>
        <p:spPr>
          <a:xfrm>
            <a:off x="1295400" y="2870112"/>
            <a:ext cx="10045700" cy="215444"/>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400"/>
              <a:t>The Finance and Operations apps available for different business processes</a:t>
            </a:r>
          </a:p>
        </p:txBody>
      </p:sp>
      <p:sp>
        <p:nvSpPr>
          <p:cNvPr id="9" name="Oval 8">
            <a:extLst>
              <a:ext uri="{FF2B5EF4-FFF2-40B4-BE49-F238E27FC236}">
                <a16:creationId xmlns:a16="http://schemas.microsoft.com/office/drawing/2014/main" id="{F0F180FE-F95E-4D04-42AC-35F910DE350E}"/>
              </a:ext>
            </a:extLst>
          </p:cNvPr>
          <p:cNvSpPr>
            <a:spLocks/>
          </p:cNvSpPr>
          <p:nvPr/>
        </p:nvSpPr>
        <p:spPr bwMode="auto">
          <a:xfrm>
            <a:off x="733359" y="3268147"/>
            <a:ext cx="354872" cy="354872"/>
          </a:xfrm>
          <a:prstGeom prst="ellipse">
            <a:avLst/>
          </a:prstGeom>
          <a:solidFill>
            <a:srgbClr val="FFA388"/>
          </a:solidFill>
          <a:ln w="952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r>
              <a:rPr lang="en-US" sz="1600" b="1"/>
              <a:t>5</a:t>
            </a:r>
          </a:p>
        </p:txBody>
      </p:sp>
      <p:sp>
        <p:nvSpPr>
          <p:cNvPr id="10" name="TextBox 9">
            <a:extLst>
              <a:ext uri="{FF2B5EF4-FFF2-40B4-BE49-F238E27FC236}">
                <a16:creationId xmlns:a16="http://schemas.microsoft.com/office/drawing/2014/main" id="{B541A882-B1F2-7BEF-0956-3BA8D8719A42}"/>
              </a:ext>
            </a:extLst>
          </p:cNvPr>
          <p:cNvSpPr txBox="1">
            <a:spLocks/>
          </p:cNvSpPr>
          <p:nvPr/>
        </p:nvSpPr>
        <p:spPr>
          <a:xfrm>
            <a:off x="1295400" y="3337861"/>
            <a:ext cx="10045700" cy="215444"/>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400"/>
              <a:t>How to perform searches, work with filters, create search queries and create record templates.</a:t>
            </a:r>
          </a:p>
        </p:txBody>
      </p:sp>
      <p:sp>
        <p:nvSpPr>
          <p:cNvPr id="11" name="Oval 10">
            <a:extLst>
              <a:ext uri="{FF2B5EF4-FFF2-40B4-BE49-F238E27FC236}">
                <a16:creationId xmlns:a16="http://schemas.microsoft.com/office/drawing/2014/main" id="{F13E642B-688E-36F1-3201-6A26EA2065B9}"/>
              </a:ext>
            </a:extLst>
          </p:cNvPr>
          <p:cNvSpPr>
            <a:spLocks/>
          </p:cNvSpPr>
          <p:nvPr/>
        </p:nvSpPr>
        <p:spPr bwMode="auto">
          <a:xfrm>
            <a:off x="733359" y="3735896"/>
            <a:ext cx="354872" cy="354872"/>
          </a:xfrm>
          <a:prstGeom prst="ellipse">
            <a:avLst/>
          </a:prstGeom>
          <a:solidFill>
            <a:srgbClr val="FFA388"/>
          </a:solidFill>
          <a:ln w="952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r>
              <a:rPr lang="en-US" sz="1600" b="1"/>
              <a:t>6</a:t>
            </a:r>
          </a:p>
        </p:txBody>
      </p:sp>
      <p:sp>
        <p:nvSpPr>
          <p:cNvPr id="12" name="TextBox 11">
            <a:extLst>
              <a:ext uri="{FF2B5EF4-FFF2-40B4-BE49-F238E27FC236}">
                <a16:creationId xmlns:a16="http://schemas.microsoft.com/office/drawing/2014/main" id="{A5605C06-5108-D4D9-0D49-B2DF8405C546}"/>
              </a:ext>
            </a:extLst>
          </p:cNvPr>
          <p:cNvSpPr txBox="1">
            <a:spLocks/>
          </p:cNvSpPr>
          <p:nvPr/>
        </p:nvSpPr>
        <p:spPr>
          <a:xfrm>
            <a:off x="1295400" y="3697889"/>
            <a:ext cx="10045700" cy="430887"/>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400" dirty="0"/>
              <a:t>Microsoft Power Platform enables users to Gain insights from data (Analyze), Drive intelligent business processes via apps they build (Act), and Automate business processes (Automate).</a:t>
            </a:r>
          </a:p>
        </p:txBody>
      </p:sp>
      <p:sp>
        <p:nvSpPr>
          <p:cNvPr id="13" name="Oval 12">
            <a:extLst>
              <a:ext uri="{FF2B5EF4-FFF2-40B4-BE49-F238E27FC236}">
                <a16:creationId xmlns:a16="http://schemas.microsoft.com/office/drawing/2014/main" id="{27E62ACB-4BBC-47A3-60D7-F01043B7CB2D}"/>
              </a:ext>
            </a:extLst>
          </p:cNvPr>
          <p:cNvSpPr>
            <a:spLocks/>
          </p:cNvSpPr>
          <p:nvPr/>
        </p:nvSpPr>
        <p:spPr bwMode="auto">
          <a:xfrm>
            <a:off x="733359" y="4203645"/>
            <a:ext cx="354872" cy="354872"/>
          </a:xfrm>
          <a:prstGeom prst="ellipse">
            <a:avLst/>
          </a:prstGeom>
          <a:solidFill>
            <a:srgbClr val="FFA388"/>
          </a:solidFill>
          <a:ln w="952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r>
              <a:rPr lang="en-US" sz="1600" b="1"/>
              <a:t>7</a:t>
            </a:r>
          </a:p>
        </p:txBody>
      </p:sp>
      <p:sp>
        <p:nvSpPr>
          <p:cNvPr id="14" name="TextBox 13">
            <a:extLst>
              <a:ext uri="{FF2B5EF4-FFF2-40B4-BE49-F238E27FC236}">
                <a16:creationId xmlns:a16="http://schemas.microsoft.com/office/drawing/2014/main" id="{CA72F24F-F0A1-3E17-BF55-08C3F476ACAD}"/>
              </a:ext>
            </a:extLst>
          </p:cNvPr>
          <p:cNvSpPr txBox="1">
            <a:spLocks/>
          </p:cNvSpPr>
          <p:nvPr/>
        </p:nvSpPr>
        <p:spPr>
          <a:xfrm>
            <a:off x="1295400" y="4273359"/>
            <a:ext cx="10045700" cy="215444"/>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400"/>
              <a:t>Power virtual agents eliminates the gap between subject matter experts and the development teams building the chatbots.</a:t>
            </a:r>
          </a:p>
        </p:txBody>
      </p:sp>
      <p:sp>
        <p:nvSpPr>
          <p:cNvPr id="21" name="Oval 20">
            <a:extLst>
              <a:ext uri="{FF2B5EF4-FFF2-40B4-BE49-F238E27FC236}">
                <a16:creationId xmlns:a16="http://schemas.microsoft.com/office/drawing/2014/main" id="{CB964CFF-EE6C-41E6-ACB6-6C08A87C02FC}"/>
              </a:ext>
            </a:extLst>
          </p:cNvPr>
          <p:cNvSpPr>
            <a:spLocks/>
          </p:cNvSpPr>
          <p:nvPr/>
        </p:nvSpPr>
        <p:spPr bwMode="auto">
          <a:xfrm>
            <a:off x="733359" y="4671394"/>
            <a:ext cx="354872" cy="354872"/>
          </a:xfrm>
          <a:prstGeom prst="ellipse">
            <a:avLst/>
          </a:prstGeom>
          <a:solidFill>
            <a:srgbClr val="FFA388"/>
          </a:solidFill>
          <a:ln w="952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r>
              <a:rPr lang="en-US" sz="1600" b="1"/>
              <a:t>8</a:t>
            </a:r>
          </a:p>
        </p:txBody>
      </p:sp>
      <p:sp>
        <p:nvSpPr>
          <p:cNvPr id="22" name="TextBox 21">
            <a:extLst>
              <a:ext uri="{FF2B5EF4-FFF2-40B4-BE49-F238E27FC236}">
                <a16:creationId xmlns:a16="http://schemas.microsoft.com/office/drawing/2014/main" id="{F13F20FF-D257-2817-FAAB-4E9BC9832EF8}"/>
              </a:ext>
            </a:extLst>
          </p:cNvPr>
          <p:cNvSpPr txBox="1">
            <a:spLocks/>
          </p:cNvSpPr>
          <p:nvPr/>
        </p:nvSpPr>
        <p:spPr>
          <a:xfrm>
            <a:off x="1295400" y="4741108"/>
            <a:ext cx="10045700" cy="215444"/>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400"/>
              <a:t>Power BI helps you analyze and visualize data on a unified platform with data from internal and external sources.</a:t>
            </a:r>
          </a:p>
        </p:txBody>
      </p:sp>
      <p:sp>
        <p:nvSpPr>
          <p:cNvPr id="15" name="Oval 14">
            <a:extLst>
              <a:ext uri="{FF2B5EF4-FFF2-40B4-BE49-F238E27FC236}">
                <a16:creationId xmlns:a16="http://schemas.microsoft.com/office/drawing/2014/main" id="{0EACDF58-BF3A-7945-C8EC-03BAA847ABCA}"/>
              </a:ext>
            </a:extLst>
          </p:cNvPr>
          <p:cNvSpPr>
            <a:spLocks/>
          </p:cNvSpPr>
          <p:nvPr/>
        </p:nvSpPr>
        <p:spPr bwMode="auto">
          <a:xfrm>
            <a:off x="733359" y="5139143"/>
            <a:ext cx="354872" cy="354872"/>
          </a:xfrm>
          <a:prstGeom prst="ellipse">
            <a:avLst/>
          </a:prstGeom>
          <a:solidFill>
            <a:srgbClr val="FFA388"/>
          </a:solidFill>
          <a:ln w="952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r>
              <a:rPr lang="en-US" sz="1600" b="1" dirty="0"/>
              <a:t>9</a:t>
            </a:r>
          </a:p>
        </p:txBody>
      </p:sp>
      <p:sp>
        <p:nvSpPr>
          <p:cNvPr id="16" name="TextBox 15">
            <a:extLst>
              <a:ext uri="{FF2B5EF4-FFF2-40B4-BE49-F238E27FC236}">
                <a16:creationId xmlns:a16="http://schemas.microsoft.com/office/drawing/2014/main" id="{817EEDBF-8C50-69CA-AB1C-54324F66A5D8}"/>
              </a:ext>
            </a:extLst>
          </p:cNvPr>
          <p:cNvSpPr txBox="1">
            <a:spLocks/>
          </p:cNvSpPr>
          <p:nvPr/>
        </p:nvSpPr>
        <p:spPr>
          <a:xfrm>
            <a:off x="1295400" y="5101136"/>
            <a:ext cx="9706429" cy="430887"/>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400"/>
              <a:t>Power Apps helps you build and deploy customized apps that work across web and mobile, embedded or standalone, on any device.</a:t>
            </a:r>
          </a:p>
        </p:txBody>
      </p:sp>
      <p:sp>
        <p:nvSpPr>
          <p:cNvPr id="23" name="Oval 22">
            <a:extLst>
              <a:ext uri="{FF2B5EF4-FFF2-40B4-BE49-F238E27FC236}">
                <a16:creationId xmlns:a16="http://schemas.microsoft.com/office/drawing/2014/main" id="{EF074A7B-5D62-8C0E-066E-AD6927BFCFB2}"/>
              </a:ext>
            </a:extLst>
          </p:cNvPr>
          <p:cNvSpPr>
            <a:spLocks/>
          </p:cNvSpPr>
          <p:nvPr/>
        </p:nvSpPr>
        <p:spPr bwMode="auto">
          <a:xfrm>
            <a:off x="733359" y="5606896"/>
            <a:ext cx="354872" cy="354872"/>
          </a:xfrm>
          <a:prstGeom prst="ellipse">
            <a:avLst/>
          </a:prstGeom>
          <a:solidFill>
            <a:srgbClr val="FFA388"/>
          </a:solidFill>
          <a:ln w="952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r>
              <a:rPr lang="en-US" sz="1600" b="1"/>
              <a:t>10</a:t>
            </a:r>
          </a:p>
        </p:txBody>
      </p:sp>
      <p:sp>
        <p:nvSpPr>
          <p:cNvPr id="24" name="TextBox 23">
            <a:extLst>
              <a:ext uri="{FF2B5EF4-FFF2-40B4-BE49-F238E27FC236}">
                <a16:creationId xmlns:a16="http://schemas.microsoft.com/office/drawing/2014/main" id="{920390B1-2C30-9276-917A-144546AF0E80}"/>
              </a:ext>
            </a:extLst>
          </p:cNvPr>
          <p:cNvSpPr txBox="1">
            <a:spLocks/>
          </p:cNvSpPr>
          <p:nvPr/>
        </p:nvSpPr>
        <p:spPr>
          <a:xfrm>
            <a:off x="1295400" y="5676610"/>
            <a:ext cx="10045700" cy="215444"/>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400" dirty="0"/>
              <a:t>Power Automate helps you create automation workflows, from simple to advanced scenarios.</a:t>
            </a:r>
          </a:p>
        </p:txBody>
      </p:sp>
    </p:spTree>
    <p:extLst>
      <p:ext uri="{BB962C8B-B14F-4D97-AF65-F5344CB8AC3E}">
        <p14:creationId xmlns:p14="http://schemas.microsoft.com/office/powerpoint/2010/main" val="46052817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616766-5185-09D2-565C-9B3D8B6DD8B0}"/>
              </a:ext>
            </a:extLst>
          </p:cNvPr>
          <p:cNvSpPr>
            <a:spLocks noGrp="1"/>
          </p:cNvSpPr>
          <p:nvPr>
            <p:ph type="title"/>
          </p:nvPr>
        </p:nvSpPr>
        <p:spPr/>
        <p:txBody>
          <a:bodyPr/>
          <a:lstStyle/>
          <a:p>
            <a:r>
              <a:rPr lang="en-US" dirty="0"/>
              <a:t>Knowledge Check </a:t>
            </a:r>
          </a:p>
        </p:txBody>
      </p:sp>
    </p:spTree>
    <p:extLst>
      <p:ext uri="{BB962C8B-B14F-4D97-AF65-F5344CB8AC3E}">
        <p14:creationId xmlns:p14="http://schemas.microsoft.com/office/powerpoint/2010/main" val="164043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D17C561-EDC4-96B1-FEC7-97DED42030E8}"/>
              </a:ext>
            </a:extLst>
          </p:cNvPr>
          <p:cNvSpPr>
            <a:spLocks noGrp="1"/>
          </p:cNvSpPr>
          <p:nvPr>
            <p:ph type="title"/>
          </p:nvPr>
        </p:nvSpPr>
        <p:spPr>
          <a:xfrm>
            <a:off x="588262" y="-612577"/>
            <a:ext cx="8193024"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ct val="0"/>
              </a:spcBef>
              <a:spcAft>
                <a:spcPts val="0"/>
              </a:spcAft>
              <a:buClrTx/>
              <a:buSzPct val="90000"/>
              <a:buFont typeface="Arial" panose="020B0604020202020204" pitchFamily="34" charset="0"/>
              <a:buNone/>
              <a:tabLst/>
              <a:defRPr/>
            </a:pPr>
            <a:r>
              <a:rPr kumimoji="0" lang="en-US" sz="2400" b="0" i="0" u="none" strike="noStrike" kern="1200" cap="none" spc="-50" normalizeH="0" baseline="0" noProof="0" dirty="0">
                <a:ln w="3175">
                  <a:noFill/>
                </a:ln>
                <a:solidFill>
                  <a:schemeClr val="tx1"/>
                </a:solidFill>
                <a:effectLst/>
                <a:uLnTx/>
                <a:uFillTx/>
                <a:latin typeface="+mj-lt"/>
                <a:ea typeface="+mn-ea"/>
                <a:cs typeface="Segoe UI" panose="020B0502040204020203" pitchFamily="34" charset="0"/>
              </a:rPr>
              <a:t>Closing slide</a:t>
            </a:r>
          </a:p>
        </p:txBody>
      </p:sp>
    </p:spTree>
    <p:extLst>
      <p:ext uri="{BB962C8B-B14F-4D97-AF65-F5344CB8AC3E}">
        <p14:creationId xmlns:p14="http://schemas.microsoft.com/office/powerpoint/2010/main" val="8479549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48FBC-339E-E094-B089-52C575E2F1D5}"/>
              </a:ext>
            </a:extLst>
          </p:cNvPr>
          <p:cNvSpPr>
            <a:spLocks noGrp="1"/>
          </p:cNvSpPr>
          <p:nvPr>
            <p:ph type="title"/>
          </p:nvPr>
        </p:nvSpPr>
        <p:spPr>
          <a:xfrm>
            <a:off x="588262" y="585216"/>
            <a:ext cx="11044938" cy="492443"/>
          </a:xfrm>
        </p:spPr>
        <p:txBody>
          <a:bodyPr/>
          <a:lstStyle/>
          <a:p>
            <a:r>
              <a:rPr lang="en-IN" b="1" i="0" dirty="0">
                <a:solidFill>
                  <a:srgbClr val="171717"/>
                </a:solidFill>
                <a:effectLst/>
              </a:rPr>
              <a:t>How workspaces drive productivity</a:t>
            </a:r>
            <a:endParaRPr lang="en-US" dirty="0"/>
          </a:p>
        </p:txBody>
      </p:sp>
      <p:sp>
        <p:nvSpPr>
          <p:cNvPr id="8" name="Text Placeholder 4">
            <a:extLst>
              <a:ext uri="{FF2B5EF4-FFF2-40B4-BE49-F238E27FC236}">
                <a16:creationId xmlns:a16="http://schemas.microsoft.com/office/drawing/2014/main" id="{76E63049-FB37-1942-B454-5FF0E1DBAF85}"/>
              </a:ext>
            </a:extLst>
          </p:cNvPr>
          <p:cNvSpPr txBox="1">
            <a:spLocks/>
          </p:cNvSpPr>
          <p:nvPr/>
        </p:nvSpPr>
        <p:spPr>
          <a:xfrm>
            <a:off x="588262" y="1581150"/>
            <a:ext cx="3336038" cy="215444"/>
          </a:xfrm>
          <a:prstGeom prst="rect">
            <a:avLst/>
          </a:prstGeom>
        </p:spPr>
        <p:txBody>
          <a:bodyPr lIns="0" tIns="0" rIns="0" bIns="0" anchor="t">
            <a:spAutoFit/>
          </a:bodyPr>
          <a:lstStyle>
            <a:lvl1pPr marL="0" marR="0" indent="0" algn="l" defTabSz="914367" rtl="0" eaLnBrk="1" fontAlgn="auto" latinLnBrk="0" hangingPunct="1">
              <a:lnSpc>
                <a:spcPct val="100000"/>
              </a:lnSpc>
              <a:spcBef>
                <a:spcPts val="0"/>
              </a:spcBef>
              <a:spcAft>
                <a:spcPts val="400"/>
              </a:spcAft>
              <a:buClrTx/>
              <a:buSzPct val="90000"/>
              <a:buFont typeface="Arial" panose="020B0604020202020204" pitchFamily="34" charset="0"/>
              <a:buNone/>
              <a:tabLst/>
              <a:defRPr sz="2000" b="0" i="0" kern="1200" spc="0" baseline="0">
                <a:solidFill>
                  <a:schemeClr val="tx1"/>
                </a:solidFill>
                <a:latin typeface="+mj-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b="1" dirty="0"/>
              <a:t>360-degree view of activities</a:t>
            </a:r>
          </a:p>
        </p:txBody>
      </p:sp>
      <p:sp>
        <p:nvSpPr>
          <p:cNvPr id="9" name="Text Placeholder 4">
            <a:extLst>
              <a:ext uri="{FF2B5EF4-FFF2-40B4-BE49-F238E27FC236}">
                <a16:creationId xmlns:a16="http://schemas.microsoft.com/office/drawing/2014/main" id="{CBFED08A-F123-A67F-FD54-33AC0B3B7D3E}"/>
              </a:ext>
            </a:extLst>
          </p:cNvPr>
          <p:cNvSpPr txBox="1">
            <a:spLocks/>
          </p:cNvSpPr>
          <p:nvPr/>
        </p:nvSpPr>
        <p:spPr>
          <a:xfrm>
            <a:off x="588262" y="1871641"/>
            <a:ext cx="3336038" cy="184666"/>
          </a:xfrm>
          <a:prstGeom prst="rect">
            <a:avLst/>
          </a:prstGeom>
        </p:spPr>
        <p:txBody>
          <a:bodyPr lIns="0" tIns="0" rIns="0" bIns="0" anchor="ctr">
            <a:spAutoFit/>
          </a:bodyPr>
          <a:lstStyle>
            <a:lvl1pPr marL="0" marR="0" indent="0" algn="l" defTabSz="914367" rtl="0" eaLnBrk="1" fontAlgn="auto" latinLnBrk="0" hangingPunct="1">
              <a:lnSpc>
                <a:spcPct val="100000"/>
              </a:lnSpc>
              <a:spcBef>
                <a:spcPts val="0"/>
              </a:spcBef>
              <a:spcAft>
                <a:spcPts val="40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4000" indent="-158750" defTabSz="914400" fontAlgn="base">
              <a:spcBef>
                <a:spcPts val="1200"/>
              </a:spcBef>
              <a:spcAft>
                <a:spcPct val="0"/>
              </a:spcAft>
              <a:buClr>
                <a:schemeClr val="tx1"/>
              </a:buClr>
              <a:buFont typeface="Arial" panose="020B0604020202020204" pitchFamily="34" charset="0"/>
              <a:buChar char="•"/>
              <a:defRPr/>
            </a:pPr>
            <a:r>
              <a:rPr lang="en-US" sz="1200" dirty="0">
                <a:cs typeface="Segoe UI Light" panose="020B0502040204020203" pitchFamily="34" charset="0"/>
              </a:rPr>
              <a:t>No need to navigate to multiple lists</a:t>
            </a:r>
          </a:p>
        </p:txBody>
      </p:sp>
      <p:sp>
        <p:nvSpPr>
          <p:cNvPr id="11" name="Text Placeholder 4">
            <a:extLst>
              <a:ext uri="{FF2B5EF4-FFF2-40B4-BE49-F238E27FC236}">
                <a16:creationId xmlns:a16="http://schemas.microsoft.com/office/drawing/2014/main" id="{21DB923B-6DEA-56C1-E3F6-D300A74901A8}"/>
              </a:ext>
            </a:extLst>
          </p:cNvPr>
          <p:cNvSpPr txBox="1">
            <a:spLocks/>
          </p:cNvSpPr>
          <p:nvPr/>
        </p:nvSpPr>
        <p:spPr>
          <a:xfrm>
            <a:off x="588262" y="2197343"/>
            <a:ext cx="3336038" cy="430887"/>
          </a:xfrm>
          <a:prstGeom prst="rect">
            <a:avLst/>
          </a:prstGeom>
        </p:spPr>
        <p:txBody>
          <a:bodyPr lIns="0" tIns="0" rIns="0" bIns="0" anchor="t">
            <a:spAutoFit/>
          </a:bodyPr>
          <a:lstStyle>
            <a:lvl1pPr marL="0" marR="0" indent="0" algn="l" defTabSz="914367" rtl="0" eaLnBrk="1" fontAlgn="auto" latinLnBrk="0" hangingPunct="1">
              <a:lnSpc>
                <a:spcPct val="100000"/>
              </a:lnSpc>
              <a:spcBef>
                <a:spcPts val="0"/>
              </a:spcBef>
              <a:spcAft>
                <a:spcPts val="400"/>
              </a:spcAft>
              <a:buClrTx/>
              <a:buSzPct val="90000"/>
              <a:buFont typeface="Arial" panose="020B0604020202020204" pitchFamily="34" charset="0"/>
              <a:buNone/>
              <a:tabLst/>
              <a:defRPr sz="2000" b="0" i="0" kern="1200" spc="0" baseline="0">
                <a:solidFill>
                  <a:schemeClr val="tx1"/>
                </a:solidFill>
                <a:latin typeface="+mj-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b="1" dirty="0"/>
              <a:t>Answers specific questions </a:t>
            </a:r>
            <a:r>
              <a:rPr lang="en-US" sz="1400" dirty="0">
                <a:cs typeface="Segoe UI Light" panose="020B0502040204020203" pitchFamily="34" charset="0"/>
              </a:rPr>
              <a:t>–</a:t>
            </a:r>
            <a:r>
              <a:rPr lang="en-US" sz="1400" b="1" dirty="0"/>
              <a:t> Questions such as</a:t>
            </a:r>
          </a:p>
        </p:txBody>
      </p:sp>
      <p:sp>
        <p:nvSpPr>
          <p:cNvPr id="12" name="Text Placeholder 4">
            <a:extLst>
              <a:ext uri="{FF2B5EF4-FFF2-40B4-BE49-F238E27FC236}">
                <a16:creationId xmlns:a16="http://schemas.microsoft.com/office/drawing/2014/main" id="{27F5E891-0954-B3EB-DF0E-D293030D6670}"/>
              </a:ext>
            </a:extLst>
          </p:cNvPr>
          <p:cNvSpPr txBox="1">
            <a:spLocks/>
          </p:cNvSpPr>
          <p:nvPr/>
        </p:nvSpPr>
        <p:spPr>
          <a:xfrm>
            <a:off x="588262" y="2637288"/>
            <a:ext cx="3336038" cy="892552"/>
          </a:xfrm>
          <a:prstGeom prst="rect">
            <a:avLst/>
          </a:prstGeom>
        </p:spPr>
        <p:txBody>
          <a:bodyPr lIns="0" tIns="0" rIns="0" bIns="0" anchor="t">
            <a:spAutoFit/>
          </a:bodyPr>
          <a:lstStyle>
            <a:lvl1pPr marL="0" marR="0" indent="0" algn="l" defTabSz="914367" rtl="0" eaLnBrk="1" fontAlgn="auto" latinLnBrk="0" hangingPunct="1">
              <a:lnSpc>
                <a:spcPct val="100000"/>
              </a:lnSpc>
              <a:spcBef>
                <a:spcPts val="0"/>
              </a:spcBef>
              <a:spcAft>
                <a:spcPts val="40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4000" indent="-158750" defTabSz="914400" fontAlgn="base">
              <a:spcBef>
                <a:spcPts val="600"/>
              </a:spcBef>
              <a:spcAft>
                <a:spcPct val="0"/>
              </a:spcAft>
              <a:buClr>
                <a:schemeClr val="tx1"/>
              </a:buClr>
              <a:buFont typeface="Arial" panose="020B0604020202020204" pitchFamily="34" charset="0"/>
              <a:buChar char="•"/>
              <a:defRPr/>
            </a:pPr>
            <a:r>
              <a:rPr lang="en-US" sz="1200" dirty="0">
                <a:cs typeface="Segoe UI Light" panose="020B0502040204020203" pitchFamily="34" charset="0"/>
              </a:rPr>
              <a:t>Are there urgent cases that need to be attended</a:t>
            </a:r>
          </a:p>
          <a:p>
            <a:pPr marL="254000" indent="-158750" defTabSz="914400" fontAlgn="base">
              <a:spcBef>
                <a:spcPts val="600"/>
              </a:spcBef>
              <a:spcAft>
                <a:spcPct val="0"/>
              </a:spcAft>
              <a:buClr>
                <a:schemeClr val="tx1"/>
              </a:buClr>
              <a:buFont typeface="Arial" panose="020B0604020202020204" pitchFamily="34" charset="0"/>
              <a:buChar char="•"/>
              <a:defRPr/>
            </a:pPr>
            <a:r>
              <a:rPr lang="en-US" sz="1200" dirty="0">
                <a:cs typeface="Segoe UI Light" panose="020B0502040204020203" pitchFamily="34" charset="0"/>
              </a:rPr>
              <a:t>How difficult will my workload be?</a:t>
            </a:r>
          </a:p>
          <a:p>
            <a:pPr marL="254000" indent="-158750" defTabSz="914400" fontAlgn="base">
              <a:spcBef>
                <a:spcPts val="600"/>
              </a:spcBef>
              <a:spcAft>
                <a:spcPct val="0"/>
              </a:spcAft>
              <a:buClr>
                <a:schemeClr val="tx1"/>
              </a:buClr>
              <a:buFont typeface="Arial" panose="020B0604020202020204" pitchFamily="34" charset="0"/>
              <a:buChar char="•"/>
              <a:defRPr/>
            </a:pPr>
            <a:r>
              <a:rPr lang="en-US" sz="1200" dirty="0">
                <a:cs typeface="Segoe UI Light" panose="020B0502040204020203" pitchFamily="34" charset="0"/>
              </a:rPr>
              <a:t>Are cases easy or difficult to solve?</a:t>
            </a:r>
          </a:p>
        </p:txBody>
      </p:sp>
      <p:sp>
        <p:nvSpPr>
          <p:cNvPr id="14" name="Text Placeholder 4">
            <a:extLst>
              <a:ext uri="{FF2B5EF4-FFF2-40B4-BE49-F238E27FC236}">
                <a16:creationId xmlns:a16="http://schemas.microsoft.com/office/drawing/2014/main" id="{3E3230BD-2534-520D-4287-E764DD5C39D2}"/>
              </a:ext>
            </a:extLst>
          </p:cNvPr>
          <p:cNvSpPr txBox="1">
            <a:spLocks/>
          </p:cNvSpPr>
          <p:nvPr/>
        </p:nvSpPr>
        <p:spPr>
          <a:xfrm>
            <a:off x="588262" y="3670876"/>
            <a:ext cx="3336038" cy="215444"/>
          </a:xfrm>
          <a:prstGeom prst="rect">
            <a:avLst/>
          </a:prstGeom>
        </p:spPr>
        <p:txBody>
          <a:bodyPr lIns="0" tIns="0" rIns="0" bIns="0" anchor="t">
            <a:spAutoFit/>
          </a:bodyPr>
          <a:lstStyle>
            <a:lvl1pPr marL="0" marR="0" indent="0" algn="l" defTabSz="914367" rtl="0" eaLnBrk="1" fontAlgn="auto" latinLnBrk="0" hangingPunct="1">
              <a:lnSpc>
                <a:spcPct val="100000"/>
              </a:lnSpc>
              <a:spcBef>
                <a:spcPts val="0"/>
              </a:spcBef>
              <a:spcAft>
                <a:spcPts val="400"/>
              </a:spcAft>
              <a:buClrTx/>
              <a:buSzPct val="90000"/>
              <a:buFont typeface="Arial" panose="020B0604020202020204" pitchFamily="34" charset="0"/>
              <a:buNone/>
              <a:tabLst/>
              <a:defRPr sz="2000" b="0" i="0" kern="1200" spc="0" baseline="0">
                <a:solidFill>
                  <a:schemeClr val="tx1"/>
                </a:solidFill>
                <a:latin typeface="+mj-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b="1"/>
              <a:t>Provides insight</a:t>
            </a:r>
          </a:p>
        </p:txBody>
      </p:sp>
      <p:sp>
        <p:nvSpPr>
          <p:cNvPr id="15" name="Text Placeholder 4">
            <a:extLst>
              <a:ext uri="{FF2B5EF4-FFF2-40B4-BE49-F238E27FC236}">
                <a16:creationId xmlns:a16="http://schemas.microsoft.com/office/drawing/2014/main" id="{4957D9A1-600F-750A-4710-279DFCD3FF87}"/>
              </a:ext>
            </a:extLst>
          </p:cNvPr>
          <p:cNvSpPr txBox="1">
            <a:spLocks/>
          </p:cNvSpPr>
          <p:nvPr/>
        </p:nvSpPr>
        <p:spPr>
          <a:xfrm>
            <a:off x="588261" y="3895378"/>
            <a:ext cx="3336039" cy="815608"/>
          </a:xfrm>
          <a:prstGeom prst="rect">
            <a:avLst/>
          </a:prstGeom>
        </p:spPr>
        <p:txBody>
          <a:bodyPr lIns="0" tIns="0" rIns="0" bIns="0" anchor="t">
            <a:spAutoFit/>
          </a:bodyPr>
          <a:lstStyle>
            <a:lvl1pPr marL="0" marR="0" indent="0" algn="l" defTabSz="914367" rtl="0" eaLnBrk="1" fontAlgn="auto" latinLnBrk="0" hangingPunct="1">
              <a:lnSpc>
                <a:spcPct val="100000"/>
              </a:lnSpc>
              <a:spcBef>
                <a:spcPts val="0"/>
              </a:spcBef>
              <a:spcAft>
                <a:spcPts val="40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4000" lvl="2" indent="-158750" defTabSz="914400" fontAlgn="base">
              <a:spcBef>
                <a:spcPts val="600"/>
              </a:spcBef>
              <a:spcAft>
                <a:spcPct val="0"/>
              </a:spcAft>
              <a:buClr>
                <a:schemeClr val="tx1"/>
              </a:buClr>
              <a:buSzPct val="90000"/>
              <a:buFont typeface="Arial" panose="020B0604020202020204" pitchFamily="34" charset="0"/>
              <a:buChar char="•"/>
              <a:defRPr/>
            </a:pPr>
            <a:r>
              <a:rPr lang="en-US" sz="1200">
                <a:cs typeface="Segoe UI Light" panose="020B0502040204020203" pitchFamily="34" charset="0"/>
              </a:rPr>
              <a:t>Compare multiple sources of data. </a:t>
            </a:r>
          </a:p>
          <a:p>
            <a:pPr marL="254000" lvl="2" indent="-158750" defTabSz="914400" fontAlgn="base">
              <a:spcBef>
                <a:spcPts val="600"/>
              </a:spcBef>
              <a:spcAft>
                <a:spcPct val="0"/>
              </a:spcAft>
              <a:buClr>
                <a:schemeClr val="tx1"/>
              </a:buClr>
              <a:buSzPct val="90000"/>
              <a:buFont typeface="Arial" panose="020B0604020202020204" pitchFamily="34" charset="0"/>
              <a:buChar char="•"/>
              <a:defRPr/>
            </a:pPr>
            <a:r>
              <a:rPr lang="en-US" sz="1200">
                <a:cs typeface="Segoe UI Light" panose="020B0502040204020203" pitchFamily="34" charset="0"/>
              </a:rPr>
              <a:t>Provide a big picture view that might be difficult to achieve when only looking at lists in specific modules</a:t>
            </a:r>
          </a:p>
        </p:txBody>
      </p:sp>
      <p:sp>
        <p:nvSpPr>
          <p:cNvPr id="17" name="Text Placeholder 4">
            <a:extLst>
              <a:ext uri="{FF2B5EF4-FFF2-40B4-BE49-F238E27FC236}">
                <a16:creationId xmlns:a16="http://schemas.microsoft.com/office/drawing/2014/main" id="{B5698CB2-E20E-82AC-370F-C12F107E430A}"/>
              </a:ext>
            </a:extLst>
          </p:cNvPr>
          <p:cNvSpPr txBox="1">
            <a:spLocks/>
          </p:cNvSpPr>
          <p:nvPr/>
        </p:nvSpPr>
        <p:spPr>
          <a:xfrm>
            <a:off x="588262" y="4852022"/>
            <a:ext cx="3336038" cy="215444"/>
          </a:xfrm>
          <a:prstGeom prst="rect">
            <a:avLst/>
          </a:prstGeom>
        </p:spPr>
        <p:txBody>
          <a:bodyPr lIns="0" tIns="0" rIns="0" bIns="0" anchor="t">
            <a:spAutoFit/>
          </a:bodyPr>
          <a:lstStyle>
            <a:lvl1pPr marL="0" marR="0" indent="0" algn="l" defTabSz="914367" rtl="0" eaLnBrk="1" fontAlgn="auto" latinLnBrk="0" hangingPunct="1">
              <a:lnSpc>
                <a:spcPct val="100000"/>
              </a:lnSpc>
              <a:spcBef>
                <a:spcPts val="0"/>
              </a:spcBef>
              <a:spcAft>
                <a:spcPts val="400"/>
              </a:spcAft>
              <a:buClrTx/>
              <a:buSzPct val="90000"/>
              <a:buFont typeface="Arial" panose="020B0604020202020204" pitchFamily="34" charset="0"/>
              <a:buNone/>
              <a:tabLst/>
              <a:defRPr sz="2000" b="0" i="0" kern="1200" spc="0" baseline="0">
                <a:solidFill>
                  <a:schemeClr val="tx1"/>
                </a:solidFill>
                <a:latin typeface="+mj-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b="1"/>
              <a:t>Navigates by data</a:t>
            </a:r>
          </a:p>
        </p:txBody>
      </p:sp>
      <p:sp>
        <p:nvSpPr>
          <p:cNvPr id="18" name="Text Placeholder 4">
            <a:extLst>
              <a:ext uri="{FF2B5EF4-FFF2-40B4-BE49-F238E27FC236}">
                <a16:creationId xmlns:a16="http://schemas.microsoft.com/office/drawing/2014/main" id="{7A7E5895-31FB-B5B9-01E8-DB1444135466}"/>
              </a:ext>
            </a:extLst>
          </p:cNvPr>
          <p:cNvSpPr txBox="1">
            <a:spLocks/>
          </p:cNvSpPr>
          <p:nvPr/>
        </p:nvSpPr>
        <p:spPr>
          <a:xfrm>
            <a:off x="588262" y="5076524"/>
            <a:ext cx="3336038" cy="184666"/>
          </a:xfrm>
          <a:prstGeom prst="rect">
            <a:avLst/>
          </a:prstGeom>
        </p:spPr>
        <p:txBody>
          <a:bodyPr lIns="0" tIns="0" rIns="0" bIns="0" anchor="ctr">
            <a:spAutoFit/>
          </a:bodyPr>
          <a:lstStyle>
            <a:lvl1pPr marL="0" marR="0" indent="0" algn="l" defTabSz="914367" rtl="0" eaLnBrk="1" fontAlgn="auto" latinLnBrk="0" hangingPunct="1">
              <a:lnSpc>
                <a:spcPct val="100000"/>
              </a:lnSpc>
              <a:spcBef>
                <a:spcPts val="0"/>
              </a:spcBef>
              <a:spcAft>
                <a:spcPts val="40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4000" lvl="2" indent="-158750" defTabSz="914400" fontAlgn="base">
              <a:spcBef>
                <a:spcPts val="600"/>
              </a:spcBef>
              <a:spcAft>
                <a:spcPct val="0"/>
              </a:spcAft>
              <a:buClr>
                <a:schemeClr val="tx1"/>
              </a:buClr>
              <a:buSzPct val="90000"/>
              <a:buFont typeface="Arial" panose="020B0604020202020204" pitchFamily="34" charset="0"/>
              <a:buChar char="•"/>
              <a:defRPr/>
            </a:pPr>
            <a:r>
              <a:rPr lang="en-US" sz="1200">
                <a:cs typeface="Segoe UI Light" panose="020B0502040204020203" pitchFamily="34" charset="0"/>
              </a:rPr>
              <a:t>Less time spent filtering to find results</a:t>
            </a:r>
          </a:p>
        </p:txBody>
      </p:sp>
      <p:sp>
        <p:nvSpPr>
          <p:cNvPr id="20" name="Text Placeholder 4">
            <a:extLst>
              <a:ext uri="{FF2B5EF4-FFF2-40B4-BE49-F238E27FC236}">
                <a16:creationId xmlns:a16="http://schemas.microsoft.com/office/drawing/2014/main" id="{D7E366D6-628C-D526-0480-B53E1811CCB2}"/>
              </a:ext>
            </a:extLst>
          </p:cNvPr>
          <p:cNvSpPr txBox="1">
            <a:spLocks/>
          </p:cNvSpPr>
          <p:nvPr/>
        </p:nvSpPr>
        <p:spPr>
          <a:xfrm>
            <a:off x="588262" y="5402226"/>
            <a:ext cx="3336038" cy="215444"/>
          </a:xfrm>
          <a:prstGeom prst="rect">
            <a:avLst/>
          </a:prstGeom>
        </p:spPr>
        <p:txBody>
          <a:bodyPr lIns="0" tIns="0" rIns="0" bIns="0" anchor="t">
            <a:spAutoFit/>
          </a:bodyPr>
          <a:lstStyle>
            <a:lvl1pPr marL="0" marR="0" indent="0" algn="l" defTabSz="914367" rtl="0" eaLnBrk="1" fontAlgn="auto" latinLnBrk="0" hangingPunct="1">
              <a:lnSpc>
                <a:spcPct val="100000"/>
              </a:lnSpc>
              <a:spcBef>
                <a:spcPts val="0"/>
              </a:spcBef>
              <a:spcAft>
                <a:spcPts val="400"/>
              </a:spcAft>
              <a:buClrTx/>
              <a:buSzPct val="90000"/>
              <a:buFont typeface="Arial" panose="020B0604020202020204" pitchFamily="34" charset="0"/>
              <a:buNone/>
              <a:tabLst/>
              <a:defRPr sz="2000" b="0" i="0" kern="1200" spc="0" baseline="0">
                <a:solidFill>
                  <a:schemeClr val="tx1"/>
                </a:solidFill>
                <a:latin typeface="+mj-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b="1"/>
              <a:t>Direct access to tasks</a:t>
            </a:r>
          </a:p>
        </p:txBody>
      </p:sp>
      <p:sp>
        <p:nvSpPr>
          <p:cNvPr id="21" name="Text Placeholder 4">
            <a:extLst>
              <a:ext uri="{FF2B5EF4-FFF2-40B4-BE49-F238E27FC236}">
                <a16:creationId xmlns:a16="http://schemas.microsoft.com/office/drawing/2014/main" id="{6C3AED14-1E67-EF56-13EA-D8EA2323BB9D}"/>
              </a:ext>
            </a:extLst>
          </p:cNvPr>
          <p:cNvSpPr txBox="1">
            <a:spLocks/>
          </p:cNvSpPr>
          <p:nvPr/>
        </p:nvSpPr>
        <p:spPr>
          <a:xfrm>
            <a:off x="588262" y="5626726"/>
            <a:ext cx="3336038" cy="369332"/>
          </a:xfrm>
          <a:prstGeom prst="rect">
            <a:avLst/>
          </a:prstGeom>
        </p:spPr>
        <p:txBody>
          <a:bodyPr lIns="0" tIns="0" rIns="0" bIns="0" anchor="ctr">
            <a:spAutoFit/>
          </a:bodyPr>
          <a:lstStyle>
            <a:lvl1pPr marL="0" marR="0" indent="0" algn="l" defTabSz="914367" rtl="0" eaLnBrk="1" fontAlgn="auto" latinLnBrk="0" hangingPunct="1">
              <a:lnSpc>
                <a:spcPct val="100000"/>
              </a:lnSpc>
              <a:spcBef>
                <a:spcPts val="0"/>
              </a:spcBef>
              <a:spcAft>
                <a:spcPts val="40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4000" lvl="2" indent="-158750" defTabSz="914400" fontAlgn="base">
              <a:spcBef>
                <a:spcPts val="600"/>
              </a:spcBef>
              <a:spcAft>
                <a:spcPct val="0"/>
              </a:spcAft>
              <a:buClr>
                <a:schemeClr val="tx1"/>
              </a:buClr>
              <a:buSzPct val="90000"/>
              <a:buFont typeface="Arial" panose="020B0604020202020204" pitchFamily="34" charset="0"/>
              <a:buChar char="•"/>
              <a:defRPr/>
            </a:pPr>
            <a:r>
              <a:rPr lang="en-US" sz="1200">
                <a:cs typeface="Segoe UI Light" panose="020B0502040204020203" pitchFamily="34" charset="0"/>
              </a:rPr>
              <a:t>Tasks can be performed directly from the workspace</a:t>
            </a:r>
          </a:p>
        </p:txBody>
      </p:sp>
      <p:pic>
        <p:nvPicPr>
          <p:cNvPr id="6" name="Picture Placeholder 5">
            <a:extLst>
              <a:ext uri="{FF2B5EF4-FFF2-40B4-BE49-F238E27FC236}">
                <a16:creationId xmlns:a16="http://schemas.microsoft.com/office/drawing/2014/main" id="{05EE62B1-17A5-943A-A0E7-8AC71B539964}"/>
              </a:ext>
            </a:extLst>
          </p:cNvPr>
          <p:cNvPicPr>
            <a:picLocks noGrp="1"/>
          </p:cNvPicPr>
          <p:nvPr>
            <p:ph type="pic" sz="quarter" idx="20"/>
          </p:nvPr>
        </p:nvPicPr>
        <p:blipFill rotWithShape="1">
          <a:blip r:embed="rId3"/>
          <a:srcRect l="-1537" t="-12775" r="-1537" b="-12775"/>
          <a:stretch/>
        </p:blipFill>
        <p:spPr>
          <a:xfrm>
            <a:off x="4064000" y="1581150"/>
            <a:ext cx="7535863"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6187272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wrap="square" anchor="t">
            <a:normAutofit/>
          </a:bodyPr>
          <a:lstStyle/>
          <a:p>
            <a:r>
              <a:rPr lang="en-US" dirty="0"/>
              <a:t>Video: How to use workspace</a:t>
            </a:r>
          </a:p>
        </p:txBody>
      </p:sp>
      <p:sp>
        <p:nvSpPr>
          <p:cNvPr id="5" name="Text Placeholder 4">
            <a:extLst>
              <a:ext uri="{FF2B5EF4-FFF2-40B4-BE49-F238E27FC236}">
                <a16:creationId xmlns:a16="http://schemas.microsoft.com/office/drawing/2014/main" id="{C4692A93-E7D6-9C73-9F81-2F94CBE80FF3}"/>
              </a:ext>
            </a:extLst>
          </p:cNvPr>
          <p:cNvSpPr>
            <a:spLocks noGrp="1"/>
          </p:cNvSpPr>
          <p:nvPr>
            <p:ph type="body" sz="quarter" idx="16"/>
          </p:nvPr>
        </p:nvSpPr>
        <p:spPr>
          <a:xfrm>
            <a:off x="584200" y="1594155"/>
            <a:ext cx="3174143" cy="338554"/>
          </a:xfrm>
        </p:spPr>
        <p:txBody>
          <a:bodyPr/>
          <a:lstStyle/>
          <a:p>
            <a:r>
              <a:rPr lang="en-US" sz="2200" dirty="0">
                <a:hlinkClick r:id="rId3"/>
              </a:rPr>
              <a:t>Use workspace</a:t>
            </a:r>
            <a:endParaRPr lang="en-US" sz="2200" dirty="0"/>
          </a:p>
        </p:txBody>
      </p:sp>
      <p:pic>
        <p:nvPicPr>
          <p:cNvPr id="8" name="Picture Placeholder 7" descr="Graphical user interface&#10;&#10;Description automatically generated">
            <a:extLst>
              <a:ext uri="{FF2B5EF4-FFF2-40B4-BE49-F238E27FC236}">
                <a16:creationId xmlns:a16="http://schemas.microsoft.com/office/drawing/2014/main" id="{E822BFD7-F7D0-78AA-2C1E-0E8384E16FA2}"/>
              </a:ext>
            </a:extLst>
          </p:cNvPr>
          <p:cNvPicPr>
            <a:picLocks noGrp="1" noChangeAspect="1"/>
          </p:cNvPicPr>
          <p:nvPr>
            <p:ph type="pic" sz="quarter" idx="20"/>
          </p:nvPr>
        </p:nvPicPr>
        <p:blipFill rotWithShape="1">
          <a:blip r:embed="rId4"/>
          <a:srcRect l="-1928" t="-12263" r="-1928" b="-12263"/>
          <a:stretch/>
        </p:blipFill>
        <p:spPr>
          <a:xfrm>
            <a:off x="4064000" y="1581150"/>
            <a:ext cx="7535863"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694400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9C963-10DD-45F4-9BF8-E0B2EAF45359}"/>
              </a:ext>
            </a:extLst>
          </p:cNvPr>
          <p:cNvSpPr>
            <a:spLocks noGrp="1"/>
          </p:cNvSpPr>
          <p:nvPr>
            <p:ph type="title"/>
          </p:nvPr>
        </p:nvSpPr>
        <p:spPr>
          <a:xfrm>
            <a:off x="588262" y="585216"/>
            <a:ext cx="11044938" cy="492443"/>
          </a:xfrm>
        </p:spPr>
        <p:txBody>
          <a:bodyPr/>
          <a:lstStyle/>
          <a:p>
            <a:r>
              <a:rPr lang="en-US" dirty="0"/>
              <a:t>Personalize a workspace</a:t>
            </a:r>
            <a:endParaRPr lang="en-IN" dirty="0"/>
          </a:p>
        </p:txBody>
      </p:sp>
      <p:sp>
        <p:nvSpPr>
          <p:cNvPr id="6" name="Text Placeholder 5">
            <a:extLst>
              <a:ext uri="{FF2B5EF4-FFF2-40B4-BE49-F238E27FC236}">
                <a16:creationId xmlns:a16="http://schemas.microsoft.com/office/drawing/2014/main" id="{CB400937-C254-3FEA-3F5C-C45A3EAB7EDF}"/>
              </a:ext>
            </a:extLst>
          </p:cNvPr>
          <p:cNvSpPr>
            <a:spLocks noGrp="1"/>
          </p:cNvSpPr>
          <p:nvPr>
            <p:ph type="body" sz="quarter" idx="16"/>
          </p:nvPr>
        </p:nvSpPr>
        <p:spPr>
          <a:xfrm>
            <a:off x="584200" y="1593850"/>
            <a:ext cx="3173413" cy="677108"/>
          </a:xfrm>
        </p:spPr>
        <p:txBody>
          <a:bodyPr vert="horz" wrap="square" lIns="0" tIns="0" rIns="0" bIns="0" rtlCol="0" anchor="t">
            <a:spAutoFit/>
          </a:bodyPr>
          <a:lstStyle/>
          <a:p>
            <a:r>
              <a:rPr lang="en-US" sz="2200" dirty="0"/>
              <a:t>You can specify that the information appears –</a:t>
            </a:r>
          </a:p>
        </p:txBody>
      </p:sp>
      <p:sp>
        <p:nvSpPr>
          <p:cNvPr id="5" name="Text Placeholder 4">
            <a:extLst>
              <a:ext uri="{FF2B5EF4-FFF2-40B4-BE49-F238E27FC236}">
                <a16:creationId xmlns:a16="http://schemas.microsoft.com/office/drawing/2014/main" id="{B6DAE719-B030-29E6-15A8-10771E8DF9E3}"/>
              </a:ext>
            </a:extLst>
          </p:cNvPr>
          <p:cNvSpPr>
            <a:spLocks noGrp="1"/>
          </p:cNvSpPr>
          <p:nvPr>
            <p:ph type="body" sz="quarter" idx="15"/>
          </p:nvPr>
        </p:nvSpPr>
        <p:spPr>
          <a:xfrm>
            <a:off x="585788" y="2521193"/>
            <a:ext cx="3173412" cy="984885"/>
          </a:xfrm>
        </p:spPr>
        <p:txBody>
          <a:bodyPr>
            <a:spAutoFit/>
          </a:bodyPr>
          <a:lstStyle/>
          <a:p>
            <a:pPr marL="282575" lvl="2" indent="-282575" defTabSz="914400" fontAlgn="base">
              <a:spcBef>
                <a:spcPts val="600"/>
              </a:spcBef>
              <a:spcAft>
                <a:spcPct val="0"/>
              </a:spcAft>
              <a:buSzPct val="99000"/>
              <a:defRPr/>
            </a:pPr>
            <a:r>
              <a:rPr lang="en-US" sz="1800" dirty="0">
                <a:cs typeface="Segoe UI Light" panose="020B0502040204020203" pitchFamily="34" charset="0"/>
              </a:rPr>
              <a:t>Add a List</a:t>
            </a:r>
          </a:p>
          <a:p>
            <a:pPr marL="282575" lvl="2" indent="-282575" defTabSz="914400" fontAlgn="base">
              <a:spcBef>
                <a:spcPts val="600"/>
              </a:spcBef>
              <a:spcAft>
                <a:spcPct val="0"/>
              </a:spcAft>
              <a:buSzPct val="99000"/>
              <a:defRPr/>
            </a:pPr>
            <a:r>
              <a:rPr lang="en-US" sz="1800" dirty="0">
                <a:cs typeface="Segoe UI Light" panose="020B0502040204020203" pitchFamily="34" charset="0"/>
              </a:rPr>
              <a:t>Add a tile</a:t>
            </a:r>
          </a:p>
          <a:p>
            <a:pPr marL="282575" lvl="2" indent="-282575" defTabSz="914400" fontAlgn="base">
              <a:spcBef>
                <a:spcPts val="600"/>
              </a:spcBef>
              <a:spcAft>
                <a:spcPct val="0"/>
              </a:spcAft>
              <a:buSzPct val="99000"/>
              <a:defRPr/>
            </a:pPr>
            <a:r>
              <a:rPr lang="en-US" sz="1800" dirty="0">
                <a:cs typeface="Segoe UI Light" panose="020B0502040204020203" pitchFamily="34" charset="0"/>
              </a:rPr>
              <a:t>Add a link</a:t>
            </a:r>
          </a:p>
        </p:txBody>
      </p:sp>
      <p:pic>
        <p:nvPicPr>
          <p:cNvPr id="18" name="Picture Placeholder 17">
            <a:extLst>
              <a:ext uri="{FF2B5EF4-FFF2-40B4-BE49-F238E27FC236}">
                <a16:creationId xmlns:a16="http://schemas.microsoft.com/office/drawing/2014/main" id="{EDD3091A-4C5F-E494-7CEC-8C1762C82121}"/>
              </a:ext>
            </a:extLst>
          </p:cNvPr>
          <p:cNvPicPr>
            <a:picLocks noGrp="1" noChangeAspect="1"/>
          </p:cNvPicPr>
          <p:nvPr>
            <p:ph type="pic" sz="quarter" idx="20"/>
          </p:nvPr>
        </p:nvPicPr>
        <p:blipFill rotWithShape="1">
          <a:blip r:embed="rId4"/>
          <a:srcRect l="-2255" t="-3049" r="-2255" b="-3049"/>
          <a:stretch/>
        </p:blipFill>
        <p:spPr>
          <a:xfrm>
            <a:off x="4064000" y="1581150"/>
            <a:ext cx="7535863"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613753100"/>
      </p:ext>
    </p:extLst>
  </p:cSld>
  <p:clrMapOvr>
    <a:overrideClrMapping bg1="lt1" tx1="dk1" bg2="lt2" tx2="dk2" accent1="accent1" accent2="accent2" accent3="accent3" accent4="accent4" accent5="accent5" accent6="accent6" hlink="hlink" folHlink="folHlink"/>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586F7-9C54-41A8-B586-96CBE79E4540}"/>
              </a:ext>
            </a:extLst>
          </p:cNvPr>
          <p:cNvSpPr>
            <a:spLocks noGrp="1"/>
          </p:cNvSpPr>
          <p:nvPr>
            <p:ph type="title"/>
          </p:nvPr>
        </p:nvSpPr>
        <p:spPr>
          <a:noFill/>
        </p:spPr>
        <p:txBody>
          <a:bodyPr/>
          <a:lstStyle/>
          <a:p>
            <a:r>
              <a:rPr lang="en-US" b="1" i="0">
                <a:effectLst/>
              </a:rPr>
              <a:t>Adding a Summary from a Workspace to a Dashboard</a:t>
            </a:r>
            <a:endParaRPr lang="en-IN"/>
          </a:p>
        </p:txBody>
      </p:sp>
      <p:sp>
        <p:nvSpPr>
          <p:cNvPr id="14" name="Text Placeholder 13">
            <a:extLst>
              <a:ext uri="{FF2B5EF4-FFF2-40B4-BE49-F238E27FC236}">
                <a16:creationId xmlns:a16="http://schemas.microsoft.com/office/drawing/2014/main" id="{7BEFE014-14C3-4801-9E35-231FEBD8EE04}"/>
              </a:ext>
            </a:extLst>
          </p:cNvPr>
          <p:cNvSpPr>
            <a:spLocks noGrp="1"/>
          </p:cNvSpPr>
          <p:nvPr>
            <p:ph type="body" sz="quarter" idx="16"/>
          </p:nvPr>
        </p:nvSpPr>
        <p:spPr>
          <a:xfrm>
            <a:off x="584200" y="1594155"/>
            <a:ext cx="3174143" cy="1354217"/>
          </a:xfrm>
        </p:spPr>
        <p:txBody>
          <a:bodyPr vert="horz" wrap="square" lIns="0" tIns="0" rIns="0" bIns="0" rtlCol="0" anchor="t">
            <a:spAutoFit/>
          </a:bodyPr>
          <a:lstStyle/>
          <a:p>
            <a:r>
              <a:rPr lang="en-US" sz="2200" dirty="0"/>
              <a:t>Workspaces contain count tiles, and those tiles can appear on your dashboard</a:t>
            </a:r>
          </a:p>
        </p:txBody>
      </p:sp>
      <p:sp>
        <p:nvSpPr>
          <p:cNvPr id="12" name="Text Placeholder 11">
            <a:extLst>
              <a:ext uri="{FF2B5EF4-FFF2-40B4-BE49-F238E27FC236}">
                <a16:creationId xmlns:a16="http://schemas.microsoft.com/office/drawing/2014/main" id="{B497D225-C3F0-4F4D-9B06-5D875ADBA36A}"/>
              </a:ext>
            </a:extLst>
          </p:cNvPr>
          <p:cNvSpPr>
            <a:spLocks noGrp="1"/>
          </p:cNvSpPr>
          <p:nvPr>
            <p:ph type="body" sz="quarter" idx="15"/>
          </p:nvPr>
        </p:nvSpPr>
        <p:spPr>
          <a:xfrm>
            <a:off x="586389" y="3281363"/>
            <a:ext cx="3172811" cy="1738938"/>
          </a:xfrm>
        </p:spPr>
        <p:txBody>
          <a:bodyPr>
            <a:spAutoFit/>
          </a:bodyPr>
          <a:lstStyle/>
          <a:p>
            <a:pPr marL="0" marR="0" lvl="2" indent="0" algn="l" defTabSz="914367"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dirty="0">
                <a:ln>
                  <a:noFill/>
                </a:ln>
                <a:effectLst/>
                <a:uLnTx/>
                <a:uFillTx/>
                <a:latin typeface="+mj-lt"/>
                <a:ea typeface="+mn-ea"/>
                <a:cs typeface="+mn-cs"/>
              </a:rPr>
              <a:t>Steps to add a tile to Dashboard-</a:t>
            </a:r>
          </a:p>
          <a:p>
            <a:pPr marL="400050" lvl="2" indent="-285750" defTabSz="914400" fontAlgn="base">
              <a:spcBef>
                <a:spcPts val="600"/>
              </a:spcBef>
              <a:spcAft>
                <a:spcPct val="0"/>
              </a:spcAft>
              <a:buSzPct val="99000"/>
              <a:defRPr/>
            </a:pPr>
            <a:r>
              <a:rPr lang="en-US" sz="1800" dirty="0">
                <a:cs typeface="Segoe UI Light" panose="020B0502040204020203" pitchFamily="34" charset="0"/>
              </a:rPr>
              <a:t>Right click on a count </a:t>
            </a:r>
            <a:r>
              <a:rPr lang="en-US" sz="1800" b="1" dirty="0">
                <a:cs typeface="Segoe UI Light" panose="020B0502040204020203" pitchFamily="34" charset="0"/>
              </a:rPr>
              <a:t>tile</a:t>
            </a:r>
          </a:p>
          <a:p>
            <a:pPr marL="400050" lvl="2" indent="-285750" defTabSz="914400" fontAlgn="base">
              <a:spcBef>
                <a:spcPts val="600"/>
              </a:spcBef>
              <a:spcAft>
                <a:spcPct val="0"/>
              </a:spcAft>
              <a:buSzPct val="99000"/>
              <a:defRPr/>
            </a:pPr>
            <a:r>
              <a:rPr lang="en-US" sz="1800" dirty="0">
                <a:cs typeface="Segoe UI Light" panose="020B0502040204020203" pitchFamily="34" charset="0"/>
              </a:rPr>
              <a:t>Select </a:t>
            </a:r>
            <a:r>
              <a:rPr lang="en-US" sz="1800" b="1" dirty="0">
                <a:cs typeface="Segoe UI Light" panose="020B0502040204020203" pitchFamily="34" charset="0"/>
              </a:rPr>
              <a:t>Personalize</a:t>
            </a:r>
          </a:p>
          <a:p>
            <a:pPr marL="400050" lvl="2" indent="-285750" defTabSz="914400" fontAlgn="base">
              <a:spcBef>
                <a:spcPts val="600"/>
              </a:spcBef>
              <a:spcAft>
                <a:spcPct val="0"/>
              </a:spcAft>
              <a:buSzPct val="99000"/>
              <a:defRPr/>
            </a:pPr>
            <a:r>
              <a:rPr lang="en-US" sz="1800" dirty="0">
                <a:cs typeface="Segoe UI Light" panose="020B0502040204020203" pitchFamily="34" charset="0"/>
              </a:rPr>
              <a:t>Select </a:t>
            </a:r>
            <a:r>
              <a:rPr lang="en-US" sz="1800" b="1" dirty="0">
                <a:cs typeface="Segoe UI Light" panose="020B0502040204020203" pitchFamily="34" charset="0"/>
              </a:rPr>
              <a:t>Pin to Dashboard</a:t>
            </a:r>
          </a:p>
        </p:txBody>
      </p:sp>
      <p:pic>
        <p:nvPicPr>
          <p:cNvPr id="7" name="Picture 2" descr="Screenshot of the count below the navigation tile with personalize feature.">
            <a:extLst>
              <a:ext uri="{FF2B5EF4-FFF2-40B4-BE49-F238E27FC236}">
                <a16:creationId xmlns:a16="http://schemas.microsoft.com/office/drawing/2014/main" id="{00FD2711-42EA-372E-ADCE-3B4698A15DF8}"/>
              </a:ext>
            </a:extLst>
          </p:cNvPr>
          <p:cNvPicPr>
            <a:picLocks noGrp="1" noChangeAspect="1" noChangeArrowheads="1"/>
          </p:cNvPicPr>
          <p:nvPr>
            <p:ph type="pic" sz="quarter" idx="20"/>
          </p:nvPr>
        </p:nvPicPr>
        <p:blipFill rotWithShape="1">
          <a:blip r:embed="rId4">
            <a:extLst>
              <a:ext uri="{28A0092B-C50C-407E-A947-70E740481C1C}">
                <a14:useLocalDpi xmlns:a14="http://schemas.microsoft.com/office/drawing/2010/main" val="0"/>
              </a:ext>
            </a:extLst>
          </a:blip>
          <a:srcRect l="-24428" t="-1620" r="-24428" b="-1620"/>
          <a:stretch/>
        </p:blipFill>
        <p:spPr bwMode="auto">
          <a:xfrm>
            <a:off x="4064000" y="1581150"/>
            <a:ext cx="7535863"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841742042"/>
      </p:ext>
    </p:extLst>
  </p:cSld>
  <p:clrMapOvr>
    <a:overrideClrMapping bg1="lt1" tx1="dk1" bg2="lt2" tx2="dk2" accent1="accent1" accent2="accent2" accent3="accent3" accent4="accent4" accent5="accent5" accent6="accent6" hlink="hlink" folHlink="folHlink"/>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91A9-4B5C-7FE1-85C6-207666AA2B11}"/>
              </a:ext>
            </a:extLst>
          </p:cNvPr>
          <p:cNvSpPr>
            <a:spLocks noGrp="1"/>
          </p:cNvSpPr>
          <p:nvPr>
            <p:ph type="title"/>
          </p:nvPr>
        </p:nvSpPr>
        <p:spPr/>
        <p:txBody>
          <a:bodyPr/>
          <a:lstStyle/>
          <a:p>
            <a:r>
              <a:rPr lang="en-IN" b="1" i="0" dirty="0">
                <a:solidFill>
                  <a:srgbClr val="171717"/>
                </a:solidFill>
                <a:effectLst/>
              </a:rPr>
              <a:t>Personalize the user </a:t>
            </a:r>
            <a:r>
              <a:rPr lang="en-IN" b="1" dirty="0">
                <a:solidFill>
                  <a:srgbClr val="171717"/>
                </a:solidFill>
              </a:rPr>
              <a:t>e</a:t>
            </a:r>
            <a:r>
              <a:rPr lang="en-IN" b="1" i="0" dirty="0">
                <a:solidFill>
                  <a:srgbClr val="171717"/>
                </a:solidFill>
                <a:effectLst/>
              </a:rPr>
              <a:t>xperience</a:t>
            </a:r>
            <a:endParaRPr lang="en-IN" dirty="0"/>
          </a:p>
        </p:txBody>
      </p:sp>
      <p:sp>
        <p:nvSpPr>
          <p:cNvPr id="18" name="Oval 17">
            <a:extLst>
              <a:ext uri="{FF2B5EF4-FFF2-40B4-BE49-F238E27FC236}">
                <a16:creationId xmlns:a16="http://schemas.microsoft.com/office/drawing/2014/main" id="{932B0982-6171-C5E8-566C-A78C1EBA42EF}"/>
              </a:ext>
              <a:ext uri="{C183D7F6-B498-43B3-948B-1728B52AA6E4}">
                <adec:decorative xmlns:adec="http://schemas.microsoft.com/office/drawing/2017/decorative" val="0"/>
              </a:ext>
            </a:extLst>
          </p:cNvPr>
          <p:cNvSpPr>
            <a:spLocks/>
          </p:cNvSpPr>
          <p:nvPr/>
        </p:nvSpPr>
        <p:spPr bwMode="auto">
          <a:xfrm>
            <a:off x="588963"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3" name="Text Placeholder 2">
            <a:extLst>
              <a:ext uri="{FF2B5EF4-FFF2-40B4-BE49-F238E27FC236}">
                <a16:creationId xmlns:a16="http://schemas.microsoft.com/office/drawing/2014/main" id="{7DC9CAAC-967A-8B9D-6050-CA96BE8E8DC6}"/>
              </a:ext>
            </a:extLst>
          </p:cNvPr>
          <p:cNvSpPr>
            <a:spLocks noGrp="1"/>
          </p:cNvSpPr>
          <p:nvPr>
            <p:ph type="body" sz="quarter" idx="11"/>
          </p:nvPr>
        </p:nvSpPr>
        <p:spPr>
          <a:xfrm>
            <a:off x="1389460" y="1339393"/>
            <a:ext cx="10213578" cy="645624"/>
          </a:xfrm>
        </p:spPr>
        <p:txBody>
          <a:bodyPr/>
          <a:lstStyle/>
          <a:p>
            <a:pPr>
              <a:lnSpc>
                <a:spcPct val="100000"/>
              </a:lnSpc>
            </a:pPr>
            <a:r>
              <a:rPr lang="en-US" sz="1600" b="1" i="0">
                <a:effectLst/>
              </a:rPr>
              <a:t>System-wide options</a:t>
            </a:r>
            <a:r>
              <a:rPr lang="en-US" sz="1600" b="0" i="0">
                <a:effectLst/>
              </a:rPr>
              <a:t> – These personalization options are made on a setup page and are available to all users. Examples include the color theme and time zone.</a:t>
            </a:r>
          </a:p>
        </p:txBody>
      </p:sp>
      <p:sp>
        <p:nvSpPr>
          <p:cNvPr id="19" name="Oval 18">
            <a:extLst>
              <a:ext uri="{FF2B5EF4-FFF2-40B4-BE49-F238E27FC236}">
                <a16:creationId xmlns:a16="http://schemas.microsoft.com/office/drawing/2014/main" id="{6AB4281B-EAAE-D9D3-FA05-7FF80BCBA9E5}"/>
              </a:ext>
              <a:ext uri="{C183D7F6-B498-43B3-948B-1728B52AA6E4}">
                <adec:decorative xmlns:adec="http://schemas.microsoft.com/office/drawing/2017/decorative" val="0"/>
              </a:ext>
            </a:extLst>
          </p:cNvPr>
          <p:cNvSpPr>
            <a:spLocks/>
          </p:cNvSpPr>
          <p:nvPr/>
        </p:nvSpPr>
        <p:spPr bwMode="auto">
          <a:xfrm>
            <a:off x="588963" y="2339023"/>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4" name="Text Placeholder 3">
            <a:extLst>
              <a:ext uri="{FF2B5EF4-FFF2-40B4-BE49-F238E27FC236}">
                <a16:creationId xmlns:a16="http://schemas.microsoft.com/office/drawing/2014/main" id="{2AB68506-196B-B35D-1796-DE3CFDB88A8C}"/>
              </a:ext>
            </a:extLst>
          </p:cNvPr>
          <p:cNvSpPr>
            <a:spLocks noGrp="1"/>
          </p:cNvSpPr>
          <p:nvPr>
            <p:ph type="body" sz="quarter" idx="15"/>
          </p:nvPr>
        </p:nvSpPr>
        <p:spPr>
          <a:xfrm>
            <a:off x="1389460" y="2288783"/>
            <a:ext cx="10213578" cy="648900"/>
          </a:xfrm>
        </p:spPr>
        <p:txBody>
          <a:bodyPr/>
          <a:lstStyle/>
          <a:p>
            <a:pPr>
              <a:lnSpc>
                <a:spcPct val="100000"/>
              </a:lnSpc>
            </a:pPr>
            <a:r>
              <a:rPr lang="en-US" sz="1600" b="1" i="0">
                <a:effectLst/>
              </a:rPr>
              <a:t>Restricted personalization access</a:t>
            </a:r>
            <a:r>
              <a:rPr lang="en-US" sz="1600" b="0" i="0">
                <a:effectLst/>
              </a:rPr>
              <a:t> – At this access level, user actions that are associated with typical page usage are automatically saved by the app and restored the next time that you visit the page.</a:t>
            </a:r>
            <a:endParaRPr lang="en-IN" sz="1600"/>
          </a:p>
        </p:txBody>
      </p:sp>
      <p:sp>
        <p:nvSpPr>
          <p:cNvPr id="20" name="Oval 19">
            <a:extLst>
              <a:ext uri="{FF2B5EF4-FFF2-40B4-BE49-F238E27FC236}">
                <a16:creationId xmlns:a16="http://schemas.microsoft.com/office/drawing/2014/main" id="{C87EA409-2A9D-A271-4077-3CE93BE923A2}"/>
              </a:ext>
              <a:ext uri="{C183D7F6-B498-43B3-948B-1728B52AA6E4}">
                <adec:decorative xmlns:adec="http://schemas.microsoft.com/office/drawing/2017/decorative" val="0"/>
              </a:ext>
            </a:extLst>
          </p:cNvPr>
          <p:cNvSpPr>
            <a:spLocks/>
          </p:cNvSpPr>
          <p:nvPr/>
        </p:nvSpPr>
        <p:spPr bwMode="auto">
          <a:xfrm>
            <a:off x="588963" y="3290462"/>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5" name="Text Placeholder 4">
            <a:extLst>
              <a:ext uri="{FF2B5EF4-FFF2-40B4-BE49-F238E27FC236}">
                <a16:creationId xmlns:a16="http://schemas.microsoft.com/office/drawing/2014/main" id="{531E6E30-9563-B3D6-5CB0-6B1EB19E5079}"/>
              </a:ext>
            </a:extLst>
          </p:cNvPr>
          <p:cNvSpPr>
            <a:spLocks noGrp="1"/>
          </p:cNvSpPr>
          <p:nvPr>
            <p:ph type="body" sz="quarter" idx="17"/>
          </p:nvPr>
        </p:nvSpPr>
        <p:spPr>
          <a:xfrm>
            <a:off x="1389460" y="3241449"/>
            <a:ext cx="10213578" cy="648900"/>
          </a:xfrm>
        </p:spPr>
        <p:txBody>
          <a:bodyPr/>
          <a:lstStyle/>
          <a:p>
            <a:pPr>
              <a:lnSpc>
                <a:spcPct val="100000"/>
              </a:lnSpc>
            </a:pPr>
            <a:r>
              <a:rPr lang="en-US" sz="1600" b="1" i="0" dirty="0">
                <a:effectLst/>
              </a:rPr>
              <a:t>Full personalization access</a:t>
            </a:r>
            <a:r>
              <a:rPr lang="en-US" sz="1600" b="0" i="0" dirty="0">
                <a:effectLst/>
              </a:rPr>
              <a:t> – At this access level, users have access to all personalization capabilities in the app. They have access to the </a:t>
            </a:r>
            <a:r>
              <a:rPr lang="en-US" sz="1600" b="1" i="0" dirty="0">
                <a:effectLst/>
              </a:rPr>
              <a:t>Personalization</a:t>
            </a:r>
            <a:r>
              <a:rPr lang="en-US" sz="1600" b="0" i="0" dirty="0">
                <a:effectLst/>
              </a:rPr>
              <a:t> toolbar.</a:t>
            </a:r>
          </a:p>
        </p:txBody>
      </p:sp>
      <p:sp>
        <p:nvSpPr>
          <p:cNvPr id="21" name="Oval 20">
            <a:extLst>
              <a:ext uri="{FF2B5EF4-FFF2-40B4-BE49-F238E27FC236}">
                <a16:creationId xmlns:a16="http://schemas.microsoft.com/office/drawing/2014/main" id="{F28A1FDA-EC15-55FC-BB56-551AB26EBA95}"/>
              </a:ext>
              <a:ext uri="{C183D7F6-B498-43B3-948B-1728B52AA6E4}">
                <adec:decorative xmlns:adec="http://schemas.microsoft.com/office/drawing/2017/decorative" val="0"/>
              </a:ext>
            </a:extLst>
          </p:cNvPr>
          <p:cNvSpPr>
            <a:spLocks/>
          </p:cNvSpPr>
          <p:nvPr/>
        </p:nvSpPr>
        <p:spPr bwMode="auto">
          <a:xfrm>
            <a:off x="588963" y="424312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4</a:t>
            </a:r>
            <a:endParaRPr lang="en-IN" sz="2400" b="1">
              <a:solidFill>
                <a:schemeClr val="tx1"/>
              </a:solidFill>
            </a:endParaRPr>
          </a:p>
        </p:txBody>
      </p:sp>
      <p:sp>
        <p:nvSpPr>
          <p:cNvPr id="6" name="Text Placeholder 5">
            <a:extLst>
              <a:ext uri="{FF2B5EF4-FFF2-40B4-BE49-F238E27FC236}">
                <a16:creationId xmlns:a16="http://schemas.microsoft.com/office/drawing/2014/main" id="{77C4F4EF-24BD-8751-A65D-95670EEDDFD3}"/>
              </a:ext>
            </a:extLst>
          </p:cNvPr>
          <p:cNvSpPr>
            <a:spLocks noGrp="1"/>
          </p:cNvSpPr>
          <p:nvPr>
            <p:ph type="body" sz="quarter" idx="19"/>
          </p:nvPr>
        </p:nvSpPr>
        <p:spPr>
          <a:xfrm>
            <a:off x="1389460" y="4194115"/>
            <a:ext cx="10213578" cy="648900"/>
          </a:xfrm>
        </p:spPr>
        <p:txBody>
          <a:bodyPr/>
          <a:lstStyle/>
          <a:p>
            <a:pPr>
              <a:lnSpc>
                <a:spcPct val="100000"/>
              </a:lnSpc>
            </a:pPr>
            <a:r>
              <a:rPr lang="en-US" sz="1600" b="1" i="0">
                <a:effectLst/>
              </a:rPr>
              <a:t>Sharing personalizations</a:t>
            </a:r>
            <a:r>
              <a:rPr lang="en-US" sz="1600" b="0" i="0">
                <a:effectLst/>
              </a:rPr>
              <a:t> – Users who have full personalization access can export their page personalizations and share them with other users.</a:t>
            </a:r>
          </a:p>
        </p:txBody>
      </p:sp>
      <p:sp>
        <p:nvSpPr>
          <p:cNvPr id="22" name="Oval 21">
            <a:extLst>
              <a:ext uri="{FF2B5EF4-FFF2-40B4-BE49-F238E27FC236}">
                <a16:creationId xmlns:a16="http://schemas.microsoft.com/office/drawing/2014/main" id="{D48B7C17-DF3D-DBDC-D135-3C3E5D9DF85F}"/>
              </a:ext>
              <a:ext uri="{C183D7F6-B498-43B3-948B-1728B52AA6E4}">
                <adec:decorative xmlns:adec="http://schemas.microsoft.com/office/drawing/2017/decorative" val="0"/>
              </a:ext>
            </a:extLst>
          </p:cNvPr>
          <p:cNvSpPr>
            <a:spLocks/>
          </p:cNvSpPr>
          <p:nvPr/>
        </p:nvSpPr>
        <p:spPr bwMode="auto">
          <a:xfrm>
            <a:off x="588963" y="5195795"/>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5</a:t>
            </a:r>
            <a:endParaRPr lang="en-IN" sz="2400" b="1">
              <a:solidFill>
                <a:schemeClr val="tx1"/>
              </a:solidFill>
            </a:endParaRPr>
          </a:p>
        </p:txBody>
      </p:sp>
      <p:sp>
        <p:nvSpPr>
          <p:cNvPr id="7" name="Text Placeholder 6">
            <a:extLst>
              <a:ext uri="{FF2B5EF4-FFF2-40B4-BE49-F238E27FC236}">
                <a16:creationId xmlns:a16="http://schemas.microsoft.com/office/drawing/2014/main" id="{8151A2E9-F8CC-4593-32D6-F6407D8DA7D5}"/>
              </a:ext>
            </a:extLst>
          </p:cNvPr>
          <p:cNvSpPr>
            <a:spLocks noGrp="1"/>
          </p:cNvSpPr>
          <p:nvPr>
            <p:ph type="body" sz="quarter" idx="21"/>
          </p:nvPr>
        </p:nvSpPr>
        <p:spPr>
          <a:xfrm>
            <a:off x="1389460" y="5146782"/>
            <a:ext cx="10213578" cy="648900"/>
          </a:xfrm>
        </p:spPr>
        <p:txBody>
          <a:bodyPr/>
          <a:lstStyle/>
          <a:p>
            <a:pPr>
              <a:lnSpc>
                <a:spcPct val="100000"/>
              </a:lnSpc>
            </a:pPr>
            <a:r>
              <a:rPr lang="en-US" sz="1600" b="1" i="0">
                <a:effectLst/>
              </a:rPr>
              <a:t>Administration of personalizations</a:t>
            </a:r>
            <a:r>
              <a:rPr lang="en-US" sz="1600" b="0" i="0">
                <a:effectLst/>
              </a:rPr>
              <a:t> – Privileged users can access the </a:t>
            </a:r>
            <a:r>
              <a:rPr lang="en-US" sz="1600" b="1" i="0">
                <a:effectLst/>
              </a:rPr>
              <a:t>Personalization</a:t>
            </a:r>
            <a:r>
              <a:rPr lang="en-US" sz="1600" b="0" i="0">
                <a:effectLst/>
              </a:rPr>
              <a:t> administration page to manage all personalizations at an organizational level.</a:t>
            </a:r>
          </a:p>
        </p:txBody>
      </p:sp>
    </p:spTree>
    <p:extLst>
      <p:ext uri="{BB962C8B-B14F-4D97-AF65-F5344CB8AC3E}">
        <p14:creationId xmlns:p14="http://schemas.microsoft.com/office/powerpoint/2010/main" val="409501148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52EC5-98E7-BCCF-03D2-4CE317A3A45A}"/>
              </a:ext>
            </a:extLst>
          </p:cNvPr>
          <p:cNvSpPr>
            <a:spLocks noGrp="1"/>
          </p:cNvSpPr>
          <p:nvPr>
            <p:ph type="title"/>
          </p:nvPr>
        </p:nvSpPr>
        <p:spPr>
          <a:xfrm>
            <a:off x="588261" y="585216"/>
            <a:ext cx="11011601" cy="492443"/>
          </a:xfrm>
        </p:spPr>
        <p:txBody>
          <a:bodyPr/>
          <a:lstStyle/>
          <a:p>
            <a:r>
              <a:rPr lang="en-US" b="1" i="0" dirty="0">
                <a:solidFill>
                  <a:srgbClr val="171717"/>
                </a:solidFill>
                <a:effectLst/>
              </a:rPr>
              <a:t>System-wide options for the current user</a:t>
            </a:r>
            <a:endParaRPr lang="en-IN" dirty="0"/>
          </a:p>
        </p:txBody>
      </p:sp>
      <p:sp>
        <p:nvSpPr>
          <p:cNvPr id="18" name="Text Placeholder 17">
            <a:extLst>
              <a:ext uri="{FF2B5EF4-FFF2-40B4-BE49-F238E27FC236}">
                <a16:creationId xmlns:a16="http://schemas.microsoft.com/office/drawing/2014/main" id="{6EC0FC16-1B43-02D5-B15C-5E7C9D695BFB}"/>
              </a:ext>
            </a:extLst>
          </p:cNvPr>
          <p:cNvSpPr>
            <a:spLocks noGrp="1"/>
          </p:cNvSpPr>
          <p:nvPr>
            <p:ph type="body" sz="quarter" idx="17"/>
          </p:nvPr>
        </p:nvSpPr>
        <p:spPr>
          <a:xfrm>
            <a:off x="584199" y="1386766"/>
            <a:ext cx="11011601" cy="1015663"/>
          </a:xfrm>
        </p:spPr>
        <p:txBody>
          <a:bodyPr/>
          <a:lstStyle/>
          <a:p>
            <a:r>
              <a:rPr lang="en-US" dirty="0"/>
              <a:t>The </a:t>
            </a:r>
            <a:r>
              <a:rPr lang="en-US" b="1" dirty="0">
                <a:latin typeface="+mn-lt"/>
              </a:rPr>
              <a:t>User options </a:t>
            </a:r>
            <a:r>
              <a:rPr lang="en-US" dirty="0"/>
              <a:t>page contains several system-wide settings for the current user. These options are available to all users, even users who haven't been given any access to personalization</a:t>
            </a:r>
          </a:p>
        </p:txBody>
      </p:sp>
      <p:sp>
        <p:nvSpPr>
          <p:cNvPr id="24" name="Text Placeholder 2">
            <a:extLst>
              <a:ext uri="{FF2B5EF4-FFF2-40B4-BE49-F238E27FC236}">
                <a16:creationId xmlns:a16="http://schemas.microsoft.com/office/drawing/2014/main" id="{917ADF70-EA5C-7A61-AF75-DEF536946D70}"/>
              </a:ext>
            </a:extLst>
          </p:cNvPr>
          <p:cNvSpPr txBox="1">
            <a:spLocks/>
          </p:cNvSpPr>
          <p:nvPr/>
        </p:nvSpPr>
        <p:spPr>
          <a:xfrm>
            <a:off x="584199" y="2673436"/>
            <a:ext cx="2134053" cy="338554"/>
          </a:xfrm>
          <a:prstGeom prst="rect">
            <a:avLst/>
          </a:prstGeom>
        </p:spPr>
        <p:txBody>
          <a:bodyPr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latin typeface="+mj-lt"/>
              </a:rPr>
              <a:t>Visual</a:t>
            </a:r>
            <a:endParaRPr lang="en-US" sz="1800" dirty="0">
              <a:latin typeface="+mj-lt"/>
            </a:endParaRPr>
          </a:p>
        </p:txBody>
      </p:sp>
      <p:sp>
        <p:nvSpPr>
          <p:cNvPr id="20" name="Text Placeholder 2">
            <a:extLst>
              <a:ext uri="{FF2B5EF4-FFF2-40B4-BE49-F238E27FC236}">
                <a16:creationId xmlns:a16="http://schemas.microsoft.com/office/drawing/2014/main" id="{EDF9D2ED-B74D-7753-DE05-43453892CD09}"/>
              </a:ext>
            </a:extLst>
          </p:cNvPr>
          <p:cNvSpPr txBox="1">
            <a:spLocks/>
          </p:cNvSpPr>
          <p:nvPr/>
        </p:nvSpPr>
        <p:spPr>
          <a:xfrm>
            <a:off x="584199" y="3375330"/>
            <a:ext cx="2342238" cy="830997"/>
          </a:xfrm>
          <a:prstGeom prst="rect">
            <a:avLst/>
          </a:prstGeom>
        </p:spPr>
        <p:txBody>
          <a:bodyPr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Select a color theme and the default size of elements on pages.</a:t>
            </a:r>
          </a:p>
        </p:txBody>
      </p:sp>
      <p:sp>
        <p:nvSpPr>
          <p:cNvPr id="25" name="Text Placeholder 3">
            <a:extLst>
              <a:ext uri="{FF2B5EF4-FFF2-40B4-BE49-F238E27FC236}">
                <a16:creationId xmlns:a16="http://schemas.microsoft.com/office/drawing/2014/main" id="{D0C23611-FFF7-3CFA-E865-1843A3A200F3}"/>
              </a:ext>
            </a:extLst>
          </p:cNvPr>
          <p:cNvSpPr txBox="1">
            <a:spLocks/>
          </p:cNvSpPr>
          <p:nvPr/>
        </p:nvSpPr>
        <p:spPr>
          <a:xfrm>
            <a:off x="3473987" y="2673436"/>
            <a:ext cx="2134053" cy="338554"/>
          </a:xfrm>
          <a:prstGeom prst="rect">
            <a:avLst/>
          </a:prstGeom>
        </p:spPr>
        <p:txBody>
          <a:bodyPr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a:latin typeface="+mj-lt"/>
              </a:rPr>
              <a:t>Preferences</a:t>
            </a:r>
            <a:endParaRPr lang="en-IN" sz="1800">
              <a:latin typeface="+mj-lt"/>
            </a:endParaRPr>
          </a:p>
        </p:txBody>
      </p:sp>
      <p:sp>
        <p:nvSpPr>
          <p:cNvPr id="21" name="Text Placeholder 3">
            <a:extLst>
              <a:ext uri="{FF2B5EF4-FFF2-40B4-BE49-F238E27FC236}">
                <a16:creationId xmlns:a16="http://schemas.microsoft.com/office/drawing/2014/main" id="{94DE47D8-C40C-CBD7-9511-B88E50202F23}"/>
              </a:ext>
            </a:extLst>
          </p:cNvPr>
          <p:cNvSpPr txBox="1">
            <a:spLocks/>
          </p:cNvSpPr>
          <p:nvPr/>
        </p:nvSpPr>
        <p:spPr>
          <a:xfrm>
            <a:off x="3473987" y="3375330"/>
            <a:ext cx="2342238" cy="2215991"/>
          </a:xfrm>
          <a:prstGeom prst="rect">
            <a:avLst/>
          </a:prstGeom>
        </p:spPr>
        <p:txBody>
          <a:bodyPr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t>Select default values that are used every time while opening the system. These values include the default company, the initial page, and the default view/edit mode.</a:t>
            </a:r>
            <a:endParaRPr lang="en-IN" sz="1800"/>
          </a:p>
        </p:txBody>
      </p:sp>
      <p:sp>
        <p:nvSpPr>
          <p:cNvPr id="26" name="Text Placeholder 4">
            <a:extLst>
              <a:ext uri="{FF2B5EF4-FFF2-40B4-BE49-F238E27FC236}">
                <a16:creationId xmlns:a16="http://schemas.microsoft.com/office/drawing/2014/main" id="{61926BB5-E544-8EB8-36E8-1672222B3887}"/>
              </a:ext>
            </a:extLst>
          </p:cNvPr>
          <p:cNvSpPr txBox="1">
            <a:spLocks/>
          </p:cNvSpPr>
          <p:nvPr/>
        </p:nvSpPr>
        <p:spPr>
          <a:xfrm>
            <a:off x="6363775" y="2673436"/>
            <a:ext cx="2134053"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Account</a:t>
            </a:r>
            <a:endParaRPr lang="en-IN"/>
          </a:p>
        </p:txBody>
      </p:sp>
      <p:sp>
        <p:nvSpPr>
          <p:cNvPr id="22" name="Text Placeholder 4">
            <a:extLst>
              <a:ext uri="{FF2B5EF4-FFF2-40B4-BE49-F238E27FC236}">
                <a16:creationId xmlns:a16="http://schemas.microsoft.com/office/drawing/2014/main" id="{C4CAFB45-9D30-F215-508D-08F1D76690C1}"/>
              </a:ext>
            </a:extLst>
          </p:cNvPr>
          <p:cNvSpPr txBox="1">
            <a:spLocks/>
          </p:cNvSpPr>
          <p:nvPr/>
        </p:nvSpPr>
        <p:spPr>
          <a:xfrm>
            <a:off x="6363775" y="3375330"/>
            <a:ext cx="2342238"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latin typeface="+mn-lt"/>
              </a:rPr>
              <a:t>View or adjust your username and other account-related options.</a:t>
            </a:r>
            <a:endParaRPr lang="en-IN">
              <a:latin typeface="+mn-lt"/>
            </a:endParaRPr>
          </a:p>
        </p:txBody>
      </p:sp>
      <p:sp>
        <p:nvSpPr>
          <p:cNvPr id="27" name="Text Placeholder 5">
            <a:extLst>
              <a:ext uri="{FF2B5EF4-FFF2-40B4-BE49-F238E27FC236}">
                <a16:creationId xmlns:a16="http://schemas.microsoft.com/office/drawing/2014/main" id="{813767CA-9BA8-CE4E-7710-28AA352540AF}"/>
              </a:ext>
            </a:extLst>
          </p:cNvPr>
          <p:cNvSpPr txBox="1">
            <a:spLocks/>
          </p:cNvSpPr>
          <p:nvPr/>
        </p:nvSpPr>
        <p:spPr>
          <a:xfrm>
            <a:off x="9253562" y="2673436"/>
            <a:ext cx="2134053" cy="338554"/>
          </a:xfrm>
          <a:prstGeom prst="rect">
            <a:avLst/>
          </a:prstGeom>
        </p:spPr>
        <p:txBody>
          <a:bodyPr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2200">
                <a:latin typeface="+mj-lt"/>
              </a:rPr>
              <a:t>Workflow</a:t>
            </a:r>
          </a:p>
        </p:txBody>
      </p:sp>
      <p:sp>
        <p:nvSpPr>
          <p:cNvPr id="23" name="Text Placeholder 5">
            <a:extLst>
              <a:ext uri="{FF2B5EF4-FFF2-40B4-BE49-F238E27FC236}">
                <a16:creationId xmlns:a16="http://schemas.microsoft.com/office/drawing/2014/main" id="{CFDC316B-54CD-3BBB-B5E8-5AF0BE974CF4}"/>
              </a:ext>
            </a:extLst>
          </p:cNvPr>
          <p:cNvSpPr txBox="1">
            <a:spLocks/>
          </p:cNvSpPr>
          <p:nvPr/>
        </p:nvSpPr>
        <p:spPr>
          <a:xfrm>
            <a:off x="9253562" y="3375330"/>
            <a:ext cx="2342238" cy="553998"/>
          </a:xfrm>
          <a:prstGeom prst="rect">
            <a:avLst/>
          </a:prstGeom>
        </p:spPr>
        <p:txBody>
          <a:bodyPr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1800"/>
              <a:t>Select workflow-related options.</a:t>
            </a:r>
            <a:endParaRPr lang="en-IN" sz="2200"/>
          </a:p>
        </p:txBody>
      </p:sp>
    </p:spTree>
    <p:extLst>
      <p:ext uri="{BB962C8B-B14F-4D97-AF65-F5344CB8AC3E}">
        <p14:creationId xmlns:p14="http://schemas.microsoft.com/office/powerpoint/2010/main" val="28897011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610A44E-2F99-286F-FFAD-F1674D863EEF}"/>
              </a:ext>
            </a:extLst>
          </p:cNvPr>
          <p:cNvSpPr>
            <a:spLocks noGrp="1"/>
          </p:cNvSpPr>
          <p:nvPr>
            <p:ph type="title"/>
          </p:nvPr>
        </p:nvSpPr>
        <p:spPr>
          <a:xfrm>
            <a:off x="588261" y="585216"/>
            <a:ext cx="11011601" cy="861774"/>
          </a:xfrm>
        </p:spPr>
        <p:txBody>
          <a:bodyPr/>
          <a:lstStyle/>
          <a:p>
            <a:r>
              <a:rPr lang="en-US" sz="2800" b="1" i="0" dirty="0">
                <a:solidFill>
                  <a:srgbClr val="171717"/>
                </a:solidFill>
                <a:effectLst/>
              </a:rPr>
              <a:t>Restricted Personalization Access (Formerly </a:t>
            </a:r>
            <a:r>
              <a:rPr lang="en-US" sz="2800" b="1" dirty="0">
                <a:solidFill>
                  <a:srgbClr val="171717"/>
                </a:solidFill>
              </a:rPr>
              <a:t>I</a:t>
            </a:r>
            <a:r>
              <a:rPr lang="en-US" sz="2800" b="1" i="0" dirty="0">
                <a:solidFill>
                  <a:srgbClr val="171717"/>
                </a:solidFill>
                <a:effectLst/>
              </a:rPr>
              <a:t>mplicit </a:t>
            </a:r>
            <a:r>
              <a:rPr lang="en-US" sz="2800" b="1" dirty="0" err="1">
                <a:solidFill>
                  <a:srgbClr val="171717"/>
                </a:solidFill>
              </a:rPr>
              <a:t>P</a:t>
            </a:r>
            <a:r>
              <a:rPr lang="en-US" sz="2800" b="1" i="0" dirty="0" err="1">
                <a:solidFill>
                  <a:srgbClr val="171717"/>
                </a:solidFill>
                <a:effectLst/>
              </a:rPr>
              <a:t>ersonalizations</a:t>
            </a:r>
            <a:r>
              <a:rPr lang="en-US" sz="2800" b="1" i="0" dirty="0">
                <a:solidFill>
                  <a:srgbClr val="171717"/>
                </a:solidFill>
                <a:effectLst/>
              </a:rPr>
              <a:t>)</a:t>
            </a:r>
            <a:endParaRPr lang="en-IN" sz="2800" dirty="0"/>
          </a:p>
        </p:txBody>
      </p:sp>
      <p:sp>
        <p:nvSpPr>
          <p:cNvPr id="2" name="Oval 1">
            <a:extLst>
              <a:ext uri="{FF2B5EF4-FFF2-40B4-BE49-F238E27FC236}">
                <a16:creationId xmlns:a16="http://schemas.microsoft.com/office/drawing/2014/main" id="{1CD027E6-93A8-46F8-9588-39FDD684D325}"/>
              </a:ext>
              <a:ext uri="{C183D7F6-B498-43B3-948B-1728B52AA6E4}">
                <adec:decorative xmlns:adec="http://schemas.microsoft.com/office/drawing/2017/decorative" val="0"/>
              </a:ext>
            </a:extLst>
          </p:cNvPr>
          <p:cNvSpPr>
            <a:spLocks/>
          </p:cNvSpPr>
          <p:nvPr/>
        </p:nvSpPr>
        <p:spPr bwMode="auto">
          <a:xfrm>
            <a:off x="588963" y="1843023"/>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53" name="Text Placeholder 9">
            <a:extLst>
              <a:ext uri="{FF2B5EF4-FFF2-40B4-BE49-F238E27FC236}">
                <a16:creationId xmlns:a16="http://schemas.microsoft.com/office/drawing/2014/main" id="{E6D3AD6E-9C07-6E1A-D0DF-7E9BBEE9723B}"/>
              </a:ext>
            </a:extLst>
          </p:cNvPr>
          <p:cNvSpPr txBox="1">
            <a:spLocks/>
          </p:cNvSpPr>
          <p:nvPr/>
        </p:nvSpPr>
        <p:spPr>
          <a:xfrm>
            <a:off x="1389459" y="1933794"/>
            <a:ext cx="4608576" cy="36933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2000"/>
              <a:t>Grid column widths </a:t>
            </a:r>
          </a:p>
        </p:txBody>
      </p:sp>
      <p:sp>
        <p:nvSpPr>
          <p:cNvPr id="3" name="Oval 2">
            <a:extLst>
              <a:ext uri="{FF2B5EF4-FFF2-40B4-BE49-F238E27FC236}">
                <a16:creationId xmlns:a16="http://schemas.microsoft.com/office/drawing/2014/main" id="{E2FA2C87-4B2B-886B-8540-9AE7E99A8B2F}"/>
              </a:ext>
              <a:ext uri="{C183D7F6-B498-43B3-948B-1728B52AA6E4}">
                <adec:decorative xmlns:adec="http://schemas.microsoft.com/office/drawing/2017/decorative" val="0"/>
              </a:ext>
            </a:extLst>
          </p:cNvPr>
          <p:cNvSpPr>
            <a:spLocks/>
          </p:cNvSpPr>
          <p:nvPr/>
        </p:nvSpPr>
        <p:spPr bwMode="auto">
          <a:xfrm>
            <a:off x="588963" y="2728605"/>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54" name="Text Placeholder 10">
            <a:extLst>
              <a:ext uri="{FF2B5EF4-FFF2-40B4-BE49-F238E27FC236}">
                <a16:creationId xmlns:a16="http://schemas.microsoft.com/office/drawing/2014/main" id="{584E4EC6-F651-439E-EA23-A998D35EA203}"/>
              </a:ext>
            </a:extLst>
          </p:cNvPr>
          <p:cNvSpPr txBox="1">
            <a:spLocks/>
          </p:cNvSpPr>
          <p:nvPr/>
        </p:nvSpPr>
        <p:spPr>
          <a:xfrm>
            <a:off x="1389459" y="2842459"/>
            <a:ext cx="4608576" cy="36933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t>Grid footer and column totals</a:t>
            </a:r>
            <a:endParaRPr lang="en-IN" sz="2000"/>
          </a:p>
        </p:txBody>
      </p:sp>
      <p:sp>
        <p:nvSpPr>
          <p:cNvPr id="4" name="Oval 3">
            <a:extLst>
              <a:ext uri="{FF2B5EF4-FFF2-40B4-BE49-F238E27FC236}">
                <a16:creationId xmlns:a16="http://schemas.microsoft.com/office/drawing/2014/main" id="{DB827919-304A-05F9-EDB4-4D051F18EC6F}"/>
              </a:ext>
              <a:ext uri="{C183D7F6-B498-43B3-948B-1728B52AA6E4}">
                <adec:decorative xmlns:adec="http://schemas.microsoft.com/office/drawing/2017/decorative" val="0"/>
              </a:ext>
            </a:extLst>
          </p:cNvPr>
          <p:cNvSpPr>
            <a:spLocks/>
          </p:cNvSpPr>
          <p:nvPr/>
        </p:nvSpPr>
        <p:spPr bwMode="auto">
          <a:xfrm>
            <a:off x="588963" y="3614187"/>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55" name="Text Placeholder 11">
            <a:extLst>
              <a:ext uri="{FF2B5EF4-FFF2-40B4-BE49-F238E27FC236}">
                <a16:creationId xmlns:a16="http://schemas.microsoft.com/office/drawing/2014/main" id="{EB19F37D-16B7-DA48-EEE1-EF9E5CFB3FF8}"/>
              </a:ext>
            </a:extLst>
          </p:cNvPr>
          <p:cNvSpPr>
            <a:spLocks noGrp="1"/>
          </p:cNvSpPr>
          <p:nvPr>
            <p:ph type="body" sz="quarter" idx="17"/>
          </p:nvPr>
        </p:nvSpPr>
        <p:spPr>
          <a:xfrm>
            <a:off x="1389459" y="3751124"/>
            <a:ext cx="4608576" cy="276999"/>
          </a:xfrm>
        </p:spPr>
        <p:txBody>
          <a:bodyPr lIns="0" tIns="0" rIns="0" bIns="0" anchor="ctr">
            <a:noAutofit/>
          </a:bodyPr>
          <a:lstStyle/>
          <a:p>
            <a:r>
              <a:rPr lang="en-IN" sz="2000" i="0">
                <a:effectLst/>
                <a:latin typeface="+mn-lt"/>
              </a:rPr>
              <a:t>FastTabs</a:t>
            </a:r>
            <a:endParaRPr lang="en-IN" sz="2000">
              <a:latin typeface="+mn-lt"/>
            </a:endParaRPr>
          </a:p>
        </p:txBody>
      </p:sp>
      <p:sp>
        <p:nvSpPr>
          <p:cNvPr id="5" name="Oval 4">
            <a:extLst>
              <a:ext uri="{FF2B5EF4-FFF2-40B4-BE49-F238E27FC236}">
                <a16:creationId xmlns:a16="http://schemas.microsoft.com/office/drawing/2014/main" id="{BF2205B6-C8F1-772D-9E4B-1EDC7241FF39}"/>
              </a:ext>
              <a:ext uri="{C183D7F6-B498-43B3-948B-1728B52AA6E4}">
                <adec:decorative xmlns:adec="http://schemas.microsoft.com/office/drawing/2017/decorative" val="0"/>
              </a:ext>
            </a:extLst>
          </p:cNvPr>
          <p:cNvSpPr>
            <a:spLocks/>
          </p:cNvSpPr>
          <p:nvPr/>
        </p:nvSpPr>
        <p:spPr bwMode="auto">
          <a:xfrm>
            <a:off x="588963" y="4499769"/>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4</a:t>
            </a:r>
            <a:endParaRPr lang="en-IN" sz="2400" b="1">
              <a:solidFill>
                <a:schemeClr val="tx1"/>
              </a:solidFill>
            </a:endParaRPr>
          </a:p>
        </p:txBody>
      </p:sp>
      <p:sp>
        <p:nvSpPr>
          <p:cNvPr id="56" name="Text Placeholder 12">
            <a:extLst>
              <a:ext uri="{FF2B5EF4-FFF2-40B4-BE49-F238E27FC236}">
                <a16:creationId xmlns:a16="http://schemas.microsoft.com/office/drawing/2014/main" id="{FDA6403F-3C8D-411A-4533-F8445AAAEBAF}"/>
              </a:ext>
            </a:extLst>
          </p:cNvPr>
          <p:cNvSpPr txBox="1">
            <a:spLocks/>
          </p:cNvSpPr>
          <p:nvPr/>
        </p:nvSpPr>
        <p:spPr>
          <a:xfrm>
            <a:off x="1389459" y="4567456"/>
            <a:ext cx="4608576" cy="36933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2000" err="1"/>
              <a:t>FactBoxes</a:t>
            </a:r>
            <a:endParaRPr lang="en-IN" sz="2000"/>
          </a:p>
        </p:txBody>
      </p:sp>
      <p:sp>
        <p:nvSpPr>
          <p:cNvPr id="6" name="Oval 5">
            <a:extLst>
              <a:ext uri="{FF2B5EF4-FFF2-40B4-BE49-F238E27FC236}">
                <a16:creationId xmlns:a16="http://schemas.microsoft.com/office/drawing/2014/main" id="{6DAD9A56-63E2-9E0E-7486-5A7114596A51}"/>
              </a:ext>
              <a:ext uri="{C183D7F6-B498-43B3-948B-1728B52AA6E4}">
                <adec:decorative xmlns:adec="http://schemas.microsoft.com/office/drawing/2017/decorative" val="0"/>
              </a:ext>
            </a:extLst>
          </p:cNvPr>
          <p:cNvSpPr>
            <a:spLocks/>
          </p:cNvSpPr>
          <p:nvPr/>
        </p:nvSpPr>
        <p:spPr bwMode="auto">
          <a:xfrm>
            <a:off x="588963" y="5385350"/>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5</a:t>
            </a:r>
            <a:endParaRPr lang="en-IN" sz="2400" b="1">
              <a:solidFill>
                <a:schemeClr val="tx1"/>
              </a:solidFill>
            </a:endParaRPr>
          </a:p>
        </p:txBody>
      </p:sp>
      <p:sp>
        <p:nvSpPr>
          <p:cNvPr id="57" name="Text Placeholder 13">
            <a:extLst>
              <a:ext uri="{FF2B5EF4-FFF2-40B4-BE49-F238E27FC236}">
                <a16:creationId xmlns:a16="http://schemas.microsoft.com/office/drawing/2014/main" id="{387053F2-B692-F461-C08F-99C4754A9D86}"/>
              </a:ext>
            </a:extLst>
          </p:cNvPr>
          <p:cNvSpPr txBox="1">
            <a:spLocks/>
          </p:cNvSpPr>
          <p:nvPr/>
        </p:nvSpPr>
        <p:spPr>
          <a:xfrm>
            <a:off x="1389459" y="5476121"/>
            <a:ext cx="4608576" cy="36933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2000"/>
              <a:t>Action Panes</a:t>
            </a:r>
          </a:p>
        </p:txBody>
      </p:sp>
      <p:sp>
        <p:nvSpPr>
          <p:cNvPr id="7" name="Oval 6">
            <a:extLst>
              <a:ext uri="{FF2B5EF4-FFF2-40B4-BE49-F238E27FC236}">
                <a16:creationId xmlns:a16="http://schemas.microsoft.com/office/drawing/2014/main" id="{7A5D33AD-C4A3-BB67-F3DB-5E82C9CDD2B2}"/>
              </a:ext>
              <a:ext uri="{C183D7F6-B498-43B3-948B-1728B52AA6E4}">
                <adec:decorative xmlns:adec="http://schemas.microsoft.com/office/drawing/2017/decorative" val="0"/>
              </a:ext>
            </a:extLst>
          </p:cNvPr>
          <p:cNvSpPr>
            <a:spLocks/>
          </p:cNvSpPr>
          <p:nvPr/>
        </p:nvSpPr>
        <p:spPr bwMode="auto">
          <a:xfrm>
            <a:off x="6400303" y="1843023"/>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6</a:t>
            </a:r>
            <a:endParaRPr lang="en-IN" sz="2400" b="1">
              <a:solidFill>
                <a:schemeClr val="tx1"/>
              </a:solidFill>
            </a:endParaRPr>
          </a:p>
        </p:txBody>
      </p:sp>
      <p:sp>
        <p:nvSpPr>
          <p:cNvPr id="58" name="Text Placeholder 14">
            <a:extLst>
              <a:ext uri="{FF2B5EF4-FFF2-40B4-BE49-F238E27FC236}">
                <a16:creationId xmlns:a16="http://schemas.microsoft.com/office/drawing/2014/main" id="{CBAB473E-B760-A783-E8E4-E5517BECF8E6}"/>
              </a:ext>
            </a:extLst>
          </p:cNvPr>
          <p:cNvSpPr txBox="1">
            <a:spLocks/>
          </p:cNvSpPr>
          <p:nvPr/>
        </p:nvSpPr>
        <p:spPr>
          <a:xfrm>
            <a:off x="7164782" y="1964571"/>
            <a:ext cx="4608576" cy="307777"/>
          </a:xfrm>
          <a:prstGeom prst="rect">
            <a:avLst/>
          </a:prstGeom>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2000" err="1"/>
              <a:t>QuickFilters</a:t>
            </a:r>
            <a:endParaRPr lang="en-IN" sz="2000"/>
          </a:p>
        </p:txBody>
      </p:sp>
      <p:sp>
        <p:nvSpPr>
          <p:cNvPr id="8" name="Oval 7">
            <a:extLst>
              <a:ext uri="{FF2B5EF4-FFF2-40B4-BE49-F238E27FC236}">
                <a16:creationId xmlns:a16="http://schemas.microsoft.com/office/drawing/2014/main" id="{8B991139-DD49-84B6-9849-A01181B5791A}"/>
              </a:ext>
              <a:ext uri="{C183D7F6-B498-43B3-948B-1728B52AA6E4}">
                <adec:decorative xmlns:adec="http://schemas.microsoft.com/office/drawing/2017/decorative" val="0"/>
              </a:ext>
            </a:extLst>
          </p:cNvPr>
          <p:cNvSpPr>
            <a:spLocks/>
          </p:cNvSpPr>
          <p:nvPr/>
        </p:nvSpPr>
        <p:spPr bwMode="auto">
          <a:xfrm>
            <a:off x="6400303" y="2728605"/>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7</a:t>
            </a:r>
            <a:endParaRPr lang="en-IN" sz="2400" b="1">
              <a:solidFill>
                <a:schemeClr val="tx1"/>
              </a:solidFill>
            </a:endParaRPr>
          </a:p>
        </p:txBody>
      </p:sp>
      <p:sp>
        <p:nvSpPr>
          <p:cNvPr id="59" name="Text Placeholder 15">
            <a:extLst>
              <a:ext uri="{FF2B5EF4-FFF2-40B4-BE49-F238E27FC236}">
                <a16:creationId xmlns:a16="http://schemas.microsoft.com/office/drawing/2014/main" id="{ACF3333C-4260-99A8-878E-8F36B08CB307}"/>
              </a:ext>
            </a:extLst>
          </p:cNvPr>
          <p:cNvSpPr txBox="1">
            <a:spLocks/>
          </p:cNvSpPr>
          <p:nvPr/>
        </p:nvSpPr>
        <p:spPr>
          <a:xfrm>
            <a:off x="7164782" y="2850153"/>
            <a:ext cx="4608576" cy="307777"/>
          </a:xfrm>
          <a:prstGeom prst="rect">
            <a:avLst/>
          </a:prstGeom>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2000"/>
              <a:t>Column header filters</a:t>
            </a:r>
          </a:p>
        </p:txBody>
      </p:sp>
      <p:sp>
        <p:nvSpPr>
          <p:cNvPr id="18" name="Oval 17">
            <a:extLst>
              <a:ext uri="{FF2B5EF4-FFF2-40B4-BE49-F238E27FC236}">
                <a16:creationId xmlns:a16="http://schemas.microsoft.com/office/drawing/2014/main" id="{FABA44DA-30A0-4C42-C2B9-B964DADA7750}"/>
              </a:ext>
              <a:ext uri="{C183D7F6-B498-43B3-948B-1728B52AA6E4}">
                <adec:decorative xmlns:adec="http://schemas.microsoft.com/office/drawing/2017/decorative" val="0"/>
              </a:ext>
            </a:extLst>
          </p:cNvPr>
          <p:cNvSpPr>
            <a:spLocks/>
          </p:cNvSpPr>
          <p:nvPr/>
        </p:nvSpPr>
        <p:spPr bwMode="auto">
          <a:xfrm>
            <a:off x="6400303" y="3614187"/>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8</a:t>
            </a:r>
            <a:endParaRPr lang="en-IN" sz="2400" b="1">
              <a:solidFill>
                <a:schemeClr val="tx1"/>
              </a:solidFill>
            </a:endParaRPr>
          </a:p>
        </p:txBody>
      </p:sp>
      <p:sp>
        <p:nvSpPr>
          <p:cNvPr id="60" name="Text Placeholder 16">
            <a:extLst>
              <a:ext uri="{FF2B5EF4-FFF2-40B4-BE49-F238E27FC236}">
                <a16:creationId xmlns:a16="http://schemas.microsoft.com/office/drawing/2014/main" id="{ACA6939E-9C7E-CB20-1427-B18FEA7ADCA7}"/>
              </a:ext>
            </a:extLst>
          </p:cNvPr>
          <p:cNvSpPr txBox="1">
            <a:spLocks/>
          </p:cNvSpPr>
          <p:nvPr/>
        </p:nvSpPr>
        <p:spPr>
          <a:xfrm>
            <a:off x="7164782" y="3735735"/>
            <a:ext cx="4608576" cy="307777"/>
          </a:xfrm>
          <a:prstGeom prst="rect">
            <a:avLst/>
          </a:prstGeom>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2000"/>
              <a:t>Navigation pane </a:t>
            </a:r>
          </a:p>
        </p:txBody>
      </p:sp>
    </p:spTree>
    <p:extLst>
      <p:ext uri="{BB962C8B-B14F-4D97-AF65-F5344CB8AC3E}">
        <p14:creationId xmlns:p14="http://schemas.microsoft.com/office/powerpoint/2010/main" val="26185449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EBA158-F201-257A-59E6-D7F252383BDE}"/>
              </a:ext>
              <a:ext uri="{C183D7F6-B498-43B3-948B-1728B52AA6E4}">
                <adec:decorative xmlns:adec="http://schemas.microsoft.com/office/drawing/2017/decorative" val="1"/>
              </a:ext>
            </a:extLst>
          </p:cNvPr>
          <p:cNvSpPr>
            <a:spLocks/>
          </p:cNvSpPr>
          <p:nvPr/>
        </p:nvSpPr>
        <p:spPr bwMode="auto">
          <a:xfrm>
            <a:off x="4064000" y="1581150"/>
            <a:ext cx="7535862" cy="4430720"/>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2">
            <a:extLst>
              <a:ext uri="{FF2B5EF4-FFF2-40B4-BE49-F238E27FC236}">
                <a16:creationId xmlns:a16="http://schemas.microsoft.com/office/drawing/2014/main" id="{1CFDF2B5-697C-88F7-8637-DE7CF93CCD55}"/>
              </a:ext>
            </a:extLst>
          </p:cNvPr>
          <p:cNvSpPr>
            <a:spLocks noGrp="1"/>
          </p:cNvSpPr>
          <p:nvPr>
            <p:ph type="title"/>
          </p:nvPr>
        </p:nvSpPr>
        <p:spPr>
          <a:xfrm>
            <a:off x="588963" y="585788"/>
            <a:ext cx="11044237" cy="984885"/>
          </a:xfrm>
        </p:spPr>
        <p:txBody>
          <a:bodyPr/>
          <a:lstStyle/>
          <a:p>
            <a:r>
              <a:rPr lang="en-US" dirty="0"/>
              <a:t>Full Personalization Access (Formerly Explicit </a:t>
            </a:r>
            <a:r>
              <a:rPr lang="en-US" dirty="0" err="1"/>
              <a:t>Personalizations</a:t>
            </a:r>
            <a:r>
              <a:rPr lang="en-US" dirty="0"/>
              <a:t>)</a:t>
            </a:r>
            <a:endParaRPr lang="en-IN" dirty="0"/>
          </a:p>
        </p:txBody>
      </p:sp>
      <p:sp>
        <p:nvSpPr>
          <p:cNvPr id="2" name="Text Placeholder 1">
            <a:extLst>
              <a:ext uri="{FF2B5EF4-FFF2-40B4-BE49-F238E27FC236}">
                <a16:creationId xmlns:a16="http://schemas.microsoft.com/office/drawing/2014/main" id="{E8287B5B-C680-9F7B-4CC9-C3108A123B90}"/>
              </a:ext>
            </a:extLst>
          </p:cNvPr>
          <p:cNvSpPr>
            <a:spLocks noGrp="1"/>
          </p:cNvSpPr>
          <p:nvPr>
            <p:ph type="body" sz="quarter" idx="16"/>
          </p:nvPr>
        </p:nvSpPr>
        <p:spPr>
          <a:xfrm>
            <a:off x="584200" y="1713776"/>
            <a:ext cx="3330575" cy="1692771"/>
          </a:xfrm>
        </p:spPr>
        <p:txBody>
          <a:bodyPr/>
          <a:lstStyle/>
          <a:p>
            <a:r>
              <a:rPr lang="en-US" sz="2200" dirty="0">
                <a:latin typeface="+mn-lt"/>
              </a:rPr>
              <a:t>The Personalization capabilities that are available to users at the </a:t>
            </a:r>
            <a:r>
              <a:rPr lang="en-US" sz="2200" b="1" dirty="0">
                <a:latin typeface="+mn-lt"/>
              </a:rPr>
              <a:t>full personalization access </a:t>
            </a:r>
            <a:r>
              <a:rPr lang="en-US" sz="2200" dirty="0">
                <a:latin typeface="+mn-lt"/>
              </a:rPr>
              <a:t>level.</a:t>
            </a:r>
          </a:p>
        </p:txBody>
      </p:sp>
      <p:sp>
        <p:nvSpPr>
          <p:cNvPr id="15" name="Text Placeholder 14">
            <a:extLst>
              <a:ext uri="{FF2B5EF4-FFF2-40B4-BE49-F238E27FC236}">
                <a16:creationId xmlns:a16="http://schemas.microsoft.com/office/drawing/2014/main" id="{5C7BEDC7-A35B-479B-E040-7472F5E41071}"/>
              </a:ext>
            </a:extLst>
          </p:cNvPr>
          <p:cNvSpPr>
            <a:spLocks noGrp="1"/>
          </p:cNvSpPr>
          <p:nvPr>
            <p:ph type="body" sz="quarter" idx="15"/>
          </p:nvPr>
        </p:nvSpPr>
        <p:spPr>
          <a:xfrm>
            <a:off x="585788" y="3575050"/>
            <a:ext cx="3330574" cy="2339102"/>
          </a:xfrm>
        </p:spPr>
        <p:txBody>
          <a:bodyPr numCol="1"/>
          <a:lstStyle/>
          <a:p>
            <a:pPr marL="227013" indent="-227013">
              <a:spcBef>
                <a:spcPts val="0"/>
              </a:spcBef>
              <a:spcAft>
                <a:spcPts val="1200"/>
              </a:spcAft>
              <a:buFont typeface="+mj-lt"/>
              <a:buAutoNum type="arabicPeriod"/>
            </a:pPr>
            <a:r>
              <a:rPr lang="en-US" dirty="0"/>
              <a:t>Shortcut menu options</a:t>
            </a:r>
          </a:p>
          <a:p>
            <a:pPr marL="227013" indent="-227013">
              <a:spcBef>
                <a:spcPts val="0"/>
              </a:spcBef>
              <a:spcAft>
                <a:spcPts val="1200"/>
              </a:spcAft>
              <a:buFont typeface="+mj-lt"/>
              <a:buAutoNum type="arabicPeriod"/>
            </a:pPr>
            <a:r>
              <a:rPr lang="en-US" dirty="0"/>
              <a:t>The </a:t>
            </a:r>
            <a:r>
              <a:rPr lang="en-US" b="1" dirty="0"/>
              <a:t>Personalization</a:t>
            </a:r>
            <a:r>
              <a:rPr lang="en-US" dirty="0"/>
              <a:t> toolbar</a:t>
            </a:r>
          </a:p>
          <a:p>
            <a:pPr marL="227013" indent="-227013">
              <a:spcBef>
                <a:spcPts val="0"/>
              </a:spcBef>
              <a:spcAft>
                <a:spcPts val="1200"/>
              </a:spcAft>
              <a:buFont typeface="+mj-lt"/>
              <a:buAutoNum type="arabicPeriod"/>
            </a:pPr>
            <a:r>
              <a:rPr lang="en-US" dirty="0"/>
              <a:t>Adding tiles, lists, and links to workspaces</a:t>
            </a:r>
          </a:p>
          <a:p>
            <a:pPr marL="227013" indent="-227013">
              <a:spcBef>
                <a:spcPts val="0"/>
              </a:spcBef>
              <a:spcAft>
                <a:spcPts val="1200"/>
              </a:spcAft>
              <a:buFont typeface="+mj-lt"/>
              <a:buAutoNum type="arabicPeriod"/>
            </a:pPr>
            <a:r>
              <a:rPr lang="en-US" dirty="0"/>
              <a:t>Adding a summary from a workspace to a dashboard</a:t>
            </a:r>
          </a:p>
          <a:p>
            <a:pPr marL="227013" indent="-227013">
              <a:spcBef>
                <a:spcPts val="0"/>
              </a:spcBef>
              <a:spcAft>
                <a:spcPts val="1200"/>
              </a:spcAft>
              <a:buFont typeface="+mj-lt"/>
              <a:buAutoNum type="arabicPeriod"/>
            </a:pPr>
            <a:r>
              <a:rPr lang="en-US" dirty="0"/>
              <a:t>Personalizing the dashboard</a:t>
            </a:r>
          </a:p>
        </p:txBody>
      </p:sp>
      <p:pic>
        <p:nvPicPr>
          <p:cNvPr id="20" name="Picture 19">
            <a:extLst>
              <a:ext uri="{FF2B5EF4-FFF2-40B4-BE49-F238E27FC236}">
                <a16:creationId xmlns:a16="http://schemas.microsoft.com/office/drawing/2014/main" id="{E64678B2-4664-E2EF-852D-7AAFBC0FE771}"/>
              </a:ext>
            </a:extLst>
          </p:cNvPr>
          <p:cNvPicPr>
            <a:picLocks noChangeAspect="1"/>
          </p:cNvPicPr>
          <p:nvPr/>
        </p:nvPicPr>
        <p:blipFill rotWithShape="1">
          <a:blip r:embed="rId3"/>
          <a:srcRect t="1202" b="1202"/>
          <a:stretch/>
        </p:blipFill>
        <p:spPr>
          <a:xfrm>
            <a:off x="4919662" y="1657350"/>
            <a:ext cx="5824538" cy="4278320"/>
          </a:xfrm>
          <a:prstGeom prst="rect">
            <a:avLst/>
          </a:prstGeom>
          <a:ln>
            <a:noFill/>
          </a:ln>
        </p:spPr>
      </p:pic>
    </p:spTree>
    <p:extLst>
      <p:ext uri="{BB962C8B-B14F-4D97-AF65-F5344CB8AC3E}">
        <p14:creationId xmlns:p14="http://schemas.microsoft.com/office/powerpoint/2010/main" val="30321903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013FCD-A94D-8AD4-9512-D67BA4A85EFD}"/>
              </a:ext>
              <a:ext uri="{C183D7F6-B498-43B3-948B-1728B52AA6E4}">
                <adec:decorative xmlns:adec="http://schemas.microsoft.com/office/drawing/2017/decorative" val="1"/>
              </a:ext>
            </a:extLst>
          </p:cNvPr>
          <p:cNvSpPr>
            <a:spLocks/>
          </p:cNvSpPr>
          <p:nvPr/>
        </p:nvSpPr>
        <p:spPr bwMode="auto">
          <a:xfrm>
            <a:off x="6096000" y="0"/>
            <a:ext cx="6096000" cy="6858000"/>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6985E7E7-46F7-F7ED-2D61-6554912DE719}"/>
              </a:ext>
            </a:extLst>
          </p:cNvPr>
          <p:cNvSpPr>
            <a:spLocks noGrp="1"/>
          </p:cNvSpPr>
          <p:nvPr>
            <p:ph type="title"/>
          </p:nvPr>
        </p:nvSpPr>
        <p:spPr>
          <a:xfrm>
            <a:off x="588261" y="585216"/>
            <a:ext cx="4710689" cy="492443"/>
          </a:xfrm>
        </p:spPr>
        <p:txBody>
          <a:bodyPr>
            <a:spAutoFit/>
          </a:bodyPr>
          <a:lstStyle/>
          <a:p>
            <a:r>
              <a:rPr lang="en-IN" dirty="0"/>
              <a:t>Shortcut menu options</a:t>
            </a:r>
          </a:p>
        </p:txBody>
      </p:sp>
      <p:sp>
        <p:nvSpPr>
          <p:cNvPr id="2" name="Text Placeholder 1">
            <a:extLst>
              <a:ext uri="{FF2B5EF4-FFF2-40B4-BE49-F238E27FC236}">
                <a16:creationId xmlns:a16="http://schemas.microsoft.com/office/drawing/2014/main" id="{FAF4D221-4DC5-860E-2972-EA1089070E30}"/>
              </a:ext>
            </a:extLst>
          </p:cNvPr>
          <p:cNvSpPr>
            <a:spLocks noGrp="1"/>
          </p:cNvSpPr>
          <p:nvPr>
            <p:ph type="body" sz="quarter" idx="16"/>
          </p:nvPr>
        </p:nvSpPr>
        <p:spPr>
          <a:xfrm>
            <a:off x="584200" y="1323880"/>
            <a:ext cx="5195085" cy="1231106"/>
          </a:xfrm>
        </p:spPr>
        <p:txBody>
          <a:bodyPr/>
          <a:lstStyle/>
          <a:p>
            <a:r>
              <a:rPr lang="en-US" sz="2000" b="0" i="0" dirty="0">
                <a:effectLst/>
                <a:latin typeface="+mn-lt"/>
              </a:rPr>
              <a:t>Shortcut menus provide one way to change a page’s interface so that it better meets your requirements or the requirements of your organization.</a:t>
            </a:r>
          </a:p>
        </p:txBody>
      </p:sp>
      <p:sp>
        <p:nvSpPr>
          <p:cNvPr id="9" name="Text Placeholder 8">
            <a:extLst>
              <a:ext uri="{FF2B5EF4-FFF2-40B4-BE49-F238E27FC236}">
                <a16:creationId xmlns:a16="http://schemas.microsoft.com/office/drawing/2014/main" id="{4C9B633E-07F6-06E4-7F7A-03B4E9016079}"/>
              </a:ext>
            </a:extLst>
          </p:cNvPr>
          <p:cNvSpPr>
            <a:spLocks noGrp="1"/>
          </p:cNvSpPr>
          <p:nvPr>
            <p:ph type="body" sz="quarter" idx="15"/>
          </p:nvPr>
        </p:nvSpPr>
        <p:spPr>
          <a:xfrm>
            <a:off x="586389" y="2727934"/>
            <a:ext cx="5192905" cy="3531736"/>
          </a:xfrm>
        </p:spPr>
        <p:txBody>
          <a:bodyPr/>
          <a:lstStyle/>
          <a:p>
            <a:pPr marL="0" indent="0" algn="l">
              <a:spcBef>
                <a:spcPts val="0"/>
              </a:spcBef>
              <a:spcAft>
                <a:spcPts val="300"/>
              </a:spcAft>
              <a:buNone/>
            </a:pPr>
            <a:r>
              <a:rPr lang="en-US" sz="2000" b="0" i="0" dirty="0">
                <a:effectLst/>
              </a:rPr>
              <a:t>You can use the property window to personalize an element in the following ways</a:t>
            </a:r>
          </a:p>
          <a:p>
            <a:pPr marL="285750" indent="-285750" algn="l">
              <a:spcBef>
                <a:spcPts val="0"/>
              </a:spcBef>
              <a:spcAft>
                <a:spcPts val="600"/>
              </a:spcAft>
              <a:buFont typeface="Arial" panose="020B0604020202020204" pitchFamily="34" charset="0"/>
              <a:buChar char="•"/>
            </a:pPr>
            <a:r>
              <a:rPr lang="en-US" sz="1800" b="0" i="0" dirty="0">
                <a:effectLst/>
              </a:rPr>
              <a:t>Change the element’s label.</a:t>
            </a:r>
          </a:p>
          <a:p>
            <a:pPr marL="285750" indent="-285750" algn="l">
              <a:spcBef>
                <a:spcPts val="0"/>
              </a:spcBef>
              <a:spcAft>
                <a:spcPts val="600"/>
              </a:spcAft>
              <a:buFont typeface="Arial" panose="020B0604020202020204" pitchFamily="34" charset="0"/>
              <a:buChar char="•"/>
            </a:pPr>
            <a:r>
              <a:rPr lang="en-US" sz="1800" b="0" i="0" dirty="0">
                <a:effectLst/>
              </a:rPr>
              <a:t>Hide the element so that it isn’t shown on </a:t>
            </a:r>
            <a:br>
              <a:rPr lang="en-US" sz="1800" b="0" i="0" dirty="0">
                <a:effectLst/>
              </a:rPr>
            </a:br>
            <a:r>
              <a:rPr lang="en-US" sz="1800" b="0" i="0" dirty="0">
                <a:effectLst/>
              </a:rPr>
              <a:t>the page.</a:t>
            </a:r>
          </a:p>
          <a:p>
            <a:pPr marL="285750" indent="-285750" algn="l">
              <a:spcBef>
                <a:spcPts val="0"/>
              </a:spcBef>
              <a:spcAft>
                <a:spcPts val="600"/>
              </a:spcAft>
              <a:buFont typeface="Arial" panose="020B0604020202020204" pitchFamily="34" charset="0"/>
              <a:buChar char="•"/>
            </a:pPr>
            <a:r>
              <a:rPr lang="en-US" sz="1800" b="0" i="0" dirty="0">
                <a:effectLst/>
              </a:rPr>
              <a:t>Include the information in the </a:t>
            </a:r>
            <a:r>
              <a:rPr lang="en-US" sz="1800" b="0" i="0" dirty="0" err="1">
                <a:effectLst/>
              </a:rPr>
              <a:t>FastTab’s</a:t>
            </a:r>
            <a:r>
              <a:rPr lang="en-US" sz="1800" b="0" i="0" dirty="0">
                <a:effectLst/>
              </a:rPr>
              <a:t> summary section.</a:t>
            </a:r>
          </a:p>
          <a:p>
            <a:pPr marL="285750" indent="-285750" algn="l">
              <a:spcBef>
                <a:spcPts val="0"/>
              </a:spcBef>
              <a:spcAft>
                <a:spcPts val="600"/>
              </a:spcAft>
              <a:buFont typeface="Arial" panose="020B0604020202020204" pitchFamily="34" charset="0"/>
              <a:buChar char="•"/>
            </a:pPr>
            <a:r>
              <a:rPr lang="en-US" sz="1800" b="0" i="0" dirty="0">
                <a:effectLst/>
              </a:rPr>
              <a:t>Skip the field so that it never receives focus while you tab through the page.</a:t>
            </a:r>
          </a:p>
          <a:p>
            <a:pPr marL="285750" indent="-285750" algn="l">
              <a:spcBef>
                <a:spcPts val="0"/>
              </a:spcBef>
              <a:spcAft>
                <a:spcPts val="600"/>
              </a:spcAft>
              <a:buFont typeface="Arial" panose="020B0604020202020204" pitchFamily="34" charset="0"/>
              <a:buChar char="•"/>
            </a:pPr>
            <a:r>
              <a:rPr lang="en-US" sz="1800" b="0" i="0" dirty="0">
                <a:effectLst/>
              </a:rPr>
              <a:t>Prevent data in the field from being.</a:t>
            </a:r>
          </a:p>
          <a:p>
            <a:pPr marL="285750" indent="-285750" algn="l">
              <a:spcBef>
                <a:spcPts val="0"/>
              </a:spcBef>
              <a:spcAft>
                <a:spcPts val="600"/>
              </a:spcAft>
              <a:buFont typeface="Arial" panose="020B0604020202020204" pitchFamily="34" charset="0"/>
              <a:buChar char="•"/>
            </a:pPr>
            <a:r>
              <a:rPr lang="en-US" sz="1800" b="0" i="0" dirty="0">
                <a:effectLst/>
              </a:rPr>
              <a:t>Designate a field to be required for data entry.</a:t>
            </a:r>
          </a:p>
        </p:txBody>
      </p:sp>
      <p:pic>
        <p:nvPicPr>
          <p:cNvPr id="14" name="Picture 13">
            <a:extLst>
              <a:ext uri="{FF2B5EF4-FFF2-40B4-BE49-F238E27FC236}">
                <a16:creationId xmlns:a16="http://schemas.microsoft.com/office/drawing/2014/main" id="{DEF8C2B5-AF56-53D9-53AD-19DF09986123}"/>
              </a:ext>
            </a:extLst>
          </p:cNvPr>
          <p:cNvPicPr>
            <a:picLocks noChangeAspect="1"/>
          </p:cNvPicPr>
          <p:nvPr/>
        </p:nvPicPr>
        <p:blipFill>
          <a:blip r:embed="rId3"/>
          <a:stretch>
            <a:fillRect/>
          </a:stretch>
        </p:blipFill>
        <p:spPr>
          <a:xfrm>
            <a:off x="6260306" y="1258640"/>
            <a:ext cx="5767388" cy="4340720"/>
          </a:xfrm>
          <a:prstGeom prst="rect">
            <a:avLst/>
          </a:prstGeom>
          <a:ln>
            <a:noFill/>
          </a:ln>
        </p:spPr>
      </p:pic>
    </p:spTree>
    <p:extLst>
      <p:ext uri="{BB962C8B-B14F-4D97-AF65-F5344CB8AC3E}">
        <p14:creationId xmlns:p14="http://schemas.microsoft.com/office/powerpoint/2010/main" val="3579471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509CAB3-1E83-5D02-C898-BDA5BC103BA1}"/>
              </a:ext>
            </a:extLst>
          </p:cNvPr>
          <p:cNvSpPr>
            <a:spLocks noGrp="1"/>
          </p:cNvSpPr>
          <p:nvPr>
            <p:ph type="title"/>
          </p:nvPr>
        </p:nvSpPr>
        <p:spPr>
          <a:xfrm>
            <a:off x="588262" y="585216"/>
            <a:ext cx="8193024" cy="492443"/>
          </a:xfrm>
        </p:spPr>
        <p:txBody>
          <a:bodyPr/>
          <a:lstStyle/>
          <a:p>
            <a:r>
              <a:rPr lang="en-US"/>
              <a:t>Agenda</a:t>
            </a:r>
            <a:endParaRPr lang="en-GB"/>
          </a:p>
        </p:txBody>
      </p:sp>
      <p:sp>
        <p:nvSpPr>
          <p:cNvPr id="8" name="Text Placeholder 7">
            <a:extLst>
              <a:ext uri="{FF2B5EF4-FFF2-40B4-BE49-F238E27FC236}">
                <a16:creationId xmlns:a16="http://schemas.microsoft.com/office/drawing/2014/main" id="{981FB970-1FA5-6C13-E12E-70940A55A303}"/>
              </a:ext>
            </a:extLst>
          </p:cNvPr>
          <p:cNvSpPr>
            <a:spLocks noGrp="1"/>
          </p:cNvSpPr>
          <p:nvPr>
            <p:ph type="body" sz="quarter" idx="15"/>
          </p:nvPr>
        </p:nvSpPr>
        <p:spPr>
          <a:xfrm>
            <a:off x="586389" y="1818177"/>
            <a:ext cx="9874347" cy="2616101"/>
          </a:xfrm>
        </p:spPr>
        <p:txBody>
          <a:bodyPr/>
          <a:lstStyle/>
          <a:p>
            <a:pPr marL="292100" lvl="1" indent="-292100">
              <a:spcBef>
                <a:spcPts val="0"/>
              </a:spcBef>
              <a:spcAft>
                <a:spcPts val="1800"/>
              </a:spcAft>
            </a:pPr>
            <a:r>
              <a:rPr lang="en-IN" sz="2200" dirty="0">
                <a:cs typeface="Segoe UI" panose="020B0502040204020203" pitchFamily="34" charset="0"/>
              </a:rPr>
              <a:t>Introduction to Dynamics 365 Finance and Operations</a:t>
            </a:r>
          </a:p>
          <a:p>
            <a:pPr marL="292100" lvl="1" indent="-292100">
              <a:spcBef>
                <a:spcPts val="0"/>
              </a:spcBef>
              <a:spcAft>
                <a:spcPts val="1800"/>
              </a:spcAft>
            </a:pPr>
            <a:r>
              <a:rPr lang="en-IN" sz="2200" dirty="0">
                <a:cs typeface="Segoe UI" panose="020B0502040204020203" pitchFamily="34" charset="0"/>
              </a:rPr>
              <a:t>Basic UI and Navigation </a:t>
            </a:r>
          </a:p>
          <a:p>
            <a:pPr marL="292100" lvl="1" indent="-292100">
              <a:spcBef>
                <a:spcPts val="0"/>
              </a:spcBef>
              <a:spcAft>
                <a:spcPts val="1800"/>
              </a:spcAft>
            </a:pPr>
            <a:r>
              <a:rPr lang="en-US" sz="2200" dirty="0">
                <a:cs typeface="Segoe UI" panose="020B0502040204020203" pitchFamily="34" charset="0"/>
              </a:rPr>
              <a:t>Dynamics 365 FO features and functionality</a:t>
            </a:r>
          </a:p>
          <a:p>
            <a:pPr marL="292100" lvl="1" indent="-292100">
              <a:spcBef>
                <a:spcPts val="0"/>
              </a:spcBef>
              <a:spcAft>
                <a:spcPts val="1800"/>
              </a:spcAft>
            </a:pPr>
            <a:r>
              <a:rPr lang="en-US" sz="2200" dirty="0">
                <a:cs typeface="Segoe UI" panose="020B0502040204020203" pitchFamily="34" charset="0"/>
              </a:rPr>
              <a:t>Module summary.</a:t>
            </a:r>
          </a:p>
          <a:p>
            <a:pPr marL="292100" lvl="1" indent="-292100">
              <a:spcBef>
                <a:spcPts val="0"/>
              </a:spcBef>
              <a:spcAft>
                <a:spcPts val="1800"/>
              </a:spcAft>
            </a:pPr>
            <a:r>
              <a:rPr lang="en-US" sz="2200" dirty="0">
                <a:cs typeface="Segoe UI" panose="020B0502040204020203" pitchFamily="34" charset="0"/>
              </a:rPr>
              <a:t>Test your knowledge.</a:t>
            </a:r>
          </a:p>
        </p:txBody>
      </p:sp>
    </p:spTree>
    <p:extLst>
      <p:ext uri="{BB962C8B-B14F-4D97-AF65-F5344CB8AC3E}">
        <p14:creationId xmlns:p14="http://schemas.microsoft.com/office/powerpoint/2010/main" val="28766538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499C75-35E1-7984-9E10-130C898A9B7B}"/>
              </a:ext>
            </a:extLst>
          </p:cNvPr>
          <p:cNvSpPr>
            <a:spLocks noGrp="1"/>
          </p:cNvSpPr>
          <p:nvPr>
            <p:ph type="title"/>
          </p:nvPr>
        </p:nvSpPr>
        <p:spPr>
          <a:xfrm>
            <a:off x="588261" y="585216"/>
            <a:ext cx="11011601" cy="492443"/>
          </a:xfrm>
        </p:spPr>
        <p:txBody>
          <a:bodyPr/>
          <a:lstStyle/>
          <a:p>
            <a:r>
              <a:rPr lang="en-IN" dirty="0"/>
              <a:t>Personalization Toolbar</a:t>
            </a:r>
          </a:p>
        </p:txBody>
      </p:sp>
      <p:sp>
        <p:nvSpPr>
          <p:cNvPr id="5" name="Text Placeholder 4">
            <a:extLst>
              <a:ext uri="{FF2B5EF4-FFF2-40B4-BE49-F238E27FC236}">
                <a16:creationId xmlns:a16="http://schemas.microsoft.com/office/drawing/2014/main" id="{31249CBB-39F1-490E-2B51-56CDA1F35A29}"/>
              </a:ext>
            </a:extLst>
          </p:cNvPr>
          <p:cNvSpPr>
            <a:spLocks noGrp="1"/>
          </p:cNvSpPr>
          <p:nvPr>
            <p:ph type="body" sz="quarter" idx="17"/>
          </p:nvPr>
        </p:nvSpPr>
        <p:spPr>
          <a:xfrm>
            <a:off x="584199" y="1386766"/>
            <a:ext cx="11011601" cy="338554"/>
          </a:xfrm>
        </p:spPr>
        <p:txBody>
          <a:bodyPr/>
          <a:lstStyle/>
          <a:p>
            <a:r>
              <a:rPr lang="en-US" dirty="0">
                <a:latin typeface="+mn-lt"/>
              </a:rPr>
              <a:t>The tools are available on the </a:t>
            </a:r>
            <a:r>
              <a:rPr lang="en-US" b="1" dirty="0">
                <a:latin typeface="+mn-lt"/>
              </a:rPr>
              <a:t>Personalization</a:t>
            </a:r>
            <a:r>
              <a:rPr lang="en-US" dirty="0">
                <a:latin typeface="+mn-lt"/>
              </a:rPr>
              <a:t> toolbar:</a:t>
            </a:r>
          </a:p>
        </p:txBody>
      </p:sp>
      <p:sp>
        <p:nvSpPr>
          <p:cNvPr id="6" name="Text Placeholder 3">
            <a:extLst>
              <a:ext uri="{FF2B5EF4-FFF2-40B4-BE49-F238E27FC236}">
                <a16:creationId xmlns:a16="http://schemas.microsoft.com/office/drawing/2014/main" id="{BC4803AA-B985-02DA-CAB9-7947F69D2650}"/>
              </a:ext>
            </a:extLst>
          </p:cNvPr>
          <p:cNvSpPr txBox="1">
            <a:spLocks/>
          </p:cNvSpPr>
          <p:nvPr/>
        </p:nvSpPr>
        <p:spPr>
          <a:xfrm>
            <a:off x="579438" y="2026844"/>
            <a:ext cx="11011601" cy="2154436"/>
          </a:xfrm>
          <a:prstGeom prst="rect">
            <a:avLst/>
          </a:prstGeom>
        </p:spPr>
        <p:txBody>
          <a:bodyPr vert="horz" wrap="square" lIns="0" tIns="0" rIns="0" bIns="0" numCol="3"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9725" indent="-339725">
              <a:spcBef>
                <a:spcPts val="600"/>
              </a:spcBef>
              <a:buFont typeface="+mj-lt"/>
              <a:buAutoNum type="arabicPeriod"/>
            </a:pPr>
            <a:r>
              <a:rPr lang="en-IN" sz="2000" b="1" dirty="0">
                <a:latin typeface="+mn-lt"/>
              </a:rPr>
              <a:t>Select</a:t>
            </a:r>
            <a:r>
              <a:rPr lang="en-IN" sz="2000" dirty="0">
                <a:latin typeface="+mn-lt"/>
              </a:rPr>
              <a:t> tool</a:t>
            </a:r>
          </a:p>
          <a:p>
            <a:pPr marL="339725" indent="-339725">
              <a:spcBef>
                <a:spcPts val="600"/>
              </a:spcBef>
              <a:buFont typeface="+mj-lt"/>
              <a:buAutoNum type="arabicPeriod"/>
            </a:pPr>
            <a:r>
              <a:rPr lang="en-IN" sz="2000" b="1" dirty="0">
                <a:latin typeface="+mn-lt"/>
              </a:rPr>
              <a:t>Hide</a:t>
            </a:r>
            <a:r>
              <a:rPr lang="en-IN" sz="2000" dirty="0">
                <a:latin typeface="+mn-lt"/>
              </a:rPr>
              <a:t> tool</a:t>
            </a:r>
          </a:p>
          <a:p>
            <a:pPr marL="339725" indent="-339725">
              <a:spcBef>
                <a:spcPts val="600"/>
              </a:spcBef>
              <a:buFont typeface="+mj-lt"/>
              <a:buAutoNum type="arabicPeriod"/>
            </a:pPr>
            <a:r>
              <a:rPr lang="en-IN" sz="2000" b="1" dirty="0">
                <a:latin typeface="+mn-lt"/>
              </a:rPr>
              <a:t>Add fields</a:t>
            </a:r>
            <a:r>
              <a:rPr lang="en-IN" sz="2000" dirty="0">
                <a:latin typeface="+mn-lt"/>
              </a:rPr>
              <a:t> tool</a:t>
            </a:r>
          </a:p>
          <a:p>
            <a:pPr marL="339725" indent="-339725">
              <a:spcBef>
                <a:spcPts val="600"/>
              </a:spcBef>
              <a:buFont typeface="+mj-lt"/>
              <a:buAutoNum type="arabicPeriod"/>
            </a:pPr>
            <a:r>
              <a:rPr lang="en-IN" sz="2000" b="1" dirty="0">
                <a:latin typeface="+mn-lt"/>
              </a:rPr>
              <a:t>Move</a:t>
            </a:r>
            <a:r>
              <a:rPr lang="en-IN" sz="2000" dirty="0">
                <a:latin typeface="+mn-lt"/>
              </a:rPr>
              <a:t> tool </a:t>
            </a:r>
          </a:p>
          <a:p>
            <a:pPr marL="339725" indent="-339725">
              <a:spcBef>
                <a:spcPts val="600"/>
              </a:spcBef>
              <a:buFont typeface="+mj-lt"/>
              <a:buAutoNum type="arabicPeriod"/>
            </a:pPr>
            <a:r>
              <a:rPr lang="en-IN" sz="2000" b="1" dirty="0">
                <a:latin typeface="+mn-lt"/>
              </a:rPr>
              <a:t>Skip</a:t>
            </a:r>
            <a:r>
              <a:rPr lang="en-IN" sz="2000" dirty="0">
                <a:latin typeface="+mn-lt"/>
              </a:rPr>
              <a:t> tool</a:t>
            </a:r>
          </a:p>
          <a:p>
            <a:pPr marL="339725" indent="-339725">
              <a:spcBef>
                <a:spcPts val="600"/>
              </a:spcBef>
              <a:buFont typeface="+mj-lt"/>
              <a:buAutoNum type="arabicPeriod"/>
            </a:pPr>
            <a:r>
              <a:rPr lang="en-IN" sz="2000" b="1" dirty="0">
                <a:latin typeface="+mn-lt"/>
              </a:rPr>
              <a:t>Show in header</a:t>
            </a:r>
            <a:r>
              <a:rPr lang="en-IN" sz="2000" dirty="0">
                <a:latin typeface="+mn-lt"/>
              </a:rPr>
              <a:t> tool</a:t>
            </a:r>
          </a:p>
          <a:p>
            <a:pPr marL="339725" indent="-339725">
              <a:spcBef>
                <a:spcPts val="600"/>
              </a:spcBef>
              <a:buFont typeface="+mj-lt"/>
              <a:buAutoNum type="arabicPeriod"/>
            </a:pPr>
            <a:r>
              <a:rPr lang="en-IN" sz="2000" b="1" dirty="0">
                <a:latin typeface="+mn-lt"/>
              </a:rPr>
              <a:t>Require</a:t>
            </a:r>
            <a:r>
              <a:rPr lang="en-IN" sz="2000" dirty="0">
                <a:latin typeface="+mn-lt"/>
              </a:rPr>
              <a:t> tool</a:t>
            </a:r>
          </a:p>
          <a:p>
            <a:pPr marL="339725" indent="-339725">
              <a:spcBef>
                <a:spcPts val="600"/>
              </a:spcBef>
              <a:buFont typeface="+mj-lt"/>
              <a:buAutoNum type="arabicPeriod"/>
            </a:pPr>
            <a:r>
              <a:rPr lang="en-IN" sz="2000" b="1" dirty="0">
                <a:latin typeface="+mn-lt"/>
              </a:rPr>
              <a:t>Lock</a:t>
            </a:r>
            <a:r>
              <a:rPr lang="en-IN" sz="2000" dirty="0">
                <a:latin typeface="+mn-lt"/>
              </a:rPr>
              <a:t> tool </a:t>
            </a:r>
          </a:p>
          <a:p>
            <a:pPr marL="339725" indent="-339725">
              <a:spcBef>
                <a:spcPts val="600"/>
              </a:spcBef>
              <a:buFont typeface="+mj-lt"/>
              <a:buAutoNum type="arabicPeriod"/>
            </a:pPr>
            <a:r>
              <a:rPr lang="en-US" sz="2000" b="1" dirty="0">
                <a:latin typeface="+mn-lt"/>
              </a:rPr>
              <a:t>Add an app from</a:t>
            </a:r>
            <a:br>
              <a:rPr lang="en-US" sz="2000" b="1" dirty="0">
                <a:latin typeface="+mn-lt"/>
              </a:rPr>
            </a:br>
            <a:r>
              <a:rPr lang="en-US" sz="2000" b="1" dirty="0">
                <a:latin typeface="+mn-lt"/>
              </a:rPr>
              <a:t>Power Apps</a:t>
            </a:r>
            <a:r>
              <a:rPr lang="en-US" sz="2000" dirty="0">
                <a:latin typeface="+mn-lt"/>
              </a:rPr>
              <a:t> tool </a:t>
            </a:r>
            <a:endParaRPr lang="en-IN" sz="2000" dirty="0">
              <a:latin typeface="+mn-lt"/>
            </a:endParaRPr>
          </a:p>
          <a:p>
            <a:pPr marL="339725" indent="-339725">
              <a:spcBef>
                <a:spcPts val="600"/>
              </a:spcBef>
              <a:buFont typeface="+mj-lt"/>
              <a:buAutoNum type="arabicPeriod"/>
            </a:pPr>
            <a:r>
              <a:rPr lang="en-IN" sz="2000" b="1" dirty="0">
                <a:latin typeface="+mn-lt"/>
              </a:rPr>
              <a:t>Add an app</a:t>
            </a:r>
            <a:r>
              <a:rPr lang="en-IN" sz="2000" dirty="0">
                <a:latin typeface="+mn-lt"/>
              </a:rPr>
              <a:t> button</a:t>
            </a:r>
          </a:p>
          <a:p>
            <a:pPr marL="339725" indent="-339725">
              <a:spcBef>
                <a:spcPts val="600"/>
              </a:spcBef>
              <a:buFont typeface="+mj-lt"/>
              <a:buAutoNum type="arabicPeriod"/>
            </a:pPr>
            <a:r>
              <a:rPr lang="en-IN" sz="2000" b="1" dirty="0">
                <a:latin typeface="+mn-lt"/>
              </a:rPr>
              <a:t>Clear</a:t>
            </a:r>
            <a:r>
              <a:rPr lang="en-IN" sz="2000" dirty="0">
                <a:latin typeface="+mn-lt"/>
              </a:rPr>
              <a:t> tool</a:t>
            </a:r>
          </a:p>
          <a:p>
            <a:pPr marL="339725" indent="-339725">
              <a:spcBef>
                <a:spcPts val="600"/>
              </a:spcBef>
              <a:buFont typeface="+mj-lt"/>
              <a:buAutoNum type="arabicPeriod"/>
            </a:pPr>
            <a:r>
              <a:rPr lang="en-IN" sz="2000" b="1" dirty="0">
                <a:latin typeface="+mn-lt"/>
              </a:rPr>
              <a:t>Import</a:t>
            </a:r>
            <a:r>
              <a:rPr lang="en-IN" sz="2000" dirty="0">
                <a:latin typeface="+mn-lt"/>
              </a:rPr>
              <a:t> tool</a:t>
            </a:r>
          </a:p>
          <a:p>
            <a:pPr marL="339725" indent="-339725">
              <a:spcBef>
                <a:spcPts val="600"/>
              </a:spcBef>
              <a:buFont typeface="+mj-lt"/>
              <a:buAutoNum type="arabicPeriod"/>
            </a:pPr>
            <a:r>
              <a:rPr lang="en-IN" sz="2000" b="1" dirty="0">
                <a:latin typeface="+mn-lt"/>
              </a:rPr>
              <a:t>Export</a:t>
            </a:r>
            <a:r>
              <a:rPr lang="en-IN" sz="2000" dirty="0">
                <a:latin typeface="+mn-lt"/>
              </a:rPr>
              <a:t> tool</a:t>
            </a:r>
          </a:p>
          <a:p>
            <a:pPr marL="339725" indent="-339725">
              <a:spcBef>
                <a:spcPts val="600"/>
              </a:spcBef>
              <a:buFont typeface="+mj-lt"/>
              <a:buAutoNum type="arabicPeriod"/>
            </a:pPr>
            <a:r>
              <a:rPr lang="en-IN" sz="2000" b="1" dirty="0">
                <a:latin typeface="+mn-lt"/>
              </a:rPr>
              <a:t>Close</a:t>
            </a:r>
            <a:r>
              <a:rPr lang="en-IN" sz="2000" dirty="0">
                <a:latin typeface="+mn-lt"/>
              </a:rPr>
              <a:t> button</a:t>
            </a:r>
          </a:p>
        </p:txBody>
      </p:sp>
      <p:sp>
        <p:nvSpPr>
          <p:cNvPr id="16" name="Rectangle 15">
            <a:extLst>
              <a:ext uri="{FF2B5EF4-FFF2-40B4-BE49-F238E27FC236}">
                <a16:creationId xmlns:a16="http://schemas.microsoft.com/office/drawing/2014/main" id="{251C3E96-3C00-8DA0-4186-5A6D2B6F4BE4}"/>
              </a:ext>
              <a:ext uri="{C183D7F6-B498-43B3-948B-1728B52AA6E4}">
                <adec:decorative xmlns:adec="http://schemas.microsoft.com/office/drawing/2017/decorative" val="1"/>
              </a:ext>
            </a:extLst>
          </p:cNvPr>
          <p:cNvSpPr>
            <a:spLocks/>
          </p:cNvSpPr>
          <p:nvPr/>
        </p:nvSpPr>
        <p:spPr bwMode="auto">
          <a:xfrm>
            <a:off x="566738" y="4391025"/>
            <a:ext cx="11010900" cy="1870075"/>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194" name="Picture 2" descr="Personalization toolbar.">
            <a:extLst>
              <a:ext uri="{FF2B5EF4-FFF2-40B4-BE49-F238E27FC236}">
                <a16:creationId xmlns:a16="http://schemas.microsoft.com/office/drawing/2014/main" id="{5582C0A9-A041-0199-C36A-A3635438B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858" y="4552767"/>
            <a:ext cx="10614660" cy="154659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7422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8B6C4-F988-20D7-1761-54EB1136DA4E}"/>
              </a:ext>
            </a:extLst>
          </p:cNvPr>
          <p:cNvSpPr>
            <a:spLocks noGrp="1"/>
          </p:cNvSpPr>
          <p:nvPr>
            <p:ph type="title"/>
          </p:nvPr>
        </p:nvSpPr>
        <p:spPr/>
        <p:txBody>
          <a:bodyPr/>
          <a:lstStyle/>
          <a:p>
            <a:r>
              <a:rPr lang="en-IN" dirty="0"/>
              <a:t>Other capabilities for full personalization access</a:t>
            </a:r>
          </a:p>
        </p:txBody>
      </p:sp>
      <p:sp>
        <p:nvSpPr>
          <p:cNvPr id="7" name="Text Placeholder 6">
            <a:extLst>
              <a:ext uri="{FF2B5EF4-FFF2-40B4-BE49-F238E27FC236}">
                <a16:creationId xmlns:a16="http://schemas.microsoft.com/office/drawing/2014/main" id="{252CBBD9-BA80-5241-2B12-8C9AE612ACE2}"/>
              </a:ext>
            </a:extLst>
          </p:cNvPr>
          <p:cNvSpPr>
            <a:spLocks noGrp="1"/>
          </p:cNvSpPr>
          <p:nvPr>
            <p:ph type="body" sz="quarter" idx="16"/>
          </p:nvPr>
        </p:nvSpPr>
        <p:spPr>
          <a:xfrm>
            <a:off x="584200" y="1751073"/>
            <a:ext cx="5302250" cy="4639732"/>
          </a:xfrm>
        </p:spPr>
        <p:txBody>
          <a:bodyPr/>
          <a:lstStyle/>
          <a:p>
            <a:pPr>
              <a:spcAft>
                <a:spcPts val="300"/>
              </a:spcAft>
            </a:pPr>
            <a:r>
              <a:rPr lang="en-US" sz="1800" dirty="0"/>
              <a:t>Adding tiles, lists, and links to a workspace</a:t>
            </a:r>
          </a:p>
          <a:p>
            <a:pPr>
              <a:spcAft>
                <a:spcPts val="300"/>
              </a:spcAft>
            </a:pPr>
            <a:r>
              <a:rPr lang="en-US" dirty="0">
                <a:latin typeface="+mn-lt"/>
              </a:rPr>
              <a:t>This feature lets you push relevant information from the current list to a specific workspace. </a:t>
            </a:r>
          </a:p>
          <a:p>
            <a:pPr>
              <a:spcBef>
                <a:spcPts val="600"/>
              </a:spcBef>
              <a:spcAft>
                <a:spcPts val="300"/>
              </a:spcAft>
            </a:pPr>
            <a:r>
              <a:rPr lang="en-US" sz="1800" dirty="0"/>
              <a:t>Adding a summary from a workspace to a dashboard</a:t>
            </a:r>
          </a:p>
          <a:p>
            <a:pPr>
              <a:spcAft>
                <a:spcPts val="800"/>
              </a:spcAft>
            </a:pPr>
            <a:r>
              <a:rPr lang="en-US" dirty="0">
                <a:latin typeface="+mn-lt"/>
              </a:rPr>
              <a:t>Some workspaces contain count tiles and those tiles to appear on your dashboard too. select</a:t>
            </a:r>
            <a:r>
              <a:rPr lang="en-US" b="1" dirty="0">
                <a:latin typeface="+mn-lt"/>
              </a:rPr>
              <a:t> Personalize</a:t>
            </a:r>
            <a:r>
              <a:rPr lang="en-US" dirty="0">
                <a:latin typeface="+mn-lt"/>
              </a:rPr>
              <a:t>, and then, in the tile’s property window, select </a:t>
            </a:r>
            <a:r>
              <a:rPr lang="en-US" b="1" dirty="0">
                <a:latin typeface="+mn-lt"/>
              </a:rPr>
              <a:t>Pin to dashboard.</a:t>
            </a:r>
          </a:p>
          <a:p>
            <a:pPr>
              <a:spcBef>
                <a:spcPts val="600"/>
              </a:spcBef>
              <a:spcAft>
                <a:spcPts val="300"/>
              </a:spcAft>
            </a:pPr>
            <a:r>
              <a:rPr lang="en-US" sz="1800" dirty="0"/>
              <a:t>Personalizing your dashboard</a:t>
            </a:r>
          </a:p>
          <a:p>
            <a:pPr>
              <a:spcAft>
                <a:spcPts val="800"/>
              </a:spcAft>
            </a:pPr>
            <a:r>
              <a:rPr lang="en-US" dirty="0">
                <a:latin typeface="+mn-lt"/>
              </a:rPr>
              <a:t>If the </a:t>
            </a:r>
            <a:r>
              <a:rPr lang="en-US" b="1" dirty="0">
                <a:latin typeface="+mn-lt"/>
              </a:rPr>
              <a:t>Full-page apps </a:t>
            </a:r>
            <a:r>
              <a:rPr lang="en-US" dirty="0">
                <a:latin typeface="+mn-lt"/>
              </a:rPr>
              <a:t>feature is turned off, add a new tile by right-clicking an element on the dashboard and then selecting </a:t>
            </a:r>
            <a:r>
              <a:rPr lang="en-US" b="1" dirty="0">
                <a:latin typeface="+mn-lt"/>
              </a:rPr>
              <a:t>Add a workspace.</a:t>
            </a:r>
          </a:p>
          <a:p>
            <a:pPr>
              <a:spcAft>
                <a:spcPts val="600"/>
              </a:spcAft>
            </a:pPr>
            <a:r>
              <a:rPr lang="en-US" dirty="0">
                <a:latin typeface="+mn-lt"/>
              </a:rPr>
              <a:t>If the </a:t>
            </a:r>
            <a:r>
              <a:rPr lang="en-US" b="1" dirty="0">
                <a:latin typeface="+mn-lt"/>
              </a:rPr>
              <a:t>Full-page apps </a:t>
            </a:r>
            <a:r>
              <a:rPr lang="en-US" dirty="0">
                <a:latin typeface="+mn-lt"/>
              </a:rPr>
              <a:t>feature is turned on, add a new tile by right-clicking an element on the dashboard and then selecting </a:t>
            </a:r>
            <a:r>
              <a:rPr lang="en-US" b="1" dirty="0">
                <a:latin typeface="+mn-lt"/>
              </a:rPr>
              <a:t>Add an app.</a:t>
            </a:r>
          </a:p>
        </p:txBody>
      </p:sp>
      <p:sp>
        <p:nvSpPr>
          <p:cNvPr id="10" name="Rectangle 9">
            <a:extLst>
              <a:ext uri="{FF2B5EF4-FFF2-40B4-BE49-F238E27FC236}">
                <a16:creationId xmlns:a16="http://schemas.microsoft.com/office/drawing/2014/main" id="{46EBEB5B-F21C-4F21-2126-3CE68C64CA49}"/>
              </a:ext>
              <a:ext uri="{C183D7F6-B498-43B3-948B-1728B52AA6E4}">
                <adec:decorative xmlns:adec="http://schemas.microsoft.com/office/drawing/2017/decorative" val="1"/>
              </a:ext>
            </a:extLst>
          </p:cNvPr>
          <p:cNvSpPr>
            <a:spLocks/>
          </p:cNvSpPr>
          <p:nvPr/>
        </p:nvSpPr>
        <p:spPr bwMode="auto">
          <a:xfrm>
            <a:off x="6096000" y="0"/>
            <a:ext cx="6096000" cy="6858000"/>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6DAE4BCE-9009-7775-B738-45776DF62948}"/>
              </a:ext>
            </a:extLst>
          </p:cNvPr>
          <p:cNvPicPr>
            <a:picLocks noChangeAspect="1"/>
          </p:cNvPicPr>
          <p:nvPr/>
        </p:nvPicPr>
        <p:blipFill>
          <a:blip r:embed="rId3"/>
          <a:stretch>
            <a:fillRect/>
          </a:stretch>
        </p:blipFill>
        <p:spPr>
          <a:xfrm>
            <a:off x="7106065" y="190500"/>
            <a:ext cx="4075870" cy="6477000"/>
          </a:xfrm>
          <a:prstGeom prst="rect">
            <a:avLst/>
          </a:prstGeom>
          <a:ln>
            <a:noFill/>
          </a:ln>
        </p:spPr>
      </p:pic>
    </p:spTree>
    <p:extLst>
      <p:ext uri="{BB962C8B-B14F-4D97-AF65-F5344CB8AC3E}">
        <p14:creationId xmlns:p14="http://schemas.microsoft.com/office/powerpoint/2010/main" val="21492907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F174-521A-A1AA-94AD-DD385454114E}"/>
              </a:ext>
            </a:extLst>
          </p:cNvPr>
          <p:cNvSpPr>
            <a:spLocks noGrp="1"/>
          </p:cNvSpPr>
          <p:nvPr>
            <p:ph type="title"/>
          </p:nvPr>
        </p:nvSpPr>
        <p:spPr>
          <a:xfrm>
            <a:off x="588261" y="585216"/>
            <a:ext cx="11011601" cy="492443"/>
          </a:xfrm>
        </p:spPr>
        <p:txBody>
          <a:bodyPr/>
          <a:lstStyle/>
          <a:p>
            <a:r>
              <a:rPr lang="en-IN" b="1" i="0" dirty="0">
                <a:solidFill>
                  <a:srgbClr val="171717"/>
                </a:solidFill>
                <a:effectLst/>
              </a:rPr>
              <a:t>Administration of </a:t>
            </a:r>
            <a:r>
              <a:rPr lang="en-IN" b="1" dirty="0" err="1">
                <a:solidFill>
                  <a:srgbClr val="171717"/>
                </a:solidFill>
              </a:rPr>
              <a:t>p</a:t>
            </a:r>
            <a:r>
              <a:rPr lang="en-IN" b="1" i="0" dirty="0" err="1">
                <a:solidFill>
                  <a:srgbClr val="171717"/>
                </a:solidFill>
                <a:effectLst/>
              </a:rPr>
              <a:t>ersonalizations</a:t>
            </a:r>
            <a:endParaRPr lang="en-IN" dirty="0"/>
          </a:p>
        </p:txBody>
      </p:sp>
      <p:sp>
        <p:nvSpPr>
          <p:cNvPr id="15" name="Oval 14">
            <a:extLst>
              <a:ext uri="{FF2B5EF4-FFF2-40B4-BE49-F238E27FC236}">
                <a16:creationId xmlns:a16="http://schemas.microsoft.com/office/drawing/2014/main" id="{9B0D69F3-0E55-6C2A-8CBE-0F88619D5F5C}"/>
              </a:ext>
              <a:ext uri="{C183D7F6-B498-43B3-948B-1728B52AA6E4}">
                <adec:decorative xmlns:adec="http://schemas.microsoft.com/office/drawing/2017/decorative" val="0"/>
              </a:ext>
            </a:extLst>
          </p:cNvPr>
          <p:cNvSpPr>
            <a:spLocks/>
          </p:cNvSpPr>
          <p:nvPr/>
        </p:nvSpPr>
        <p:spPr bwMode="auto">
          <a:xfrm>
            <a:off x="588963" y="16534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28" name="Text Placeholder 2">
            <a:extLst>
              <a:ext uri="{FF2B5EF4-FFF2-40B4-BE49-F238E27FC236}">
                <a16:creationId xmlns:a16="http://schemas.microsoft.com/office/drawing/2014/main" id="{D452575D-B146-CAA4-0B07-C23E2DE287A3}"/>
              </a:ext>
            </a:extLst>
          </p:cNvPr>
          <p:cNvSpPr txBox="1">
            <a:spLocks/>
          </p:cNvSpPr>
          <p:nvPr/>
        </p:nvSpPr>
        <p:spPr>
          <a:xfrm>
            <a:off x="1389459" y="1651906"/>
            <a:ext cx="10210403" cy="553998"/>
          </a:xfrm>
          <a:prstGeom prst="rect">
            <a:avLst/>
          </a:prstGeom>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Apply</a:t>
            </a:r>
            <a:r>
              <a:rPr lang="en-US" sz="1800" dirty="0"/>
              <a:t> – Import or select a personalization for one or more users. To apply a personalization to one or more users, first select a role and users who have that role.</a:t>
            </a:r>
            <a:endParaRPr lang="en-IN" sz="1800" dirty="0"/>
          </a:p>
        </p:txBody>
      </p:sp>
      <p:sp>
        <p:nvSpPr>
          <p:cNvPr id="16" name="Oval 15">
            <a:extLst>
              <a:ext uri="{FF2B5EF4-FFF2-40B4-BE49-F238E27FC236}">
                <a16:creationId xmlns:a16="http://schemas.microsoft.com/office/drawing/2014/main" id="{E40363F0-1129-3568-C077-67DF2BBF29E6}"/>
              </a:ext>
              <a:ext uri="{C183D7F6-B498-43B3-948B-1728B52AA6E4}">
                <adec:decorative xmlns:adec="http://schemas.microsoft.com/office/drawing/2017/decorative" val="0"/>
              </a:ext>
            </a:extLst>
          </p:cNvPr>
          <p:cNvSpPr>
            <a:spLocks/>
          </p:cNvSpPr>
          <p:nvPr/>
        </p:nvSpPr>
        <p:spPr bwMode="auto">
          <a:xfrm>
            <a:off x="588963" y="2605724"/>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29" name="Text Placeholder 3">
            <a:extLst>
              <a:ext uri="{FF2B5EF4-FFF2-40B4-BE49-F238E27FC236}">
                <a16:creationId xmlns:a16="http://schemas.microsoft.com/office/drawing/2014/main" id="{4E31933A-08B0-4205-EBDC-E847E9EF40D2}"/>
              </a:ext>
            </a:extLst>
          </p:cNvPr>
          <p:cNvSpPr txBox="1">
            <a:spLocks/>
          </p:cNvSpPr>
          <p:nvPr/>
        </p:nvSpPr>
        <p:spPr>
          <a:xfrm>
            <a:off x="1389459" y="2604162"/>
            <a:ext cx="10210403" cy="553998"/>
          </a:xfrm>
          <a:prstGeom prst="rect">
            <a:avLst/>
          </a:prstGeom>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Clear</a:t>
            </a:r>
            <a:r>
              <a:rPr lang="en-US" sz="1800" dirty="0"/>
              <a:t> – Clear all </a:t>
            </a:r>
            <a:r>
              <a:rPr lang="en-US" sz="1800" dirty="0" err="1"/>
              <a:t>personalizations</a:t>
            </a:r>
            <a:r>
              <a:rPr lang="en-US" sz="1800" dirty="0"/>
              <a:t> for a page or workspace for one or more users. First select a page or workspace to see a list of the users who have personalized it. </a:t>
            </a:r>
            <a:endParaRPr lang="en-IN" sz="1800" dirty="0"/>
          </a:p>
        </p:txBody>
      </p:sp>
      <p:sp>
        <p:nvSpPr>
          <p:cNvPr id="17" name="Oval 16">
            <a:extLst>
              <a:ext uri="{FF2B5EF4-FFF2-40B4-BE49-F238E27FC236}">
                <a16:creationId xmlns:a16="http://schemas.microsoft.com/office/drawing/2014/main" id="{3BEF8B7D-A48E-DB50-AC84-60C89CF34A2F}"/>
              </a:ext>
              <a:ext uri="{C183D7F6-B498-43B3-948B-1728B52AA6E4}">
                <adec:decorative xmlns:adec="http://schemas.microsoft.com/office/drawing/2017/decorative" val="0"/>
              </a:ext>
            </a:extLst>
          </p:cNvPr>
          <p:cNvSpPr>
            <a:spLocks/>
          </p:cNvSpPr>
          <p:nvPr/>
        </p:nvSpPr>
        <p:spPr bwMode="auto">
          <a:xfrm>
            <a:off x="588963" y="3557980"/>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30" name="Text Placeholder 4">
            <a:extLst>
              <a:ext uri="{FF2B5EF4-FFF2-40B4-BE49-F238E27FC236}">
                <a16:creationId xmlns:a16="http://schemas.microsoft.com/office/drawing/2014/main" id="{1557A1E5-8E74-C544-CDD1-5C092F41CCAA}"/>
              </a:ext>
            </a:extLst>
          </p:cNvPr>
          <p:cNvSpPr>
            <a:spLocks noGrp="1"/>
          </p:cNvSpPr>
          <p:nvPr>
            <p:ph type="body" sz="quarter" idx="17"/>
          </p:nvPr>
        </p:nvSpPr>
        <p:spPr>
          <a:xfrm>
            <a:off x="1389459" y="3556418"/>
            <a:ext cx="10210403" cy="553998"/>
          </a:xfrm>
        </p:spPr>
        <p:txBody>
          <a:bodyPr lIns="0" tIns="0" rIns="0" bIns="0" anchor="ctr">
            <a:spAutoFit/>
          </a:bodyPr>
          <a:lstStyle/>
          <a:p>
            <a:r>
              <a:rPr lang="en-US" sz="1800" b="1" i="0" dirty="0">
                <a:effectLst/>
                <a:latin typeface="+mn-lt"/>
              </a:rPr>
              <a:t>Users</a:t>
            </a:r>
            <a:r>
              <a:rPr lang="en-US" sz="1800" b="0" i="0" dirty="0">
                <a:effectLst/>
                <a:latin typeface="+mn-lt"/>
              </a:rPr>
              <a:t> – Select a user to see a list of the pages that the user has personalize, then turn the user’s ability to use </a:t>
            </a:r>
            <a:r>
              <a:rPr lang="en-US" sz="1800" b="0" i="0" dirty="0" err="1">
                <a:effectLst/>
                <a:latin typeface="+mn-lt"/>
              </a:rPr>
              <a:t>personalizations</a:t>
            </a:r>
            <a:r>
              <a:rPr lang="en-US" sz="1800" b="0" i="0" dirty="0">
                <a:effectLst/>
                <a:latin typeface="+mn-lt"/>
              </a:rPr>
              <a:t> for specific pages, or for the whole system, on or off.</a:t>
            </a:r>
            <a:endParaRPr lang="en-IN" sz="1800" dirty="0">
              <a:latin typeface="+mn-lt"/>
            </a:endParaRPr>
          </a:p>
        </p:txBody>
      </p:sp>
      <p:sp>
        <p:nvSpPr>
          <p:cNvPr id="18" name="Oval 17">
            <a:extLst>
              <a:ext uri="{FF2B5EF4-FFF2-40B4-BE49-F238E27FC236}">
                <a16:creationId xmlns:a16="http://schemas.microsoft.com/office/drawing/2014/main" id="{C61CFE95-2F3E-C879-24D7-A41051A65757}"/>
              </a:ext>
              <a:ext uri="{C183D7F6-B498-43B3-948B-1728B52AA6E4}">
                <adec:decorative xmlns:adec="http://schemas.microsoft.com/office/drawing/2017/decorative" val="0"/>
              </a:ext>
            </a:extLst>
          </p:cNvPr>
          <p:cNvSpPr>
            <a:spLocks/>
          </p:cNvSpPr>
          <p:nvPr/>
        </p:nvSpPr>
        <p:spPr bwMode="auto">
          <a:xfrm>
            <a:off x="588963" y="451023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4</a:t>
            </a:r>
            <a:endParaRPr lang="en-IN" sz="2400" b="1">
              <a:solidFill>
                <a:schemeClr val="tx1"/>
              </a:solidFill>
            </a:endParaRPr>
          </a:p>
        </p:txBody>
      </p:sp>
      <p:sp>
        <p:nvSpPr>
          <p:cNvPr id="31" name="Text Placeholder 5">
            <a:extLst>
              <a:ext uri="{FF2B5EF4-FFF2-40B4-BE49-F238E27FC236}">
                <a16:creationId xmlns:a16="http://schemas.microsoft.com/office/drawing/2014/main" id="{19E6166F-5C08-274B-EE4D-46602C1F6A6C}"/>
              </a:ext>
            </a:extLst>
          </p:cNvPr>
          <p:cNvSpPr txBox="1">
            <a:spLocks/>
          </p:cNvSpPr>
          <p:nvPr/>
        </p:nvSpPr>
        <p:spPr>
          <a:xfrm>
            <a:off x="1389459" y="4508674"/>
            <a:ext cx="10210403" cy="553998"/>
          </a:xfrm>
          <a:prstGeom prst="rect">
            <a:avLst/>
          </a:prstGeom>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System</a:t>
            </a:r>
            <a:r>
              <a:rPr lang="en-US" sz="1800" dirty="0"/>
              <a:t> –Temporarily turn off personalization for all users in the system. In this case, all </a:t>
            </a:r>
            <a:r>
              <a:rPr lang="en-US" sz="1800" dirty="0" err="1"/>
              <a:t>personalizations</a:t>
            </a:r>
            <a:r>
              <a:rPr lang="en-US" sz="1800" dirty="0"/>
              <a:t> are deleted for all users, and all pages are reset to their default state. </a:t>
            </a:r>
            <a:endParaRPr lang="en-IN" sz="1800" dirty="0"/>
          </a:p>
        </p:txBody>
      </p:sp>
    </p:spTree>
    <p:extLst>
      <p:ext uri="{BB962C8B-B14F-4D97-AF65-F5344CB8AC3E}">
        <p14:creationId xmlns:p14="http://schemas.microsoft.com/office/powerpoint/2010/main" val="12245309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586F7-9C54-41A8-B586-96CBE79E4540}"/>
              </a:ext>
            </a:extLst>
          </p:cNvPr>
          <p:cNvSpPr>
            <a:spLocks noGrp="1"/>
          </p:cNvSpPr>
          <p:nvPr>
            <p:ph type="title"/>
          </p:nvPr>
        </p:nvSpPr>
        <p:spPr>
          <a:xfrm>
            <a:off x="588963" y="585788"/>
            <a:ext cx="11010900" cy="984885"/>
          </a:xfrm>
        </p:spPr>
        <p:txBody>
          <a:bodyPr/>
          <a:lstStyle/>
          <a:p>
            <a:r>
              <a:rPr lang="en-US" dirty="0"/>
              <a:t>Understanding the differences between customization and personalization</a:t>
            </a:r>
          </a:p>
        </p:txBody>
      </p:sp>
      <p:sp>
        <p:nvSpPr>
          <p:cNvPr id="61" name="Text Placeholder 60">
            <a:extLst>
              <a:ext uri="{FF2B5EF4-FFF2-40B4-BE49-F238E27FC236}">
                <a16:creationId xmlns:a16="http://schemas.microsoft.com/office/drawing/2014/main" id="{49D97195-3912-5AFA-CE35-C0B49F35382F}"/>
              </a:ext>
            </a:extLst>
          </p:cNvPr>
          <p:cNvSpPr>
            <a:spLocks noGrp="1"/>
          </p:cNvSpPr>
          <p:nvPr>
            <p:ph type="body" sz="quarter" idx="16"/>
          </p:nvPr>
        </p:nvSpPr>
        <p:spPr>
          <a:xfrm>
            <a:off x="584200" y="1944495"/>
            <a:ext cx="5377536" cy="338554"/>
          </a:xfrm>
        </p:spPr>
        <p:txBody>
          <a:bodyPr/>
          <a:lstStyle/>
          <a:p>
            <a:r>
              <a:rPr lang="en-US"/>
              <a:t>What is customization?</a:t>
            </a:r>
          </a:p>
        </p:txBody>
      </p:sp>
      <p:sp>
        <p:nvSpPr>
          <p:cNvPr id="60" name="Text Placeholder 59">
            <a:extLst>
              <a:ext uri="{FF2B5EF4-FFF2-40B4-BE49-F238E27FC236}">
                <a16:creationId xmlns:a16="http://schemas.microsoft.com/office/drawing/2014/main" id="{AEDBEE03-333B-943D-2320-275E9AE1039A}"/>
              </a:ext>
            </a:extLst>
          </p:cNvPr>
          <p:cNvSpPr>
            <a:spLocks noGrp="1"/>
          </p:cNvSpPr>
          <p:nvPr>
            <p:ph type="body" sz="quarter" idx="15"/>
          </p:nvPr>
        </p:nvSpPr>
        <p:spPr>
          <a:xfrm>
            <a:off x="586390" y="2436104"/>
            <a:ext cx="5377536" cy="2369880"/>
          </a:xfrm>
        </p:spPr>
        <p:txBody>
          <a:bodyPr/>
          <a:lstStyle/>
          <a:p>
            <a:pPr marL="227013" indent="-227013">
              <a:spcBef>
                <a:spcPts val="0"/>
              </a:spcBef>
              <a:spcAft>
                <a:spcPts val="1200"/>
              </a:spcAft>
            </a:pPr>
            <a:r>
              <a:rPr lang="en-US" sz="1800" dirty="0"/>
              <a:t>As a functional consultant you have already identified a gap in your customer’s requirements and identified a solution that needs to be created to address the gap.</a:t>
            </a:r>
          </a:p>
          <a:p>
            <a:pPr marL="227013" indent="-227013">
              <a:spcBef>
                <a:spcPts val="0"/>
              </a:spcBef>
              <a:spcAft>
                <a:spcPts val="1200"/>
              </a:spcAft>
            </a:pPr>
            <a:r>
              <a:rPr lang="en-US" sz="1800" dirty="0"/>
              <a:t>Developers on your team can use extensions to customize the standard functionality of Finance and Operations apps to address the customer’s business requirements.</a:t>
            </a:r>
          </a:p>
        </p:txBody>
      </p:sp>
      <p:sp>
        <p:nvSpPr>
          <p:cNvPr id="62" name="Text Placeholder 61">
            <a:extLst>
              <a:ext uri="{FF2B5EF4-FFF2-40B4-BE49-F238E27FC236}">
                <a16:creationId xmlns:a16="http://schemas.microsoft.com/office/drawing/2014/main" id="{085E7D27-DEE5-9687-F3DE-0DF6B988B71E}"/>
              </a:ext>
            </a:extLst>
          </p:cNvPr>
          <p:cNvSpPr>
            <a:spLocks noGrp="1"/>
          </p:cNvSpPr>
          <p:nvPr>
            <p:ph type="body" sz="quarter" idx="19"/>
          </p:nvPr>
        </p:nvSpPr>
        <p:spPr>
          <a:xfrm>
            <a:off x="6244220" y="1944495"/>
            <a:ext cx="5377536" cy="338554"/>
          </a:xfrm>
        </p:spPr>
        <p:txBody>
          <a:bodyPr/>
          <a:lstStyle/>
          <a:p>
            <a:r>
              <a:rPr lang="en-US"/>
              <a:t>What is personalization?</a:t>
            </a:r>
          </a:p>
        </p:txBody>
      </p:sp>
      <p:sp>
        <p:nvSpPr>
          <p:cNvPr id="63" name="Text Placeholder 62">
            <a:extLst>
              <a:ext uri="{FF2B5EF4-FFF2-40B4-BE49-F238E27FC236}">
                <a16:creationId xmlns:a16="http://schemas.microsoft.com/office/drawing/2014/main" id="{F113B3BB-85F9-B728-7FB2-399B173666BF}"/>
              </a:ext>
            </a:extLst>
          </p:cNvPr>
          <p:cNvSpPr>
            <a:spLocks noGrp="1"/>
          </p:cNvSpPr>
          <p:nvPr>
            <p:ph type="body" sz="quarter" idx="20"/>
          </p:nvPr>
        </p:nvSpPr>
        <p:spPr>
          <a:xfrm>
            <a:off x="6253663" y="2436104"/>
            <a:ext cx="5346199" cy="2646878"/>
          </a:xfrm>
        </p:spPr>
        <p:txBody>
          <a:bodyPr>
            <a:spAutoFit/>
          </a:bodyPr>
          <a:lstStyle/>
          <a:p>
            <a:pPr marL="227013" marR="0" lvl="0" indent="-227013"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ea typeface="+mn-ea"/>
                <a:cs typeface="Segoe UI" panose="020B0502040204020203" pitchFamily="34" charset="0"/>
              </a:rPr>
              <a:t>Changing the user interface by, for example, adding or removing fields to meet a customer’s requirements may be achieved by using the built-in Personalization feature of Finance and Operations apps.</a:t>
            </a:r>
          </a:p>
          <a:p>
            <a:pPr marL="227013" marR="0" lvl="0" indent="-227013"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ea typeface="+mn-ea"/>
                <a:cs typeface="Segoe UI" panose="020B0502040204020203" pitchFamily="34" charset="0"/>
              </a:rPr>
              <a:t>The main goal of personalization is to deliver content and functionality that matches a specific role, user, or group of users’ needs, without customizing Finance and Operations apps.</a:t>
            </a:r>
            <a:endParaRPr lang="en-US" sz="1800" dirty="0"/>
          </a:p>
        </p:txBody>
      </p:sp>
    </p:spTree>
    <p:extLst>
      <p:ext uri="{BB962C8B-B14F-4D97-AF65-F5344CB8AC3E}">
        <p14:creationId xmlns:p14="http://schemas.microsoft.com/office/powerpoint/2010/main" val="385651562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F174-521A-A1AA-94AD-DD385454114E}"/>
              </a:ext>
            </a:extLst>
          </p:cNvPr>
          <p:cNvSpPr>
            <a:spLocks noGrp="1"/>
          </p:cNvSpPr>
          <p:nvPr>
            <p:ph type="title"/>
          </p:nvPr>
        </p:nvSpPr>
        <p:spPr/>
        <p:txBody>
          <a:bodyPr/>
          <a:lstStyle/>
          <a:p>
            <a:r>
              <a:rPr lang="en-IN" b="1" i="0">
                <a:solidFill>
                  <a:srgbClr val="171717"/>
                </a:solidFill>
                <a:effectLst/>
              </a:rPr>
              <a:t>Filters</a:t>
            </a:r>
            <a:br>
              <a:rPr lang="en-IN" b="1" i="0">
                <a:solidFill>
                  <a:srgbClr val="171717"/>
                </a:solidFill>
                <a:effectLst/>
              </a:rPr>
            </a:br>
            <a:endParaRPr lang="en-IN"/>
          </a:p>
        </p:txBody>
      </p:sp>
      <p:sp>
        <p:nvSpPr>
          <p:cNvPr id="24" name="Text Placeholder 23">
            <a:extLst>
              <a:ext uri="{FF2B5EF4-FFF2-40B4-BE49-F238E27FC236}">
                <a16:creationId xmlns:a16="http://schemas.microsoft.com/office/drawing/2014/main" id="{34CF29EA-240E-D1E4-D788-9B71622838FA}"/>
              </a:ext>
            </a:extLst>
          </p:cNvPr>
          <p:cNvSpPr>
            <a:spLocks noGrp="1"/>
          </p:cNvSpPr>
          <p:nvPr>
            <p:ph type="body" sz="quarter" idx="17"/>
          </p:nvPr>
        </p:nvSpPr>
        <p:spPr/>
        <p:txBody>
          <a:bodyPr/>
          <a:lstStyle/>
          <a:p>
            <a:r>
              <a:rPr lang="en-US" dirty="0"/>
              <a:t>There are several filtering options that you can use in Finance and Operations apps:</a:t>
            </a:r>
          </a:p>
        </p:txBody>
      </p:sp>
      <p:sp>
        <p:nvSpPr>
          <p:cNvPr id="30" name="Oval 29">
            <a:extLst>
              <a:ext uri="{FF2B5EF4-FFF2-40B4-BE49-F238E27FC236}">
                <a16:creationId xmlns:a16="http://schemas.microsoft.com/office/drawing/2014/main" id="{856CDE14-5B31-D9DC-7F2E-FAC7E9F8FE8D}"/>
              </a:ext>
              <a:ext uri="{C183D7F6-B498-43B3-948B-1728B52AA6E4}">
                <adec:decorative xmlns:adec="http://schemas.microsoft.com/office/drawing/2017/decorative" val="0"/>
              </a:ext>
            </a:extLst>
          </p:cNvPr>
          <p:cNvSpPr>
            <a:spLocks/>
          </p:cNvSpPr>
          <p:nvPr/>
        </p:nvSpPr>
        <p:spPr bwMode="auto">
          <a:xfrm>
            <a:off x="588963" y="21360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endParaRPr lang="en-IN" sz="2400" b="1" dirty="0">
              <a:solidFill>
                <a:schemeClr val="tx1"/>
              </a:solidFill>
            </a:endParaRPr>
          </a:p>
        </p:txBody>
      </p:sp>
      <p:sp>
        <p:nvSpPr>
          <p:cNvPr id="25" name="Text Placeholder 2">
            <a:extLst>
              <a:ext uri="{FF2B5EF4-FFF2-40B4-BE49-F238E27FC236}">
                <a16:creationId xmlns:a16="http://schemas.microsoft.com/office/drawing/2014/main" id="{C0F14129-02AC-E1A7-31B2-BE7388E046B9}"/>
              </a:ext>
            </a:extLst>
          </p:cNvPr>
          <p:cNvSpPr txBox="1">
            <a:spLocks/>
          </p:cNvSpPr>
          <p:nvPr/>
        </p:nvSpPr>
        <p:spPr>
          <a:xfrm>
            <a:off x="1428473" y="2165284"/>
            <a:ext cx="10383899" cy="492443"/>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Filter Pane</a:t>
            </a:r>
            <a:r>
              <a:rPr lang="en-US" dirty="0"/>
              <a:t> – An inline pane that slides in from the left, and that contains multiple filter criteria that can be applied to the targeted content.</a:t>
            </a:r>
            <a:endParaRPr lang="en-IN" dirty="0"/>
          </a:p>
        </p:txBody>
      </p:sp>
      <p:sp>
        <p:nvSpPr>
          <p:cNvPr id="31" name="Oval 30">
            <a:extLst>
              <a:ext uri="{FF2B5EF4-FFF2-40B4-BE49-F238E27FC236}">
                <a16:creationId xmlns:a16="http://schemas.microsoft.com/office/drawing/2014/main" id="{57FDFE17-D6C3-4F3D-960B-A035FAE606EE}"/>
              </a:ext>
              <a:ext uri="{C183D7F6-B498-43B3-948B-1728B52AA6E4}">
                <adec:decorative xmlns:adec="http://schemas.microsoft.com/office/drawing/2017/decorative" val="0"/>
              </a:ext>
            </a:extLst>
          </p:cNvPr>
          <p:cNvSpPr>
            <a:spLocks/>
          </p:cNvSpPr>
          <p:nvPr/>
        </p:nvSpPr>
        <p:spPr bwMode="auto">
          <a:xfrm>
            <a:off x="588963" y="3088324"/>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endParaRPr lang="en-IN" sz="2400" b="1" dirty="0">
              <a:solidFill>
                <a:schemeClr val="tx1"/>
              </a:solidFill>
            </a:endParaRPr>
          </a:p>
        </p:txBody>
      </p:sp>
      <p:sp>
        <p:nvSpPr>
          <p:cNvPr id="26" name="Text Placeholder 3">
            <a:extLst>
              <a:ext uri="{FF2B5EF4-FFF2-40B4-BE49-F238E27FC236}">
                <a16:creationId xmlns:a16="http://schemas.microsoft.com/office/drawing/2014/main" id="{310580C1-FF29-E5BE-6961-482060863283}"/>
              </a:ext>
            </a:extLst>
          </p:cNvPr>
          <p:cNvSpPr txBox="1">
            <a:spLocks/>
          </p:cNvSpPr>
          <p:nvPr/>
        </p:nvSpPr>
        <p:spPr>
          <a:xfrm>
            <a:off x="1428473" y="3117540"/>
            <a:ext cx="10383899" cy="492443"/>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err="1"/>
              <a:t>QuickFilter</a:t>
            </a:r>
            <a:r>
              <a:rPr lang="en-US" dirty="0"/>
              <a:t> – A framework-provided filtering mechanism that can appear above any list or grid, and that provides fast single-column filtering.</a:t>
            </a:r>
            <a:endParaRPr lang="en-IN" dirty="0"/>
          </a:p>
        </p:txBody>
      </p:sp>
      <p:sp>
        <p:nvSpPr>
          <p:cNvPr id="32" name="Oval 31">
            <a:extLst>
              <a:ext uri="{FF2B5EF4-FFF2-40B4-BE49-F238E27FC236}">
                <a16:creationId xmlns:a16="http://schemas.microsoft.com/office/drawing/2014/main" id="{5C5D86E8-9630-A2E6-053F-8AD7DFB979F8}"/>
              </a:ext>
              <a:ext uri="{C183D7F6-B498-43B3-948B-1728B52AA6E4}">
                <adec:decorative xmlns:adec="http://schemas.microsoft.com/office/drawing/2017/decorative" val="0"/>
              </a:ext>
            </a:extLst>
          </p:cNvPr>
          <p:cNvSpPr>
            <a:spLocks/>
          </p:cNvSpPr>
          <p:nvPr/>
        </p:nvSpPr>
        <p:spPr bwMode="auto">
          <a:xfrm>
            <a:off x="588963" y="4040580"/>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27" name="Text Placeholder 4">
            <a:extLst>
              <a:ext uri="{FF2B5EF4-FFF2-40B4-BE49-F238E27FC236}">
                <a16:creationId xmlns:a16="http://schemas.microsoft.com/office/drawing/2014/main" id="{0E087C04-9C13-84F8-24BC-7FD72024C7DF}"/>
              </a:ext>
            </a:extLst>
          </p:cNvPr>
          <p:cNvSpPr txBox="1">
            <a:spLocks/>
          </p:cNvSpPr>
          <p:nvPr/>
        </p:nvSpPr>
        <p:spPr>
          <a:xfrm>
            <a:off x="1428473" y="4069796"/>
            <a:ext cx="10383899" cy="492443"/>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latin typeface="+mn-lt"/>
              </a:rPr>
              <a:t>Grid Column filtering </a:t>
            </a:r>
            <a:r>
              <a:rPr lang="en-US" sz="1600" dirty="0">
                <a:latin typeface="+mn-lt"/>
              </a:rPr>
              <a:t>– The user can define filter conditions and perform single-column sorting by using a drop dialog that is opened from the grid column header.</a:t>
            </a:r>
            <a:endParaRPr lang="en-IN" sz="1600" dirty="0">
              <a:latin typeface="+mn-lt"/>
            </a:endParaRPr>
          </a:p>
        </p:txBody>
      </p:sp>
      <p:sp>
        <p:nvSpPr>
          <p:cNvPr id="33" name="Oval 32">
            <a:extLst>
              <a:ext uri="{FF2B5EF4-FFF2-40B4-BE49-F238E27FC236}">
                <a16:creationId xmlns:a16="http://schemas.microsoft.com/office/drawing/2014/main" id="{D2C02DC6-A286-CBC6-FFA1-CF1532367CD7}"/>
              </a:ext>
              <a:ext uri="{C183D7F6-B498-43B3-948B-1728B52AA6E4}">
                <adec:decorative xmlns:adec="http://schemas.microsoft.com/office/drawing/2017/decorative" val="0"/>
              </a:ext>
            </a:extLst>
          </p:cNvPr>
          <p:cNvSpPr>
            <a:spLocks/>
          </p:cNvSpPr>
          <p:nvPr/>
        </p:nvSpPr>
        <p:spPr bwMode="auto">
          <a:xfrm>
            <a:off x="588963" y="499283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4</a:t>
            </a:r>
            <a:endParaRPr lang="en-IN" sz="2400" b="1">
              <a:solidFill>
                <a:schemeClr val="tx1"/>
              </a:solidFill>
            </a:endParaRPr>
          </a:p>
        </p:txBody>
      </p:sp>
      <p:sp>
        <p:nvSpPr>
          <p:cNvPr id="28" name="Text Placeholder 5">
            <a:extLst>
              <a:ext uri="{FF2B5EF4-FFF2-40B4-BE49-F238E27FC236}">
                <a16:creationId xmlns:a16="http://schemas.microsoft.com/office/drawing/2014/main" id="{4B19D2C7-D22C-D6DF-B5F8-AD3696C50B57}"/>
              </a:ext>
            </a:extLst>
          </p:cNvPr>
          <p:cNvSpPr txBox="1">
            <a:spLocks/>
          </p:cNvSpPr>
          <p:nvPr/>
        </p:nvSpPr>
        <p:spPr>
          <a:xfrm>
            <a:off x="1428473" y="5022052"/>
            <a:ext cx="10383899" cy="492443"/>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Advanced Filter</a:t>
            </a:r>
            <a:r>
              <a:rPr lang="en-US" dirty="0"/>
              <a:t> – For most advanced filtering scenarios, the migrated </a:t>
            </a:r>
            <a:r>
              <a:rPr lang="en-US" b="1" dirty="0"/>
              <a:t>Advanced filter</a:t>
            </a:r>
            <a:r>
              <a:rPr lang="en-US" dirty="0"/>
              <a:t> form from Dynamics AX 2012 is still available.</a:t>
            </a:r>
            <a:endParaRPr lang="en-IN" dirty="0"/>
          </a:p>
        </p:txBody>
      </p:sp>
    </p:spTree>
    <p:extLst>
      <p:ext uri="{BB962C8B-B14F-4D97-AF65-F5344CB8AC3E}">
        <p14:creationId xmlns:p14="http://schemas.microsoft.com/office/powerpoint/2010/main" val="277219526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5EBB-E5BA-9D47-35E9-E277E75D58F6}"/>
              </a:ext>
            </a:extLst>
          </p:cNvPr>
          <p:cNvSpPr>
            <a:spLocks noGrp="1"/>
          </p:cNvSpPr>
          <p:nvPr>
            <p:ph type="title"/>
          </p:nvPr>
        </p:nvSpPr>
        <p:spPr/>
        <p:txBody>
          <a:bodyPr/>
          <a:lstStyle/>
          <a:p>
            <a:r>
              <a:rPr lang="en-IN" dirty="0"/>
              <a:t>Filter Pane and its Characteristics</a:t>
            </a:r>
          </a:p>
        </p:txBody>
      </p:sp>
      <p:sp>
        <p:nvSpPr>
          <p:cNvPr id="8" name="Text Placeholder 7">
            <a:extLst>
              <a:ext uri="{FF2B5EF4-FFF2-40B4-BE49-F238E27FC236}">
                <a16:creationId xmlns:a16="http://schemas.microsoft.com/office/drawing/2014/main" id="{3E48B76D-F868-613F-C9DE-C7B8B96C6F54}"/>
              </a:ext>
            </a:extLst>
          </p:cNvPr>
          <p:cNvSpPr>
            <a:spLocks noGrp="1"/>
          </p:cNvSpPr>
          <p:nvPr>
            <p:ph type="body" sz="quarter" idx="16"/>
          </p:nvPr>
        </p:nvSpPr>
        <p:spPr>
          <a:xfrm>
            <a:off x="584200" y="1871056"/>
            <a:ext cx="5313013" cy="677108"/>
          </a:xfrm>
        </p:spPr>
        <p:txBody>
          <a:bodyPr>
            <a:spAutoFit/>
          </a:bodyPr>
          <a:lstStyle/>
          <a:p>
            <a:r>
              <a:rPr lang="en-US" sz="2200" dirty="0"/>
              <a:t>The Filter Pane provides an easy-to-use interface for filtering full page lists.</a:t>
            </a:r>
          </a:p>
        </p:txBody>
      </p:sp>
      <p:sp>
        <p:nvSpPr>
          <p:cNvPr id="7" name="Text Placeholder 6">
            <a:extLst>
              <a:ext uri="{FF2B5EF4-FFF2-40B4-BE49-F238E27FC236}">
                <a16:creationId xmlns:a16="http://schemas.microsoft.com/office/drawing/2014/main" id="{2A02AAF4-13BB-6947-BF4E-F750D719231D}"/>
              </a:ext>
            </a:extLst>
          </p:cNvPr>
          <p:cNvSpPr>
            <a:spLocks noGrp="1"/>
          </p:cNvSpPr>
          <p:nvPr>
            <p:ph type="body" sz="quarter" idx="15"/>
          </p:nvPr>
        </p:nvSpPr>
        <p:spPr>
          <a:xfrm>
            <a:off x="586388" y="2748701"/>
            <a:ext cx="5395311" cy="3524042"/>
          </a:xfrm>
        </p:spPr>
        <p:txBody>
          <a:bodyPr/>
          <a:lstStyle/>
          <a:p>
            <a:pPr marL="0" indent="0">
              <a:spcBef>
                <a:spcPts val="0"/>
              </a:spcBef>
              <a:spcAft>
                <a:spcPts val="1200"/>
              </a:spcAft>
              <a:buNone/>
            </a:pPr>
            <a:r>
              <a:rPr lang="en-US" sz="2000" dirty="0"/>
              <a:t>The Filter Pane is available for all forms except the following forms – Drop dialogs, Dialogs, Enhanced previews, Lookups, Form parts, parts, Table of Contents form type, forms that have no data sources.</a:t>
            </a:r>
          </a:p>
          <a:p>
            <a:pPr marL="0" indent="0">
              <a:spcBef>
                <a:spcPts val="0"/>
              </a:spcBef>
              <a:spcAft>
                <a:spcPts val="600"/>
              </a:spcAft>
              <a:buNone/>
            </a:pPr>
            <a:r>
              <a:rPr lang="en-US" sz="2000" dirty="0"/>
              <a:t>The fields that are initially shown in the Filter Pane are selected</a:t>
            </a:r>
          </a:p>
          <a:p>
            <a:pPr marL="400050" indent="-285750">
              <a:spcBef>
                <a:spcPts val="0"/>
              </a:spcBef>
              <a:spcAft>
                <a:spcPts val="1200"/>
              </a:spcAft>
              <a:buFont typeface="Arial" panose="020B0604020202020204" pitchFamily="34" charset="0"/>
              <a:buChar char="•"/>
            </a:pPr>
            <a:r>
              <a:rPr lang="en-IN" sz="1800" dirty="0"/>
              <a:t>All ranges/filters</a:t>
            </a:r>
            <a:endParaRPr lang="en-US" sz="1800" dirty="0"/>
          </a:p>
          <a:p>
            <a:pPr marL="400050" indent="-285750">
              <a:spcBef>
                <a:spcPts val="0"/>
              </a:spcBef>
              <a:spcAft>
                <a:spcPts val="1200"/>
              </a:spcAft>
              <a:buFont typeface="Arial" panose="020B0604020202020204" pitchFamily="34" charset="0"/>
              <a:buChar char="•"/>
            </a:pPr>
            <a:r>
              <a:rPr lang="en-US" sz="1800" dirty="0"/>
              <a:t>No ranges filters exist on the query</a:t>
            </a:r>
          </a:p>
          <a:p>
            <a:pPr marL="400050" indent="-285750">
              <a:spcBef>
                <a:spcPts val="0"/>
              </a:spcBef>
              <a:spcAft>
                <a:spcPts val="1200"/>
              </a:spcAft>
              <a:buFont typeface="Arial" panose="020B0604020202020204" pitchFamily="34" charset="0"/>
              <a:buChar char="•"/>
            </a:pPr>
            <a:r>
              <a:rPr lang="en-US" sz="1800" dirty="0"/>
              <a:t>No fields from the primary index</a:t>
            </a:r>
          </a:p>
        </p:txBody>
      </p:sp>
      <p:sp>
        <p:nvSpPr>
          <p:cNvPr id="10" name="Rectangle 9">
            <a:extLst>
              <a:ext uri="{FF2B5EF4-FFF2-40B4-BE49-F238E27FC236}">
                <a16:creationId xmlns:a16="http://schemas.microsoft.com/office/drawing/2014/main" id="{1D91C3BF-2E7E-862D-D88E-39951D199A14}"/>
              </a:ext>
              <a:ext uri="{C183D7F6-B498-43B3-948B-1728B52AA6E4}">
                <adec:decorative xmlns:adec="http://schemas.microsoft.com/office/drawing/2017/decorative" val="1"/>
              </a:ext>
            </a:extLst>
          </p:cNvPr>
          <p:cNvSpPr>
            <a:spLocks/>
          </p:cNvSpPr>
          <p:nvPr/>
        </p:nvSpPr>
        <p:spPr bwMode="auto">
          <a:xfrm>
            <a:off x="6096000" y="0"/>
            <a:ext cx="6096000" cy="6858000"/>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2" descr="Advanced filter in D365 - Dynamics 365 Finance Forum Community Forum">
            <a:extLst>
              <a:ext uri="{FF2B5EF4-FFF2-40B4-BE49-F238E27FC236}">
                <a16:creationId xmlns:a16="http://schemas.microsoft.com/office/drawing/2014/main" id="{84DC1A64-8726-97AF-B16F-D358FF8465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293441" y="897292"/>
            <a:ext cx="5701117" cy="506341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44506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D5B02F-568A-0A6D-B0AB-75CC7021F5BC}"/>
              </a:ext>
            </a:extLst>
          </p:cNvPr>
          <p:cNvSpPr>
            <a:spLocks noGrp="1"/>
          </p:cNvSpPr>
          <p:nvPr>
            <p:ph type="title"/>
          </p:nvPr>
        </p:nvSpPr>
        <p:spPr/>
        <p:txBody>
          <a:bodyPr/>
          <a:lstStyle/>
          <a:p>
            <a:r>
              <a:rPr lang="en-IN" dirty="0"/>
              <a:t>Overview of </a:t>
            </a:r>
            <a:r>
              <a:rPr lang="en-IN" dirty="0" err="1"/>
              <a:t>QuickFilter</a:t>
            </a:r>
            <a:endParaRPr lang="en-IN" dirty="0"/>
          </a:p>
        </p:txBody>
      </p:sp>
      <p:sp>
        <p:nvSpPr>
          <p:cNvPr id="9" name="Rectangle 8">
            <a:extLst>
              <a:ext uri="{FF2B5EF4-FFF2-40B4-BE49-F238E27FC236}">
                <a16:creationId xmlns:a16="http://schemas.microsoft.com/office/drawing/2014/main" id="{FF86D4E4-E9E2-47F1-B47A-A7AAC5773999}"/>
              </a:ext>
              <a:ext uri="{C183D7F6-B498-43B3-948B-1728B52AA6E4}">
                <adec:decorative xmlns:adec="http://schemas.microsoft.com/office/drawing/2017/decorative" val="1"/>
              </a:ext>
            </a:extLst>
          </p:cNvPr>
          <p:cNvSpPr>
            <a:spLocks/>
          </p:cNvSpPr>
          <p:nvPr/>
        </p:nvSpPr>
        <p:spPr bwMode="auto">
          <a:xfrm>
            <a:off x="0" y="1152766"/>
            <a:ext cx="12192000" cy="3444634"/>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38FEA5A0-AF2C-DEC2-E392-9275A841615D}"/>
              </a:ext>
            </a:extLst>
          </p:cNvPr>
          <p:cNvPicPr>
            <a:picLocks noChangeAspect="1"/>
          </p:cNvPicPr>
          <p:nvPr/>
        </p:nvPicPr>
        <p:blipFill>
          <a:blip r:embed="rId3"/>
          <a:stretch>
            <a:fillRect/>
          </a:stretch>
        </p:blipFill>
        <p:spPr>
          <a:xfrm>
            <a:off x="1079500" y="1184621"/>
            <a:ext cx="10033000" cy="3380924"/>
          </a:xfrm>
          <a:prstGeom prst="rect">
            <a:avLst/>
          </a:prstGeom>
          <a:ln>
            <a:noFill/>
          </a:ln>
        </p:spPr>
      </p:pic>
      <p:sp>
        <p:nvSpPr>
          <p:cNvPr id="2" name="Text Placeholder 1">
            <a:extLst>
              <a:ext uri="{FF2B5EF4-FFF2-40B4-BE49-F238E27FC236}">
                <a16:creationId xmlns:a16="http://schemas.microsoft.com/office/drawing/2014/main" id="{140EFBDF-AD9F-4757-8580-7594150D2699}"/>
              </a:ext>
            </a:extLst>
          </p:cNvPr>
          <p:cNvSpPr>
            <a:spLocks noGrp="1"/>
          </p:cNvSpPr>
          <p:nvPr>
            <p:ph type="body" sz="quarter" idx="16"/>
          </p:nvPr>
        </p:nvSpPr>
        <p:spPr>
          <a:xfrm>
            <a:off x="584199" y="4956104"/>
            <a:ext cx="11015664" cy="677108"/>
          </a:xfrm>
        </p:spPr>
        <p:txBody>
          <a:bodyPr>
            <a:spAutoFit/>
          </a:bodyPr>
          <a:lstStyle/>
          <a:p>
            <a:pPr>
              <a:spcAft>
                <a:spcPts val="1200"/>
              </a:spcAft>
            </a:pPr>
            <a:r>
              <a:rPr lang="en-US" sz="2200" dirty="0"/>
              <a:t>In Finance and Operations apps, the </a:t>
            </a:r>
            <a:r>
              <a:rPr lang="en-US" sz="2200" dirty="0" err="1"/>
              <a:t>QuickFilter</a:t>
            </a:r>
            <a:r>
              <a:rPr lang="en-US" sz="2200" dirty="0"/>
              <a:t> is now a modeled control that can be associated with any grid in the system.</a:t>
            </a:r>
          </a:p>
        </p:txBody>
      </p:sp>
    </p:spTree>
    <p:extLst>
      <p:ext uri="{BB962C8B-B14F-4D97-AF65-F5344CB8AC3E}">
        <p14:creationId xmlns:p14="http://schemas.microsoft.com/office/powerpoint/2010/main" val="13249800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973AA-4EC9-04E9-6FC5-3D1887D9AD7D}"/>
              </a:ext>
            </a:extLst>
          </p:cNvPr>
          <p:cNvSpPr>
            <a:spLocks noGrp="1"/>
          </p:cNvSpPr>
          <p:nvPr>
            <p:ph type="title"/>
          </p:nvPr>
        </p:nvSpPr>
        <p:spPr/>
        <p:txBody>
          <a:bodyPr/>
          <a:lstStyle/>
          <a:p>
            <a:r>
              <a:rPr lang="en-IN" b="1" i="0" dirty="0">
                <a:solidFill>
                  <a:srgbClr val="171717"/>
                </a:solidFill>
                <a:effectLst/>
              </a:rPr>
              <a:t>Grid column header </a:t>
            </a:r>
            <a:r>
              <a:rPr lang="en-IN" b="1" dirty="0">
                <a:solidFill>
                  <a:srgbClr val="171717"/>
                </a:solidFill>
              </a:rPr>
              <a:t>f</a:t>
            </a:r>
            <a:r>
              <a:rPr lang="en-IN" b="1" i="0" dirty="0">
                <a:solidFill>
                  <a:srgbClr val="171717"/>
                </a:solidFill>
                <a:effectLst/>
              </a:rPr>
              <a:t>iltering/sorting</a:t>
            </a:r>
            <a:endParaRPr lang="en-IN" dirty="0"/>
          </a:p>
        </p:txBody>
      </p:sp>
      <p:sp>
        <p:nvSpPr>
          <p:cNvPr id="11" name="Rectangle 10">
            <a:extLst>
              <a:ext uri="{FF2B5EF4-FFF2-40B4-BE49-F238E27FC236}">
                <a16:creationId xmlns:a16="http://schemas.microsoft.com/office/drawing/2014/main" id="{3DA0FDD8-4F51-0C94-F56D-92BD0A22A7CC}"/>
              </a:ext>
              <a:ext uri="{C183D7F6-B498-43B3-948B-1728B52AA6E4}">
                <adec:decorative xmlns:adec="http://schemas.microsoft.com/office/drawing/2017/decorative" val="1"/>
              </a:ext>
            </a:extLst>
          </p:cNvPr>
          <p:cNvSpPr>
            <a:spLocks/>
          </p:cNvSpPr>
          <p:nvPr/>
        </p:nvSpPr>
        <p:spPr bwMode="auto">
          <a:xfrm>
            <a:off x="0" y="1152766"/>
            <a:ext cx="12192000" cy="3444634"/>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4" descr="Animation showing the various filtering techniques that are discussed in this unit.">
            <a:extLst>
              <a:ext uri="{FF2B5EF4-FFF2-40B4-BE49-F238E27FC236}">
                <a16:creationId xmlns:a16="http://schemas.microsoft.com/office/drawing/2014/main" id="{C8822C9A-ED62-C2B1-FA1B-2AC39863B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197751"/>
            <a:ext cx="7772400" cy="335466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9A1478FD-1260-C88D-F2C5-CECC401BD254}"/>
              </a:ext>
            </a:extLst>
          </p:cNvPr>
          <p:cNvSpPr>
            <a:spLocks noGrp="1"/>
          </p:cNvSpPr>
          <p:nvPr>
            <p:ph type="body" sz="quarter" idx="16"/>
          </p:nvPr>
        </p:nvSpPr>
        <p:spPr>
          <a:xfrm>
            <a:off x="584199" y="4956104"/>
            <a:ext cx="11015663" cy="1015663"/>
          </a:xfrm>
        </p:spPr>
        <p:txBody>
          <a:bodyPr>
            <a:spAutoFit/>
          </a:bodyPr>
          <a:lstStyle/>
          <a:p>
            <a:r>
              <a:rPr lang="en-US" sz="2200"/>
              <a:t>In Finance and Operations apps, the grid filtering experience is more closely aligned with the experience in Microsoft Excel. When the user clicks a column header, a drop-down dialog appears, and the user can use it to filter the column</a:t>
            </a:r>
          </a:p>
        </p:txBody>
      </p:sp>
    </p:spTree>
    <p:extLst>
      <p:ext uri="{BB962C8B-B14F-4D97-AF65-F5344CB8AC3E}">
        <p14:creationId xmlns:p14="http://schemas.microsoft.com/office/powerpoint/2010/main" val="17634695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AB909-8BC6-FCC1-E489-B0833B11E72D}"/>
              </a:ext>
            </a:extLst>
          </p:cNvPr>
          <p:cNvSpPr>
            <a:spLocks noGrp="1"/>
          </p:cNvSpPr>
          <p:nvPr>
            <p:ph type="title"/>
          </p:nvPr>
        </p:nvSpPr>
        <p:spPr>
          <a:xfrm>
            <a:off x="588262" y="585216"/>
            <a:ext cx="11013474" cy="492443"/>
          </a:xfrm>
        </p:spPr>
        <p:txBody>
          <a:bodyPr/>
          <a:lstStyle/>
          <a:p>
            <a:r>
              <a:rPr lang="en-IN" dirty="0"/>
              <a:t>Advanced Filter</a:t>
            </a:r>
          </a:p>
        </p:txBody>
      </p:sp>
      <p:sp>
        <p:nvSpPr>
          <p:cNvPr id="4" name="Rectangle 3">
            <a:extLst>
              <a:ext uri="{FF2B5EF4-FFF2-40B4-BE49-F238E27FC236}">
                <a16:creationId xmlns:a16="http://schemas.microsoft.com/office/drawing/2014/main" id="{7F768FF3-C62D-EE4A-BD05-2732A3B7583C}"/>
              </a:ext>
              <a:ext uri="{C183D7F6-B498-43B3-948B-1728B52AA6E4}">
                <adec:decorative xmlns:adec="http://schemas.microsoft.com/office/drawing/2017/decorative" val="1"/>
              </a:ext>
            </a:extLst>
          </p:cNvPr>
          <p:cNvSpPr/>
          <p:nvPr/>
        </p:nvSpPr>
        <p:spPr bwMode="auto">
          <a:xfrm>
            <a:off x="596200" y="1120690"/>
            <a:ext cx="11011602" cy="5154698"/>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Options, page options, advanced filter, or sort">
            <a:extLst>
              <a:ext uri="{FF2B5EF4-FFF2-40B4-BE49-F238E27FC236}">
                <a16:creationId xmlns:a16="http://schemas.microsoft.com/office/drawing/2014/main" id="{BEDD1720-96C6-172E-5D86-073F6719C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51" y="1964489"/>
            <a:ext cx="10858500" cy="34671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2" name="Picture 4" descr="Inquiry screen showing tabs range, sorting, and joins">
            <a:extLst>
              <a:ext uri="{FF2B5EF4-FFF2-40B4-BE49-F238E27FC236}">
                <a16:creationId xmlns:a16="http://schemas.microsoft.com/office/drawing/2014/main" id="{4459BB91-56BF-93CD-6BFC-F58E8F34F2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94050" y="1335949"/>
            <a:ext cx="7278375" cy="472418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Select Query... modify... save as">
            <a:extLst>
              <a:ext uri="{FF2B5EF4-FFF2-40B4-BE49-F238E27FC236}">
                <a16:creationId xmlns:a16="http://schemas.microsoft.com/office/drawing/2014/main" id="{3E3EDA76-FDDB-3950-3018-62D8BD05DF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100059" y="2464902"/>
            <a:ext cx="3414361" cy="246627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988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0"/>
                                        </p:tgtEl>
                                      </p:cBhvr>
                                    </p:animEffect>
                                    <p:set>
                                      <p:cBhvr>
                                        <p:cTn id="7" dur="1" fill="hold">
                                          <p:stCondLst>
                                            <p:cond delay="499"/>
                                          </p:stCondLst>
                                        </p:cTn>
                                        <p:tgtEl>
                                          <p:spTgt spid="2050"/>
                                        </p:tgtEl>
                                        <p:attrNameLst>
                                          <p:attrName>style.visibility</p:attrName>
                                        </p:attrNameLst>
                                      </p:cBhvr>
                                      <p:to>
                                        <p:strVal val="hidden"/>
                                      </p:to>
                                    </p:set>
                                  </p:childTnLst>
                                </p:cTn>
                              </p:par>
                              <p:par>
                                <p:cTn id="8" presetID="2" presetClass="entr" presetSubtype="4"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 calcmode="lin" valueType="num">
                                      <p:cBhvr additive="base">
                                        <p:cTn id="10" dur="500" fill="hold"/>
                                        <p:tgtEl>
                                          <p:spTgt spid="2052"/>
                                        </p:tgtEl>
                                        <p:attrNameLst>
                                          <p:attrName>ppt_x</p:attrName>
                                        </p:attrNameLst>
                                      </p:cBhvr>
                                      <p:tavLst>
                                        <p:tav tm="0">
                                          <p:val>
                                            <p:strVal val="#ppt_x"/>
                                          </p:val>
                                        </p:tav>
                                        <p:tav tm="100000">
                                          <p:val>
                                            <p:strVal val="#ppt_x"/>
                                          </p:val>
                                        </p:tav>
                                      </p:tavLst>
                                    </p:anim>
                                    <p:anim calcmode="lin" valueType="num">
                                      <p:cBhvr additive="base">
                                        <p:cTn id="11" dur="500" fill="hold"/>
                                        <p:tgtEl>
                                          <p:spTgt spid="2052"/>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2054"/>
                                        </p:tgtEl>
                                        <p:attrNameLst>
                                          <p:attrName>style.visibility</p:attrName>
                                        </p:attrNameLst>
                                      </p:cBhvr>
                                      <p:to>
                                        <p:strVal val="visible"/>
                                      </p:to>
                                    </p:set>
                                    <p:anim calcmode="lin" valueType="num">
                                      <p:cBhvr additive="base">
                                        <p:cTn id="14" dur="500" fill="hold"/>
                                        <p:tgtEl>
                                          <p:spTgt spid="2054"/>
                                        </p:tgtEl>
                                        <p:attrNameLst>
                                          <p:attrName>ppt_x</p:attrName>
                                        </p:attrNameLst>
                                      </p:cBhvr>
                                      <p:tavLst>
                                        <p:tav tm="0">
                                          <p:val>
                                            <p:strVal val="#ppt_x"/>
                                          </p:val>
                                        </p:tav>
                                        <p:tav tm="100000">
                                          <p:val>
                                            <p:strVal val="#ppt_x"/>
                                          </p:val>
                                        </p:tav>
                                      </p:tavLst>
                                    </p:anim>
                                    <p:anim calcmode="lin" valueType="num">
                                      <p:cBhvr additive="base">
                                        <p:cTn id="15"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3FFD-8C01-4806-9095-F1C4E61C3E5E}"/>
              </a:ext>
            </a:extLst>
          </p:cNvPr>
          <p:cNvSpPr>
            <a:spLocks noGrp="1"/>
          </p:cNvSpPr>
          <p:nvPr>
            <p:ph type="title"/>
          </p:nvPr>
        </p:nvSpPr>
        <p:spPr/>
        <p:txBody>
          <a:bodyPr/>
          <a:lstStyle/>
          <a:p>
            <a:r>
              <a:rPr lang="en-US" dirty="0"/>
              <a:t>About Filtering Expressions</a:t>
            </a:r>
            <a:endParaRPr lang="en-US" b="1" dirty="0">
              <a:latin typeface="Segoe UI Light"/>
            </a:endParaRPr>
          </a:p>
        </p:txBody>
      </p:sp>
      <p:sp>
        <p:nvSpPr>
          <p:cNvPr id="9" name="Text Placeholder 8">
            <a:extLst>
              <a:ext uri="{FF2B5EF4-FFF2-40B4-BE49-F238E27FC236}">
                <a16:creationId xmlns:a16="http://schemas.microsoft.com/office/drawing/2014/main" id="{9147B9EE-5B26-282F-3E2E-49007A3B98FA}"/>
              </a:ext>
            </a:extLst>
          </p:cNvPr>
          <p:cNvSpPr>
            <a:spLocks noGrp="1"/>
          </p:cNvSpPr>
          <p:nvPr>
            <p:ph type="body" sz="quarter" idx="16"/>
          </p:nvPr>
        </p:nvSpPr>
        <p:spPr>
          <a:xfrm>
            <a:off x="584199" y="1594155"/>
            <a:ext cx="5368925" cy="307777"/>
          </a:xfrm>
        </p:spPr>
        <p:txBody>
          <a:bodyPr/>
          <a:lstStyle/>
          <a:p>
            <a:r>
              <a:rPr lang="en-US" sz="2000"/>
              <a:t>Filter operator</a:t>
            </a:r>
          </a:p>
        </p:txBody>
      </p:sp>
      <p:sp>
        <p:nvSpPr>
          <p:cNvPr id="3" name="TextBox 2">
            <a:extLst>
              <a:ext uri="{FF2B5EF4-FFF2-40B4-BE49-F238E27FC236}">
                <a16:creationId xmlns:a16="http://schemas.microsoft.com/office/drawing/2014/main" id="{73A303DA-F681-1163-FCDD-0EECA64EBD9C}"/>
              </a:ext>
            </a:extLst>
          </p:cNvPr>
          <p:cNvSpPr txBox="1"/>
          <p:nvPr/>
        </p:nvSpPr>
        <p:spPr>
          <a:xfrm>
            <a:off x="579437" y="2099867"/>
            <a:ext cx="5368925" cy="3477875"/>
          </a:xfrm>
          <a:prstGeom prst="rect">
            <a:avLst/>
          </a:prstGeom>
          <a:noFill/>
        </p:spPr>
        <p:txBody>
          <a:bodyPr vert="horz" wrap="squar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ea typeface="+mn-ea"/>
                <a:cs typeface="+mn-cs"/>
              </a:rPr>
              <a:t>Is exactly “circle” / Is equal to “circle”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ea typeface="+mn-ea"/>
                <a:cs typeface="+mn-cs"/>
              </a:rPr>
              <a:t>Is not “circle” / Is not equal to “circle”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ea typeface="+mn-ea"/>
                <a:cs typeface="+mn-cs"/>
              </a:rPr>
              <a:t>Is one of “circle”, “square”, “</a:t>
            </a:r>
            <a:r>
              <a:rPr kumimoji="0" lang="en-US" sz="1600" b="0" i="0" u="none" strike="noStrike" kern="1200" cap="none" spc="0" normalizeH="0" baseline="0" noProof="0" err="1">
                <a:ln>
                  <a:noFill/>
                </a:ln>
                <a:effectLst/>
                <a:uLnTx/>
                <a:uFillTx/>
                <a:ea typeface="+mn-ea"/>
                <a:cs typeface="+mn-cs"/>
              </a:rPr>
              <a:t>circlesquare</a:t>
            </a:r>
            <a:r>
              <a:rPr kumimoji="0" lang="en-US" sz="1600" b="0" i="0" u="none" strike="noStrike" kern="1200" cap="none" spc="0" normalizeH="0" baseline="0" noProof="0">
                <a:ln>
                  <a:noFill/>
                </a:ln>
                <a:effectLst/>
                <a:uLnTx/>
                <a:uFillTx/>
                <a:ea typeface="+mn-ea"/>
                <a:cs typeface="+mn-cs"/>
              </a:rPr>
              <a:t>”</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600" b="0" i="0" u="none" strike="noStrike" kern="1200" cap="none" spc="0" normalizeH="0" baseline="0" noProof="0">
                <a:ln>
                  <a:noFill/>
                </a:ln>
                <a:effectLst/>
                <a:uLnTx/>
                <a:uFillTx/>
                <a:ea typeface="+mn-ea"/>
                <a:cs typeface="+mn-cs"/>
              </a:rPr>
              <a:t>Contains “circle”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600" b="0" i="0" u="none" strike="noStrike" kern="1200" cap="none" spc="0" normalizeH="0" baseline="0" noProof="0">
                <a:ln>
                  <a:noFill/>
                </a:ln>
                <a:effectLst/>
                <a:uLnTx/>
                <a:uFillTx/>
                <a:ea typeface="+mn-ea"/>
                <a:cs typeface="+mn-cs"/>
              </a:rPr>
              <a:t>Does not contain “circle”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600" b="0" i="0" u="none" strike="noStrike" kern="1200" cap="none" spc="0" normalizeH="0" baseline="0" noProof="0">
                <a:ln>
                  <a:noFill/>
                </a:ln>
                <a:effectLst/>
                <a:uLnTx/>
                <a:uFillTx/>
                <a:ea typeface="+mn-ea"/>
                <a:cs typeface="+mn-cs"/>
              </a:rPr>
              <a:t>Begins with “circle”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ea typeface="+mn-ea"/>
                <a:cs typeface="+mn-cs"/>
              </a:rPr>
              <a:t>After “circle” / Greater than “circle”</a:t>
            </a:r>
          </a:p>
          <a:p>
            <a:pPr marL="0" marR="0" lvl="0" indent="0" algn="l" defTabSz="914367" rtl="0" eaLnBrk="1" fontAlgn="auto" latinLnBrk="0" hangingPunct="1">
              <a:lnSpc>
                <a:spcPct val="100000"/>
              </a:lnSpc>
              <a:spcBef>
                <a:spcPts val="0"/>
              </a:spcBef>
              <a:spcAft>
                <a:spcPts val="600"/>
              </a:spcAft>
              <a:buClrTx/>
              <a:buSzTx/>
              <a:buFontTx/>
              <a:buNone/>
              <a:tabLst/>
              <a:defRPr/>
            </a:pPr>
            <a:r>
              <a:rPr lang="en-US" sz="1600"/>
              <a:t>Greater than or equal “circle”</a:t>
            </a:r>
          </a:p>
          <a:p>
            <a:pPr marL="0" marR="0" lvl="0" indent="0" algn="l" defTabSz="914367" rtl="0" eaLnBrk="1" fontAlgn="auto" latinLnBrk="0" hangingPunct="1">
              <a:lnSpc>
                <a:spcPct val="100000"/>
              </a:lnSpc>
              <a:spcBef>
                <a:spcPts val="0"/>
              </a:spcBef>
              <a:spcAft>
                <a:spcPts val="600"/>
              </a:spcAft>
              <a:buClrTx/>
              <a:buSzTx/>
              <a:buFontTx/>
              <a:buNone/>
              <a:tabLst/>
              <a:defRPr/>
            </a:pPr>
            <a:r>
              <a:rPr lang="en-US" sz="1600"/>
              <a:t>Before “circle” / Less than “circle”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ea typeface="+mn-ea"/>
                <a:cs typeface="+mn-cs"/>
              </a:rPr>
              <a:t>Less than or equal “circle”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600" b="0" i="0" u="none" strike="noStrike" kern="1200" cap="none" spc="0" normalizeH="0" baseline="0" noProof="0">
                <a:ln>
                  <a:noFill/>
                </a:ln>
                <a:effectLst/>
                <a:uLnTx/>
                <a:uFillTx/>
                <a:ea typeface="+mn-ea"/>
                <a:cs typeface="+mn-cs"/>
              </a:rPr>
              <a:t>Between “square” and “circle”</a:t>
            </a:r>
            <a:endParaRPr lang="en-US" sz="1600"/>
          </a:p>
        </p:txBody>
      </p:sp>
      <p:sp>
        <p:nvSpPr>
          <p:cNvPr id="10" name="Text Placeholder 9">
            <a:extLst>
              <a:ext uri="{FF2B5EF4-FFF2-40B4-BE49-F238E27FC236}">
                <a16:creationId xmlns:a16="http://schemas.microsoft.com/office/drawing/2014/main" id="{2DCE7984-830C-0E10-F1D1-9646A882323F}"/>
              </a:ext>
            </a:extLst>
          </p:cNvPr>
          <p:cNvSpPr>
            <a:spLocks noGrp="1"/>
          </p:cNvSpPr>
          <p:nvPr>
            <p:ph type="body" sz="quarter" idx="19"/>
          </p:nvPr>
        </p:nvSpPr>
        <p:spPr>
          <a:xfrm>
            <a:off x="6244219" y="1594155"/>
            <a:ext cx="5368925" cy="307777"/>
          </a:xfrm>
        </p:spPr>
        <p:txBody>
          <a:bodyPr/>
          <a:lstStyle/>
          <a:p>
            <a:r>
              <a:rPr lang="en-US" sz="2000"/>
              <a:t>Finance and Operations apps query syntax</a:t>
            </a:r>
          </a:p>
        </p:txBody>
      </p:sp>
      <p:sp>
        <p:nvSpPr>
          <p:cNvPr id="7" name="TextBox 6">
            <a:extLst>
              <a:ext uri="{FF2B5EF4-FFF2-40B4-BE49-F238E27FC236}">
                <a16:creationId xmlns:a16="http://schemas.microsoft.com/office/drawing/2014/main" id="{89963499-0B65-702C-9C91-AE87A82245F5}"/>
              </a:ext>
            </a:extLst>
          </p:cNvPr>
          <p:cNvSpPr txBox="1">
            <a:spLocks/>
          </p:cNvSpPr>
          <p:nvPr/>
        </p:nvSpPr>
        <p:spPr>
          <a:xfrm>
            <a:off x="6244219" y="2098569"/>
            <a:ext cx="5368925" cy="3477875"/>
          </a:xfrm>
          <a:prstGeom prst="rect">
            <a:avLst/>
          </a:prstGeom>
          <a:noFill/>
        </p:spPr>
        <p:txBody>
          <a:bodyPr vert="horz" wrap="squar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ea typeface="+mn-ea"/>
                <a:cs typeface="+mn-cs"/>
              </a:rPr>
              <a:t>“circle”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ea typeface="+mn-ea"/>
                <a:cs typeface="+mn-cs"/>
              </a:rPr>
              <a:t>“!circle”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ea typeface="+mn-ea"/>
                <a:cs typeface="+mn-cs"/>
              </a:rPr>
              <a:t>“</a:t>
            </a:r>
            <a:r>
              <a:rPr kumimoji="0" lang="en-US" sz="1600" b="0" i="0" u="none" strike="noStrike" kern="1200" cap="none" spc="0" normalizeH="0" baseline="0" noProof="0" err="1">
                <a:ln>
                  <a:noFill/>
                </a:ln>
                <a:effectLst/>
                <a:uLnTx/>
                <a:uFillTx/>
                <a:ea typeface="+mn-ea"/>
                <a:cs typeface="+mn-cs"/>
              </a:rPr>
              <a:t>circle,square,circlesquare</a:t>
            </a:r>
            <a:r>
              <a:rPr kumimoji="0" lang="en-US" sz="1600" b="0" i="0" u="none" strike="noStrike" kern="1200" cap="none" spc="0" normalizeH="0" baseline="0" noProof="0">
                <a:ln>
                  <a:noFill/>
                </a:ln>
                <a:effectLst/>
                <a:uLnTx/>
                <a:uFillTx/>
                <a:ea typeface="+mn-ea"/>
                <a:cs typeface="+mn-cs"/>
              </a:rPr>
              <a:t>”</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ea typeface="+mn-ea"/>
                <a:cs typeface="+mn-cs"/>
              </a:rPr>
              <a:t>“*circle*”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ea typeface="+mn-ea"/>
                <a:cs typeface="+mn-cs"/>
              </a:rPr>
              <a:t>“!*circle*”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ea typeface="+mn-ea"/>
                <a:cs typeface="+mn-cs"/>
              </a:rPr>
              <a:t>“circle*”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ea typeface="+mn-ea"/>
                <a:cs typeface="+mn-cs"/>
              </a:rPr>
              <a:t>“&gt;circle”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ea typeface="+mn-ea"/>
                <a:cs typeface="+mn-cs"/>
              </a:rPr>
              <a:t>“circle..”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ea typeface="+mn-ea"/>
                <a:cs typeface="+mn-cs"/>
              </a:rPr>
              <a:t>“&lt;circle”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ea typeface="+mn-ea"/>
                <a:cs typeface="+mn-cs"/>
              </a:rPr>
              <a:t>“..circle”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ea typeface="+mn-ea"/>
                <a:cs typeface="+mn-cs"/>
              </a:rPr>
              <a:t>“</a:t>
            </a:r>
            <a:r>
              <a:rPr kumimoji="0" lang="en-US" sz="1600" b="0" i="0" u="none" strike="noStrike" kern="1200" cap="none" spc="0" normalizeH="0" baseline="0" noProof="0" err="1">
                <a:ln>
                  <a:noFill/>
                </a:ln>
                <a:effectLst/>
                <a:uLnTx/>
                <a:uFillTx/>
                <a:ea typeface="+mn-ea"/>
                <a:cs typeface="+mn-cs"/>
              </a:rPr>
              <a:t>square..circle</a:t>
            </a:r>
            <a:r>
              <a:rPr kumimoji="0" lang="en-US" sz="1600" b="0" i="0" u="none" strike="noStrike" kern="1200" cap="none" spc="0" normalizeH="0" baseline="0" noProof="0">
                <a:ln>
                  <a:noFill/>
                </a:ln>
                <a:effectLst/>
                <a:uLnTx/>
                <a:uFillTx/>
                <a:ea typeface="+mn-ea"/>
                <a:cs typeface="+mn-cs"/>
              </a:rPr>
              <a:t>”</a:t>
            </a:r>
            <a:endParaRPr lang="en-US" sz="1600"/>
          </a:p>
        </p:txBody>
      </p:sp>
    </p:spTree>
    <p:extLst>
      <p:ext uri="{BB962C8B-B14F-4D97-AF65-F5344CB8AC3E}">
        <p14:creationId xmlns:p14="http://schemas.microsoft.com/office/powerpoint/2010/main" val="26054982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7EF97B-782D-6779-9D4A-FF4EBE67543F}"/>
              </a:ext>
            </a:extLst>
          </p:cNvPr>
          <p:cNvSpPr>
            <a:spLocks noGrp="1"/>
          </p:cNvSpPr>
          <p:nvPr>
            <p:ph type="title"/>
          </p:nvPr>
        </p:nvSpPr>
        <p:spPr>
          <a:xfrm>
            <a:off x="569911" y="2505671"/>
            <a:ext cx="5526089" cy="1846659"/>
          </a:xfrm>
        </p:spPr>
        <p:txBody>
          <a:bodyPr/>
          <a:lstStyle/>
          <a:p>
            <a:r>
              <a:rPr lang="en-US" dirty="0"/>
              <a:t>Lesson 1: </a:t>
            </a:r>
            <a:r>
              <a:rPr lang="en-US" sz="4000" dirty="0"/>
              <a:t>Introduction to Dynamics 365 Finance and Operations</a:t>
            </a:r>
            <a:endParaRPr lang="en-US" dirty="0"/>
          </a:p>
        </p:txBody>
      </p:sp>
    </p:spTree>
    <p:extLst>
      <p:ext uri="{BB962C8B-B14F-4D97-AF65-F5344CB8AC3E}">
        <p14:creationId xmlns:p14="http://schemas.microsoft.com/office/powerpoint/2010/main" val="38211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B52BE-0AFC-42CB-A57D-83664AC90E22}"/>
              </a:ext>
            </a:extLst>
          </p:cNvPr>
          <p:cNvSpPr>
            <a:spLocks noGrp="1"/>
          </p:cNvSpPr>
          <p:nvPr>
            <p:ph type="title"/>
          </p:nvPr>
        </p:nvSpPr>
        <p:spPr/>
        <p:txBody>
          <a:bodyPr/>
          <a:lstStyle/>
          <a:p>
            <a:r>
              <a:rPr lang="en-US" dirty="0"/>
              <a:t>Configuring user options</a:t>
            </a:r>
            <a:endParaRPr lang="en-IN" dirty="0"/>
          </a:p>
        </p:txBody>
      </p:sp>
      <p:sp>
        <p:nvSpPr>
          <p:cNvPr id="3" name="Oval 2">
            <a:extLst>
              <a:ext uri="{FF2B5EF4-FFF2-40B4-BE49-F238E27FC236}">
                <a16:creationId xmlns:a16="http://schemas.microsoft.com/office/drawing/2014/main" id="{1171B72C-6AE4-E8DE-0075-8A19A7B45A59}"/>
              </a:ext>
              <a:ext uri="{C183D7F6-B498-43B3-948B-1728B52AA6E4}">
                <adec:decorative xmlns:adec="http://schemas.microsoft.com/office/drawing/2017/decorative" val="0"/>
              </a:ext>
            </a:extLst>
          </p:cNvPr>
          <p:cNvSpPr>
            <a:spLocks/>
          </p:cNvSpPr>
          <p:nvPr/>
        </p:nvSpPr>
        <p:spPr bwMode="auto">
          <a:xfrm>
            <a:off x="588963" y="15518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20" name="Text Placeholder 8">
            <a:extLst>
              <a:ext uri="{FF2B5EF4-FFF2-40B4-BE49-F238E27FC236}">
                <a16:creationId xmlns:a16="http://schemas.microsoft.com/office/drawing/2014/main" id="{AD33F44F-FE22-0428-DC7E-8DBE297C8789}"/>
              </a:ext>
            </a:extLst>
          </p:cNvPr>
          <p:cNvSpPr txBox="1">
            <a:spLocks/>
          </p:cNvSpPr>
          <p:nvPr/>
        </p:nvSpPr>
        <p:spPr>
          <a:xfrm>
            <a:off x="1389460" y="1673416"/>
            <a:ext cx="10210404" cy="307777"/>
          </a:xfrm>
          <a:prstGeom prst="rect">
            <a:avLst/>
          </a:prstGeom>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latin typeface="+mj-lt"/>
              </a:rPr>
              <a:t>Visual Options</a:t>
            </a:r>
          </a:p>
        </p:txBody>
      </p:sp>
      <p:sp>
        <p:nvSpPr>
          <p:cNvPr id="4" name="Oval 3">
            <a:extLst>
              <a:ext uri="{FF2B5EF4-FFF2-40B4-BE49-F238E27FC236}">
                <a16:creationId xmlns:a16="http://schemas.microsoft.com/office/drawing/2014/main" id="{1F79A533-59E2-532F-03F2-23F98140FF3A}"/>
              </a:ext>
              <a:ext uri="{C183D7F6-B498-43B3-948B-1728B52AA6E4}">
                <adec:decorative xmlns:adec="http://schemas.microsoft.com/office/drawing/2017/decorative" val="0"/>
              </a:ext>
            </a:extLst>
          </p:cNvPr>
          <p:cNvSpPr>
            <a:spLocks/>
          </p:cNvSpPr>
          <p:nvPr/>
        </p:nvSpPr>
        <p:spPr bwMode="auto">
          <a:xfrm>
            <a:off x="588963" y="2504124"/>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21" name="Text Placeholder 9">
            <a:extLst>
              <a:ext uri="{FF2B5EF4-FFF2-40B4-BE49-F238E27FC236}">
                <a16:creationId xmlns:a16="http://schemas.microsoft.com/office/drawing/2014/main" id="{F7A86286-6297-6C12-1428-63D262B11376}"/>
              </a:ext>
            </a:extLst>
          </p:cNvPr>
          <p:cNvSpPr txBox="1">
            <a:spLocks/>
          </p:cNvSpPr>
          <p:nvPr/>
        </p:nvSpPr>
        <p:spPr>
          <a:xfrm>
            <a:off x="1389460" y="2625672"/>
            <a:ext cx="10210404" cy="307777"/>
          </a:xfrm>
          <a:prstGeom prst="rect">
            <a:avLst/>
          </a:prstGeom>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latin typeface="+mj-lt"/>
              </a:rPr>
              <a:t>Preferences</a:t>
            </a:r>
          </a:p>
        </p:txBody>
      </p:sp>
      <p:sp>
        <p:nvSpPr>
          <p:cNvPr id="5" name="Oval 4">
            <a:extLst>
              <a:ext uri="{FF2B5EF4-FFF2-40B4-BE49-F238E27FC236}">
                <a16:creationId xmlns:a16="http://schemas.microsoft.com/office/drawing/2014/main" id="{BEFDB5A0-CD82-5A79-000E-85CDB5E12B13}"/>
              </a:ext>
              <a:ext uri="{C183D7F6-B498-43B3-948B-1728B52AA6E4}">
                <adec:decorative xmlns:adec="http://schemas.microsoft.com/office/drawing/2017/decorative" val="0"/>
              </a:ext>
            </a:extLst>
          </p:cNvPr>
          <p:cNvSpPr>
            <a:spLocks/>
          </p:cNvSpPr>
          <p:nvPr/>
        </p:nvSpPr>
        <p:spPr bwMode="auto">
          <a:xfrm>
            <a:off x="588963" y="3456380"/>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22" name="Text Placeholder 10">
            <a:extLst>
              <a:ext uri="{FF2B5EF4-FFF2-40B4-BE49-F238E27FC236}">
                <a16:creationId xmlns:a16="http://schemas.microsoft.com/office/drawing/2014/main" id="{57187FEC-8E68-0325-70C6-5FE3357CA32C}"/>
              </a:ext>
            </a:extLst>
          </p:cNvPr>
          <p:cNvSpPr>
            <a:spLocks noGrp="1"/>
          </p:cNvSpPr>
          <p:nvPr>
            <p:ph type="body" sz="quarter" idx="4294967295"/>
          </p:nvPr>
        </p:nvSpPr>
        <p:spPr>
          <a:xfrm>
            <a:off x="1389460" y="3578225"/>
            <a:ext cx="10210800" cy="307975"/>
          </a:xfrm>
        </p:spPr>
        <p:txBody>
          <a:bodyPr lIns="0" tIns="0" rIns="0" bIns="0" anchor="ctr">
            <a:spAutoFit/>
          </a:bodyPr>
          <a:lstStyle/>
          <a:p>
            <a:pPr marL="0" indent="0">
              <a:buNone/>
            </a:pPr>
            <a:r>
              <a:rPr lang="en-US" sz="2000">
                <a:latin typeface="+mj-lt"/>
              </a:rPr>
              <a:t>Account Information </a:t>
            </a:r>
          </a:p>
        </p:txBody>
      </p:sp>
      <p:sp>
        <p:nvSpPr>
          <p:cNvPr id="6" name="Oval 5">
            <a:extLst>
              <a:ext uri="{FF2B5EF4-FFF2-40B4-BE49-F238E27FC236}">
                <a16:creationId xmlns:a16="http://schemas.microsoft.com/office/drawing/2014/main" id="{CD2D3C4D-9B30-48C6-956C-3CAC09B675B7}"/>
              </a:ext>
              <a:ext uri="{C183D7F6-B498-43B3-948B-1728B52AA6E4}">
                <adec:decorative xmlns:adec="http://schemas.microsoft.com/office/drawing/2017/decorative" val="0"/>
              </a:ext>
            </a:extLst>
          </p:cNvPr>
          <p:cNvSpPr>
            <a:spLocks/>
          </p:cNvSpPr>
          <p:nvPr/>
        </p:nvSpPr>
        <p:spPr bwMode="auto">
          <a:xfrm>
            <a:off x="588963" y="440863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4</a:t>
            </a:r>
            <a:endParaRPr lang="en-IN" sz="2400" b="1">
              <a:solidFill>
                <a:schemeClr val="tx1"/>
              </a:solidFill>
            </a:endParaRPr>
          </a:p>
        </p:txBody>
      </p:sp>
      <p:sp>
        <p:nvSpPr>
          <p:cNvPr id="23" name="Text Placeholder 11">
            <a:extLst>
              <a:ext uri="{FF2B5EF4-FFF2-40B4-BE49-F238E27FC236}">
                <a16:creationId xmlns:a16="http://schemas.microsoft.com/office/drawing/2014/main" id="{FFB56045-4ABA-32E1-2CEF-F1947C21A244}"/>
              </a:ext>
            </a:extLst>
          </p:cNvPr>
          <p:cNvSpPr txBox="1">
            <a:spLocks/>
          </p:cNvSpPr>
          <p:nvPr/>
        </p:nvSpPr>
        <p:spPr>
          <a:xfrm>
            <a:off x="1389460" y="4530184"/>
            <a:ext cx="10210404" cy="307777"/>
          </a:xfrm>
          <a:prstGeom prst="rect">
            <a:avLst/>
          </a:prstGeom>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latin typeface="+mj-lt"/>
              </a:rPr>
              <a:t>Workflow</a:t>
            </a:r>
          </a:p>
        </p:txBody>
      </p:sp>
    </p:spTree>
    <p:extLst>
      <p:ext uri="{BB962C8B-B14F-4D97-AF65-F5344CB8AC3E}">
        <p14:creationId xmlns:p14="http://schemas.microsoft.com/office/powerpoint/2010/main" val="19924865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9B039DB-C5BA-95B1-A89A-967B87FDFB1C}"/>
              </a:ext>
              <a:ext uri="{C183D7F6-B498-43B3-948B-1728B52AA6E4}">
                <adec:decorative xmlns:adec="http://schemas.microsoft.com/office/drawing/2017/decorative" val="1"/>
              </a:ext>
            </a:extLst>
          </p:cNvPr>
          <p:cNvSpPr>
            <a:spLocks/>
          </p:cNvSpPr>
          <p:nvPr/>
        </p:nvSpPr>
        <p:spPr bwMode="auto">
          <a:xfrm>
            <a:off x="557212" y="2578100"/>
            <a:ext cx="11044523" cy="3697288"/>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7AC1EAB-D92E-4F46-83A3-9CD89C50991E}"/>
              </a:ext>
            </a:extLst>
          </p:cNvPr>
          <p:cNvSpPr>
            <a:spLocks noGrp="1"/>
          </p:cNvSpPr>
          <p:nvPr>
            <p:ph type="title"/>
          </p:nvPr>
        </p:nvSpPr>
        <p:spPr/>
        <p:txBody>
          <a:bodyPr/>
          <a:lstStyle/>
          <a:p>
            <a:r>
              <a:rPr lang="en-US" dirty="0"/>
              <a:t>V</a:t>
            </a:r>
            <a:r>
              <a:rPr lang="en-IN" dirty="0" err="1"/>
              <a:t>isual</a:t>
            </a:r>
            <a:r>
              <a:rPr lang="en-IN" dirty="0"/>
              <a:t> Options</a:t>
            </a:r>
          </a:p>
        </p:txBody>
      </p:sp>
      <p:graphicFrame>
        <p:nvGraphicFramePr>
          <p:cNvPr id="9" name="Diagram 8">
            <a:extLst>
              <a:ext uri="{FF2B5EF4-FFF2-40B4-BE49-F238E27FC236}">
                <a16:creationId xmlns:a16="http://schemas.microsoft.com/office/drawing/2014/main" id="{7EBA20DC-2105-1C52-FAB1-5D2A4334BB5F}"/>
              </a:ext>
            </a:extLst>
          </p:cNvPr>
          <p:cNvGraphicFramePr/>
          <p:nvPr>
            <p:extLst>
              <p:ext uri="{D42A27DB-BD31-4B8C-83A1-F6EECF244321}">
                <p14:modId xmlns:p14="http://schemas.microsoft.com/office/powerpoint/2010/main" val="3510645119"/>
              </p:ext>
            </p:extLst>
          </p:nvPr>
        </p:nvGraphicFramePr>
        <p:xfrm>
          <a:off x="2559243" y="1322630"/>
          <a:ext cx="7073515" cy="822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D673A264-ABAA-4B0D-A7FE-722B78BFAE1A}"/>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652748" y="2672547"/>
            <a:ext cx="10853452" cy="3508394"/>
          </a:xfrm>
          <a:prstGeom prst="rect">
            <a:avLst/>
          </a:prstGeom>
          <a:ln>
            <a:noFill/>
          </a:ln>
        </p:spPr>
      </p:pic>
    </p:spTree>
    <p:extLst>
      <p:ext uri="{BB962C8B-B14F-4D97-AF65-F5344CB8AC3E}">
        <p14:creationId xmlns:p14="http://schemas.microsoft.com/office/powerpoint/2010/main" val="111378274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C1EAB-D92E-4F46-83A3-9CD89C50991E}"/>
              </a:ext>
            </a:extLst>
          </p:cNvPr>
          <p:cNvSpPr>
            <a:spLocks noGrp="1"/>
          </p:cNvSpPr>
          <p:nvPr>
            <p:ph type="title"/>
          </p:nvPr>
        </p:nvSpPr>
        <p:spPr>
          <a:xfrm>
            <a:off x="588261" y="585216"/>
            <a:ext cx="4710689" cy="492443"/>
          </a:xfrm>
        </p:spPr>
        <p:txBody>
          <a:bodyPr>
            <a:spAutoFit/>
          </a:bodyPr>
          <a:lstStyle/>
          <a:p>
            <a:r>
              <a:rPr lang="en-US"/>
              <a:t>Preferences</a:t>
            </a:r>
            <a:endParaRPr lang="en-IN"/>
          </a:p>
        </p:txBody>
      </p:sp>
      <p:sp>
        <p:nvSpPr>
          <p:cNvPr id="13" name="Text Placeholder 12">
            <a:extLst>
              <a:ext uri="{FF2B5EF4-FFF2-40B4-BE49-F238E27FC236}">
                <a16:creationId xmlns:a16="http://schemas.microsoft.com/office/drawing/2014/main" id="{0B870CA6-0872-4B8B-DD40-95C9F5460638}"/>
              </a:ext>
            </a:extLst>
          </p:cNvPr>
          <p:cNvSpPr>
            <a:spLocks noGrp="1"/>
          </p:cNvSpPr>
          <p:nvPr>
            <p:ph type="body" sz="quarter" idx="16"/>
          </p:nvPr>
        </p:nvSpPr>
        <p:spPr>
          <a:xfrm>
            <a:off x="584200" y="1529444"/>
            <a:ext cx="4714663" cy="307777"/>
          </a:xfrm>
        </p:spPr>
        <p:txBody>
          <a:bodyPr>
            <a:spAutoFit/>
          </a:bodyPr>
          <a:lstStyle/>
          <a:p>
            <a:r>
              <a:rPr lang="en-US" sz="2000" b="1" dirty="0">
                <a:latin typeface="+mn-lt"/>
              </a:rPr>
              <a:t>Preferences &gt;User options </a:t>
            </a:r>
            <a:r>
              <a:rPr lang="en-US" sz="2000" dirty="0">
                <a:latin typeface="+mn-lt"/>
              </a:rPr>
              <a:t>page,</a:t>
            </a:r>
          </a:p>
        </p:txBody>
      </p:sp>
      <p:sp>
        <p:nvSpPr>
          <p:cNvPr id="12" name="Text Placeholder 11">
            <a:extLst>
              <a:ext uri="{FF2B5EF4-FFF2-40B4-BE49-F238E27FC236}">
                <a16:creationId xmlns:a16="http://schemas.microsoft.com/office/drawing/2014/main" id="{D95DA229-7A7F-9D4C-7C56-41A2160D67EF}"/>
              </a:ext>
            </a:extLst>
          </p:cNvPr>
          <p:cNvSpPr>
            <a:spLocks noGrp="1"/>
          </p:cNvSpPr>
          <p:nvPr>
            <p:ph type="body" sz="quarter" idx="15"/>
          </p:nvPr>
        </p:nvSpPr>
        <p:spPr>
          <a:xfrm>
            <a:off x="586390" y="1985544"/>
            <a:ext cx="4712686" cy="4349909"/>
          </a:xfrm>
        </p:spPr>
        <p:txBody>
          <a:bodyPr>
            <a:spAutoFit/>
          </a:bodyPr>
          <a:lstStyle/>
          <a:p>
            <a:pPr marL="228600" indent="-228600">
              <a:spcBef>
                <a:spcPts val="600"/>
              </a:spcBef>
              <a:spcAft>
                <a:spcPts val="600"/>
              </a:spcAft>
            </a:pPr>
            <a:r>
              <a:rPr lang="en-US" sz="1800" dirty="0"/>
              <a:t>Company</a:t>
            </a:r>
          </a:p>
          <a:p>
            <a:pPr marL="228600" indent="-228600">
              <a:spcBef>
                <a:spcPts val="600"/>
              </a:spcBef>
              <a:spcAft>
                <a:spcPts val="600"/>
              </a:spcAft>
            </a:pPr>
            <a:r>
              <a:rPr lang="en-US" sz="1800" dirty="0"/>
              <a:t>Initial Page</a:t>
            </a:r>
          </a:p>
          <a:p>
            <a:pPr marL="528638" indent="-228600">
              <a:spcBef>
                <a:spcPts val="100"/>
              </a:spcBef>
              <a:spcAft>
                <a:spcPts val="300"/>
              </a:spcAft>
              <a:buFont typeface="Segoe UI" panose="020B0502040204020203" pitchFamily="34" charset="0"/>
              <a:buChar char="–"/>
            </a:pPr>
            <a:r>
              <a:rPr lang="en-US" dirty="0"/>
              <a:t>Default dashboard</a:t>
            </a:r>
          </a:p>
          <a:p>
            <a:pPr marL="528638" indent="-228600">
              <a:spcBef>
                <a:spcPts val="100"/>
              </a:spcBef>
              <a:spcAft>
                <a:spcPts val="300"/>
              </a:spcAft>
              <a:buFont typeface="Segoe UI" panose="020B0502040204020203" pitchFamily="34" charset="0"/>
              <a:buChar char="–"/>
            </a:pPr>
            <a:r>
              <a:rPr lang="en-US" dirty="0"/>
              <a:t>System administration</a:t>
            </a:r>
          </a:p>
          <a:p>
            <a:pPr marL="528638" indent="-228600">
              <a:spcBef>
                <a:spcPts val="100"/>
              </a:spcBef>
              <a:spcAft>
                <a:spcPts val="300"/>
              </a:spcAft>
              <a:buFont typeface="Segoe UI" panose="020B0502040204020203" pitchFamily="34" charset="0"/>
              <a:buChar char="–"/>
            </a:pPr>
            <a:r>
              <a:rPr lang="en-US" dirty="0"/>
              <a:t>Essential dashboard</a:t>
            </a:r>
          </a:p>
          <a:p>
            <a:pPr marL="528638" indent="-228600">
              <a:spcBef>
                <a:spcPts val="100"/>
              </a:spcBef>
              <a:spcAft>
                <a:spcPts val="300"/>
              </a:spcAft>
              <a:buFont typeface="Segoe UI" panose="020B0502040204020203" pitchFamily="34" charset="0"/>
              <a:buChar char="–"/>
            </a:pPr>
            <a:r>
              <a:rPr lang="en-US" dirty="0"/>
              <a:t>Employee self-service dashboard</a:t>
            </a:r>
          </a:p>
          <a:p>
            <a:pPr marL="528638" indent="-228600">
              <a:spcBef>
                <a:spcPts val="100"/>
              </a:spcBef>
              <a:spcAft>
                <a:spcPts val="300"/>
              </a:spcAft>
              <a:buFont typeface="Segoe UI" panose="020B0502040204020203" pitchFamily="34" charset="0"/>
              <a:buChar char="–"/>
            </a:pPr>
            <a:r>
              <a:rPr lang="en-US" dirty="0"/>
              <a:t>Prospective vendor registration</a:t>
            </a:r>
          </a:p>
          <a:p>
            <a:pPr marL="228600" indent="-228600">
              <a:spcBef>
                <a:spcPts val="600"/>
              </a:spcBef>
              <a:spcAft>
                <a:spcPts val="600"/>
              </a:spcAft>
            </a:pPr>
            <a:r>
              <a:rPr lang="en-US" sz="1800" dirty="0"/>
              <a:t>Default View/Edit mode</a:t>
            </a:r>
          </a:p>
          <a:p>
            <a:pPr marL="228600" indent="-228600">
              <a:spcBef>
                <a:spcPts val="600"/>
              </a:spcBef>
              <a:spcAft>
                <a:spcPts val="600"/>
              </a:spcAft>
            </a:pPr>
            <a:r>
              <a:rPr lang="en-US" sz="1800" dirty="0"/>
              <a:t>Language and country/region preferences</a:t>
            </a:r>
          </a:p>
          <a:p>
            <a:pPr marL="228600" indent="-228600">
              <a:spcBef>
                <a:spcPts val="600"/>
              </a:spcBef>
              <a:spcAft>
                <a:spcPts val="600"/>
              </a:spcAft>
            </a:pPr>
            <a:r>
              <a:rPr lang="en-US" sz="1800" dirty="0"/>
              <a:t>Document Handling enabled</a:t>
            </a:r>
          </a:p>
          <a:p>
            <a:pPr marL="228600" indent="-228600">
              <a:spcBef>
                <a:spcPts val="600"/>
              </a:spcBef>
              <a:spcAft>
                <a:spcPts val="600"/>
              </a:spcAft>
            </a:pPr>
            <a:r>
              <a:rPr lang="en-US" sz="1800" dirty="0"/>
              <a:t>Automatically update query parameter</a:t>
            </a:r>
          </a:p>
          <a:p>
            <a:pPr marL="228600" indent="-228600">
              <a:spcBef>
                <a:spcPts val="600"/>
              </a:spcBef>
              <a:spcAft>
                <a:spcPts val="600"/>
              </a:spcAft>
            </a:pPr>
            <a:r>
              <a:rPr lang="en-US" sz="1800" dirty="0"/>
              <a:t>Enhanced Tab sequence </a:t>
            </a:r>
          </a:p>
        </p:txBody>
      </p:sp>
      <p:sp>
        <p:nvSpPr>
          <p:cNvPr id="20" name="Rectangle 19">
            <a:extLst>
              <a:ext uri="{FF2B5EF4-FFF2-40B4-BE49-F238E27FC236}">
                <a16:creationId xmlns:a16="http://schemas.microsoft.com/office/drawing/2014/main" id="{DD21B1E8-3831-DE5A-5570-C8208646D17E}"/>
              </a:ext>
              <a:ext uri="{C183D7F6-B498-43B3-948B-1728B52AA6E4}">
                <adec:decorative xmlns:adec="http://schemas.microsoft.com/office/drawing/2017/decorative" val="1"/>
              </a:ext>
            </a:extLst>
          </p:cNvPr>
          <p:cNvSpPr>
            <a:spLocks/>
          </p:cNvSpPr>
          <p:nvPr/>
        </p:nvSpPr>
        <p:spPr bwMode="auto">
          <a:xfrm>
            <a:off x="6096000" y="0"/>
            <a:ext cx="6096000" cy="6858000"/>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a:extLst>
              <a:ext uri="{FF2B5EF4-FFF2-40B4-BE49-F238E27FC236}">
                <a16:creationId xmlns:a16="http://schemas.microsoft.com/office/drawing/2014/main" id="{C26000F1-6698-28CC-C301-6C4506225DD0}"/>
              </a:ext>
            </a:extLst>
          </p:cNvPr>
          <p:cNvPicPr>
            <a:picLocks noChangeAspect="1"/>
          </p:cNvPicPr>
          <p:nvPr/>
        </p:nvPicPr>
        <p:blipFill>
          <a:blip r:embed="rId3"/>
          <a:stretch>
            <a:fillRect/>
          </a:stretch>
        </p:blipFill>
        <p:spPr>
          <a:xfrm>
            <a:off x="6198669" y="2166715"/>
            <a:ext cx="5890662" cy="2524570"/>
          </a:xfrm>
          <a:prstGeom prst="rect">
            <a:avLst/>
          </a:prstGeom>
          <a:ln>
            <a:noFill/>
          </a:ln>
        </p:spPr>
      </p:pic>
    </p:spTree>
    <p:extLst>
      <p:ext uri="{BB962C8B-B14F-4D97-AF65-F5344CB8AC3E}">
        <p14:creationId xmlns:p14="http://schemas.microsoft.com/office/powerpoint/2010/main" val="83333159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FEC8E9-E28E-A298-3D82-BEBDFBBAC93D}"/>
              </a:ext>
              <a:ext uri="{C183D7F6-B498-43B3-948B-1728B52AA6E4}">
                <adec:decorative xmlns:adec="http://schemas.microsoft.com/office/drawing/2017/decorative" val="1"/>
              </a:ext>
            </a:extLst>
          </p:cNvPr>
          <p:cNvSpPr>
            <a:spLocks/>
          </p:cNvSpPr>
          <p:nvPr/>
        </p:nvSpPr>
        <p:spPr bwMode="auto">
          <a:xfrm>
            <a:off x="4064000" y="1581150"/>
            <a:ext cx="7535862" cy="4430720"/>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7AC1EAB-D92E-4F46-83A3-9CD89C50991E}"/>
              </a:ext>
            </a:extLst>
          </p:cNvPr>
          <p:cNvSpPr>
            <a:spLocks noGrp="1"/>
          </p:cNvSpPr>
          <p:nvPr>
            <p:ph type="title"/>
          </p:nvPr>
        </p:nvSpPr>
        <p:spPr/>
        <p:txBody>
          <a:bodyPr/>
          <a:lstStyle/>
          <a:p>
            <a:r>
              <a:rPr lang="en-US" dirty="0"/>
              <a:t>Account Information</a:t>
            </a:r>
            <a:endParaRPr lang="en-IN" dirty="0"/>
          </a:p>
        </p:txBody>
      </p:sp>
      <p:sp>
        <p:nvSpPr>
          <p:cNvPr id="3" name="Text Placeholder 2">
            <a:extLst>
              <a:ext uri="{FF2B5EF4-FFF2-40B4-BE49-F238E27FC236}">
                <a16:creationId xmlns:a16="http://schemas.microsoft.com/office/drawing/2014/main" id="{66EA81A5-FB02-5D7B-B62B-57C2D7C40EB9}"/>
              </a:ext>
            </a:extLst>
          </p:cNvPr>
          <p:cNvSpPr>
            <a:spLocks noGrp="1"/>
          </p:cNvSpPr>
          <p:nvPr>
            <p:ph type="body" sz="quarter" idx="16"/>
          </p:nvPr>
        </p:nvSpPr>
        <p:spPr>
          <a:xfrm>
            <a:off x="584200" y="1594155"/>
            <a:ext cx="3327400" cy="3185487"/>
          </a:xfrm>
        </p:spPr>
        <p:txBody>
          <a:bodyPr>
            <a:spAutoFit/>
          </a:bodyPr>
          <a:lstStyle/>
          <a:p>
            <a:pPr>
              <a:spcAft>
                <a:spcPts val="600"/>
              </a:spcAft>
            </a:pPr>
            <a:r>
              <a:rPr lang="en-US" sz="2000" b="1" dirty="0">
                <a:latin typeface="+mn-lt"/>
              </a:rPr>
              <a:t>User options &gt; Account </a:t>
            </a:r>
            <a:r>
              <a:rPr lang="en-US" sz="2000" dirty="0">
                <a:latin typeface="+mn-lt"/>
              </a:rPr>
              <a:t>tab</a:t>
            </a:r>
          </a:p>
          <a:p>
            <a:pPr marL="342900" indent="-228600">
              <a:spcAft>
                <a:spcPts val="600"/>
              </a:spcAft>
              <a:buFont typeface="Arial" panose="020B0604020202020204" pitchFamily="34" charset="0"/>
              <a:buChar char="•"/>
            </a:pPr>
            <a:r>
              <a:rPr lang="en-US" sz="1800" dirty="0">
                <a:latin typeface="+mn-lt"/>
              </a:rPr>
              <a:t>Which account in the Active Directory it’s linked to</a:t>
            </a:r>
          </a:p>
          <a:p>
            <a:pPr marL="342900" indent="-228600">
              <a:spcAft>
                <a:spcPts val="600"/>
              </a:spcAft>
              <a:buFont typeface="Arial" panose="020B0604020202020204" pitchFamily="34" charset="0"/>
              <a:buChar char="•"/>
            </a:pPr>
            <a:r>
              <a:rPr lang="en-US" sz="1800" dirty="0">
                <a:latin typeface="+mn-lt"/>
              </a:rPr>
              <a:t>How emailing and electronic signatures are controlled for user accounts</a:t>
            </a:r>
          </a:p>
          <a:p>
            <a:pPr marL="342900" indent="-228600">
              <a:spcAft>
                <a:spcPts val="600"/>
              </a:spcAft>
              <a:buFont typeface="Arial" panose="020B0604020202020204" pitchFamily="34" charset="0"/>
              <a:buChar char="•"/>
            </a:pPr>
            <a:r>
              <a:rPr lang="en-US" sz="1800" dirty="0">
                <a:latin typeface="+mn-lt"/>
              </a:rPr>
              <a:t>User name and other account-related options </a:t>
            </a:r>
          </a:p>
          <a:p>
            <a:pPr marL="342900" indent="-228600">
              <a:spcAft>
                <a:spcPts val="600"/>
              </a:spcAft>
              <a:buFont typeface="Arial" panose="020B0604020202020204" pitchFamily="34" charset="0"/>
              <a:buChar char="•"/>
            </a:pPr>
            <a:r>
              <a:rPr lang="en-US" sz="1800" dirty="0">
                <a:latin typeface="+mn-lt"/>
              </a:rPr>
              <a:t>Email provider selection</a:t>
            </a:r>
          </a:p>
          <a:p>
            <a:pPr marL="342900" indent="-228600">
              <a:spcAft>
                <a:spcPts val="600"/>
              </a:spcAft>
              <a:buFont typeface="Arial" panose="020B0604020202020204" pitchFamily="34" charset="0"/>
              <a:buChar char="•"/>
            </a:pPr>
            <a:r>
              <a:rPr lang="en-US" sz="1800" dirty="0">
                <a:latin typeface="+mn-lt"/>
              </a:rPr>
              <a:t>Electronic Signature</a:t>
            </a:r>
          </a:p>
        </p:txBody>
      </p:sp>
      <p:pic>
        <p:nvPicPr>
          <p:cNvPr id="11" name="Picture 10">
            <a:extLst>
              <a:ext uri="{FF2B5EF4-FFF2-40B4-BE49-F238E27FC236}">
                <a16:creationId xmlns:a16="http://schemas.microsoft.com/office/drawing/2014/main" id="{792D0F93-A658-4EBA-AA5F-8438693E1702}"/>
              </a:ext>
            </a:extLst>
          </p:cNvPr>
          <p:cNvPicPr>
            <a:picLocks noChangeAspect="1"/>
          </p:cNvPicPr>
          <p:nvPr/>
        </p:nvPicPr>
        <p:blipFill>
          <a:blip r:embed="rId3"/>
          <a:stretch>
            <a:fillRect/>
          </a:stretch>
        </p:blipFill>
        <p:spPr>
          <a:xfrm>
            <a:off x="4136714" y="1798320"/>
            <a:ext cx="7390436" cy="3996380"/>
          </a:xfrm>
          <a:prstGeom prst="rect">
            <a:avLst/>
          </a:prstGeom>
          <a:ln>
            <a:noFill/>
          </a:ln>
        </p:spPr>
      </p:pic>
    </p:spTree>
    <p:extLst>
      <p:ext uri="{BB962C8B-B14F-4D97-AF65-F5344CB8AC3E}">
        <p14:creationId xmlns:p14="http://schemas.microsoft.com/office/powerpoint/2010/main" val="285046716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172838-176D-A383-6552-551ECFDE9690}"/>
              </a:ext>
              <a:ext uri="{C183D7F6-B498-43B3-948B-1728B52AA6E4}">
                <adec:decorative xmlns:adec="http://schemas.microsoft.com/office/drawing/2017/decorative" val="1"/>
              </a:ext>
            </a:extLst>
          </p:cNvPr>
          <p:cNvSpPr>
            <a:spLocks/>
          </p:cNvSpPr>
          <p:nvPr/>
        </p:nvSpPr>
        <p:spPr bwMode="auto">
          <a:xfrm>
            <a:off x="4064000" y="1581150"/>
            <a:ext cx="7535862" cy="4430720"/>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7AC1EAB-D92E-4F46-83A3-9CD89C50991E}"/>
              </a:ext>
            </a:extLst>
          </p:cNvPr>
          <p:cNvSpPr>
            <a:spLocks noGrp="1"/>
          </p:cNvSpPr>
          <p:nvPr>
            <p:ph type="title"/>
          </p:nvPr>
        </p:nvSpPr>
        <p:spPr/>
        <p:txBody>
          <a:bodyPr/>
          <a:lstStyle/>
          <a:p>
            <a:r>
              <a:rPr lang="en-US"/>
              <a:t>Workflow</a:t>
            </a:r>
            <a:endParaRPr lang="en-IN"/>
          </a:p>
        </p:txBody>
      </p:sp>
      <p:sp>
        <p:nvSpPr>
          <p:cNvPr id="3" name="Text Placeholder 2">
            <a:extLst>
              <a:ext uri="{FF2B5EF4-FFF2-40B4-BE49-F238E27FC236}">
                <a16:creationId xmlns:a16="http://schemas.microsoft.com/office/drawing/2014/main" id="{25356F6F-3B32-250C-1807-DB8A1A876BD2}"/>
              </a:ext>
            </a:extLst>
          </p:cNvPr>
          <p:cNvSpPr>
            <a:spLocks noGrp="1"/>
          </p:cNvSpPr>
          <p:nvPr>
            <p:ph type="body" sz="quarter" idx="16"/>
          </p:nvPr>
        </p:nvSpPr>
        <p:spPr>
          <a:xfrm>
            <a:off x="584200" y="1594155"/>
            <a:ext cx="3022600" cy="1538883"/>
          </a:xfrm>
        </p:spPr>
        <p:txBody>
          <a:bodyPr wrap="square">
            <a:spAutoFit/>
          </a:bodyPr>
          <a:lstStyle/>
          <a:p>
            <a:pPr marL="342900" indent="-228600">
              <a:spcAft>
                <a:spcPts val="1200"/>
              </a:spcAft>
              <a:buFont typeface="Arial" panose="020B0604020202020204" pitchFamily="34" charset="0"/>
              <a:buChar char="•"/>
            </a:pPr>
            <a:r>
              <a:rPr lang="en-US" sz="1800" b="1" dirty="0">
                <a:latin typeface="+mn-lt"/>
              </a:rPr>
              <a:t>User options &gt;Workflow </a:t>
            </a:r>
            <a:r>
              <a:rPr lang="en-US" sz="1800" dirty="0">
                <a:latin typeface="+mn-lt"/>
              </a:rPr>
              <a:t>tab</a:t>
            </a:r>
          </a:p>
          <a:p>
            <a:pPr marL="342900" indent="-228600">
              <a:spcAft>
                <a:spcPts val="1200"/>
              </a:spcAft>
              <a:buFont typeface="Arial" panose="020B0604020202020204" pitchFamily="34" charset="0"/>
              <a:buChar char="•"/>
            </a:pPr>
            <a:r>
              <a:rPr lang="en-US" sz="1800" dirty="0">
                <a:latin typeface="+mn-lt"/>
              </a:rPr>
              <a:t>Allows you to control how notifications for workflow will be delivered</a:t>
            </a:r>
          </a:p>
        </p:txBody>
      </p:sp>
      <p:pic>
        <p:nvPicPr>
          <p:cNvPr id="30" name="Picture 29">
            <a:extLst>
              <a:ext uri="{FF2B5EF4-FFF2-40B4-BE49-F238E27FC236}">
                <a16:creationId xmlns:a16="http://schemas.microsoft.com/office/drawing/2014/main" id="{46842DCC-C0DF-40FA-8D60-6BE5812D2280}"/>
              </a:ext>
            </a:extLst>
          </p:cNvPr>
          <p:cNvPicPr>
            <a:picLocks noChangeAspect="1"/>
          </p:cNvPicPr>
          <p:nvPr/>
        </p:nvPicPr>
        <p:blipFill rotWithShape="1">
          <a:blip r:embed="rId3"/>
          <a:srcRect r="9342"/>
          <a:stretch/>
        </p:blipFill>
        <p:spPr>
          <a:xfrm>
            <a:off x="4221320" y="1878023"/>
            <a:ext cx="7221223" cy="3836974"/>
          </a:xfrm>
          <a:prstGeom prst="rect">
            <a:avLst/>
          </a:prstGeom>
        </p:spPr>
      </p:pic>
    </p:spTree>
    <p:extLst>
      <p:ext uri="{BB962C8B-B14F-4D97-AF65-F5344CB8AC3E}">
        <p14:creationId xmlns:p14="http://schemas.microsoft.com/office/powerpoint/2010/main" val="31742535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C1EAB-D92E-4F46-83A3-9CD89C50991E}"/>
              </a:ext>
            </a:extLst>
          </p:cNvPr>
          <p:cNvSpPr>
            <a:spLocks noGrp="1"/>
          </p:cNvSpPr>
          <p:nvPr>
            <p:ph type="title"/>
          </p:nvPr>
        </p:nvSpPr>
        <p:spPr/>
        <p:txBody>
          <a:bodyPr/>
          <a:lstStyle/>
          <a:p>
            <a:r>
              <a:rPr lang="en-US" dirty="0"/>
              <a:t>Document handling</a:t>
            </a:r>
            <a:endParaRPr lang="en-IN" dirty="0"/>
          </a:p>
        </p:txBody>
      </p:sp>
      <p:sp>
        <p:nvSpPr>
          <p:cNvPr id="9" name="Text Placeholder 8">
            <a:extLst>
              <a:ext uri="{FF2B5EF4-FFF2-40B4-BE49-F238E27FC236}">
                <a16:creationId xmlns:a16="http://schemas.microsoft.com/office/drawing/2014/main" id="{E637AB80-0E87-19AB-697B-80833761E29A}"/>
              </a:ext>
            </a:extLst>
          </p:cNvPr>
          <p:cNvSpPr>
            <a:spLocks noGrp="1"/>
          </p:cNvSpPr>
          <p:nvPr>
            <p:ph type="body" sz="quarter" idx="16"/>
          </p:nvPr>
        </p:nvSpPr>
        <p:spPr>
          <a:xfrm>
            <a:off x="584200" y="1594155"/>
            <a:ext cx="3006165" cy="1015663"/>
          </a:xfrm>
        </p:spPr>
        <p:txBody>
          <a:bodyPr/>
          <a:lstStyle/>
          <a:p>
            <a:r>
              <a:rPr lang="en-US" sz="2200" dirty="0"/>
              <a:t>To add an attachment to a record, follow these steps</a:t>
            </a:r>
          </a:p>
        </p:txBody>
      </p:sp>
      <p:sp>
        <p:nvSpPr>
          <p:cNvPr id="8" name="Text Placeholder 7">
            <a:extLst>
              <a:ext uri="{FF2B5EF4-FFF2-40B4-BE49-F238E27FC236}">
                <a16:creationId xmlns:a16="http://schemas.microsoft.com/office/drawing/2014/main" id="{0010068B-652D-1C87-DB16-D00817F9651A}"/>
              </a:ext>
            </a:extLst>
          </p:cNvPr>
          <p:cNvSpPr>
            <a:spLocks noGrp="1"/>
          </p:cNvSpPr>
          <p:nvPr>
            <p:ph type="body" sz="quarter" idx="15"/>
          </p:nvPr>
        </p:nvSpPr>
        <p:spPr>
          <a:xfrm>
            <a:off x="586388" y="2807568"/>
            <a:ext cx="3223612" cy="2831544"/>
          </a:xfrm>
        </p:spPr>
        <p:txBody>
          <a:bodyPr wrap="square">
            <a:spAutoFit/>
          </a:bodyPr>
          <a:lstStyle/>
          <a:p>
            <a:pPr marL="228600" indent="-228600">
              <a:spcBef>
                <a:spcPts val="0"/>
              </a:spcBef>
              <a:spcAft>
                <a:spcPts val="1200"/>
              </a:spcAft>
            </a:pPr>
            <a:r>
              <a:rPr lang="en-US" sz="1800" dirty="0"/>
              <a:t>Select the Record</a:t>
            </a:r>
          </a:p>
          <a:p>
            <a:pPr marL="228600" indent="-228600">
              <a:spcBef>
                <a:spcPts val="0"/>
              </a:spcBef>
              <a:spcAft>
                <a:spcPts val="1200"/>
              </a:spcAft>
            </a:pPr>
            <a:r>
              <a:rPr lang="en-US" sz="1800" dirty="0"/>
              <a:t>Select the Paperclip</a:t>
            </a:r>
          </a:p>
          <a:p>
            <a:pPr marL="228600" indent="-228600">
              <a:spcBef>
                <a:spcPts val="0"/>
              </a:spcBef>
              <a:spcAft>
                <a:spcPts val="1200"/>
              </a:spcAft>
            </a:pPr>
            <a:r>
              <a:rPr lang="en-US" sz="1800" dirty="0"/>
              <a:t>Select New in the Action pane</a:t>
            </a:r>
          </a:p>
          <a:p>
            <a:pPr marL="228600" indent="-228600">
              <a:spcBef>
                <a:spcPts val="0"/>
              </a:spcBef>
              <a:spcAft>
                <a:spcPts val="1200"/>
              </a:spcAft>
            </a:pPr>
            <a:r>
              <a:rPr lang="en-US" sz="1800" dirty="0"/>
              <a:t>Browse to the file you wish </a:t>
            </a:r>
            <a:br>
              <a:rPr lang="en-US" sz="1800" dirty="0"/>
            </a:br>
            <a:r>
              <a:rPr lang="en-US" sz="1800" dirty="0"/>
              <a:t>to attach</a:t>
            </a:r>
          </a:p>
          <a:p>
            <a:pPr marL="228600" indent="-228600">
              <a:spcBef>
                <a:spcPts val="0"/>
              </a:spcBef>
              <a:spcAft>
                <a:spcPts val="1200"/>
              </a:spcAft>
            </a:pPr>
            <a:r>
              <a:rPr lang="en-US" sz="1800" dirty="0"/>
              <a:t>Add additional notes </a:t>
            </a:r>
            <a:br>
              <a:rPr lang="en-US" sz="1800" dirty="0"/>
            </a:br>
            <a:r>
              <a:rPr lang="en-US" sz="1800" dirty="0"/>
              <a:t>and details</a:t>
            </a:r>
          </a:p>
        </p:txBody>
      </p:sp>
      <p:sp>
        <p:nvSpPr>
          <p:cNvPr id="11" name="Rectangle 10">
            <a:extLst>
              <a:ext uri="{FF2B5EF4-FFF2-40B4-BE49-F238E27FC236}">
                <a16:creationId xmlns:a16="http://schemas.microsoft.com/office/drawing/2014/main" id="{E2C147E3-EAA8-59EE-0864-ECFF3008D37B}"/>
              </a:ext>
              <a:ext uri="{C183D7F6-B498-43B3-948B-1728B52AA6E4}">
                <adec:decorative xmlns:adec="http://schemas.microsoft.com/office/drawing/2017/decorative" val="1"/>
              </a:ext>
            </a:extLst>
          </p:cNvPr>
          <p:cNvSpPr>
            <a:spLocks/>
          </p:cNvSpPr>
          <p:nvPr/>
        </p:nvSpPr>
        <p:spPr bwMode="auto">
          <a:xfrm>
            <a:off x="4064000" y="1581150"/>
            <a:ext cx="7535862" cy="4430720"/>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09364460-BFC7-409E-B51F-80ABAF8DD9B7}"/>
              </a:ext>
            </a:extLst>
          </p:cNvPr>
          <p:cNvPicPr>
            <a:picLocks noChangeAspect="1"/>
          </p:cNvPicPr>
          <p:nvPr/>
        </p:nvPicPr>
        <p:blipFill>
          <a:blip r:embed="rId3"/>
          <a:stretch>
            <a:fillRect/>
          </a:stretch>
        </p:blipFill>
        <p:spPr>
          <a:xfrm>
            <a:off x="4134802" y="1847019"/>
            <a:ext cx="7394258" cy="3898982"/>
          </a:xfrm>
          <a:prstGeom prst="rect">
            <a:avLst/>
          </a:prstGeom>
          <a:ln>
            <a:noFill/>
          </a:ln>
        </p:spPr>
      </p:pic>
    </p:spTree>
    <p:extLst>
      <p:ext uri="{BB962C8B-B14F-4D97-AF65-F5344CB8AC3E}">
        <p14:creationId xmlns:p14="http://schemas.microsoft.com/office/powerpoint/2010/main" val="30721698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F54F5A8-12E6-2AE4-BC11-611E4CA9662B}"/>
              </a:ext>
              <a:ext uri="{C183D7F6-B498-43B3-948B-1728B52AA6E4}">
                <adec:decorative xmlns:adec="http://schemas.microsoft.com/office/drawing/2017/decorative" val="1"/>
              </a:ext>
            </a:extLst>
          </p:cNvPr>
          <p:cNvSpPr>
            <a:spLocks/>
          </p:cNvSpPr>
          <p:nvPr/>
        </p:nvSpPr>
        <p:spPr bwMode="auto">
          <a:xfrm>
            <a:off x="6096000" y="0"/>
            <a:ext cx="6096000" cy="6858000"/>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7AC1EAB-D92E-4F46-83A3-9CD89C50991E}"/>
              </a:ext>
            </a:extLst>
          </p:cNvPr>
          <p:cNvSpPr>
            <a:spLocks noGrp="1"/>
          </p:cNvSpPr>
          <p:nvPr>
            <p:ph type="title"/>
          </p:nvPr>
        </p:nvSpPr>
        <p:spPr>
          <a:xfrm>
            <a:off x="588261" y="585216"/>
            <a:ext cx="4710689" cy="492443"/>
          </a:xfrm>
        </p:spPr>
        <p:txBody>
          <a:bodyPr>
            <a:spAutoFit/>
          </a:bodyPr>
          <a:lstStyle/>
          <a:p>
            <a:r>
              <a:rPr lang="en-US" dirty="0"/>
              <a:t>Managing documents</a:t>
            </a:r>
            <a:endParaRPr lang="en-IN" dirty="0"/>
          </a:p>
        </p:txBody>
      </p:sp>
      <p:sp>
        <p:nvSpPr>
          <p:cNvPr id="3" name="Rectangle 2">
            <a:extLst>
              <a:ext uri="{FF2B5EF4-FFF2-40B4-BE49-F238E27FC236}">
                <a16:creationId xmlns:a16="http://schemas.microsoft.com/office/drawing/2014/main" id="{43A9BB5E-43CD-5994-34E4-1449EE61AB86}"/>
              </a:ext>
            </a:extLst>
          </p:cNvPr>
          <p:cNvSpPr/>
          <p:nvPr/>
        </p:nvSpPr>
        <p:spPr bwMode="auto">
          <a:xfrm>
            <a:off x="588260" y="1594155"/>
            <a:ext cx="5391625" cy="101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742">
              <a:buSzPct val="90000"/>
            </a:pPr>
            <a:r>
              <a:rPr lang="en-US" sz="2200" dirty="0">
                <a:solidFill>
                  <a:schemeClr val="tx1"/>
                </a:solidFill>
                <a:latin typeface="+mj-lt"/>
                <a:cs typeface="Segoe UI" panose="020B0502040204020203" pitchFamily="34" charset="0"/>
              </a:rPr>
              <a:t>Document management supports saving record attachments in Azure Blob storage and SharePoint Online</a:t>
            </a:r>
          </a:p>
        </p:txBody>
      </p:sp>
      <p:sp>
        <p:nvSpPr>
          <p:cNvPr id="4" name="Rectangle 3">
            <a:extLst>
              <a:ext uri="{FF2B5EF4-FFF2-40B4-BE49-F238E27FC236}">
                <a16:creationId xmlns:a16="http://schemas.microsoft.com/office/drawing/2014/main" id="{D83301C8-CA90-12E1-FCF7-417DF4E038DC}"/>
              </a:ext>
            </a:extLst>
          </p:cNvPr>
          <p:cNvSpPr/>
          <p:nvPr/>
        </p:nvSpPr>
        <p:spPr bwMode="auto">
          <a:xfrm>
            <a:off x="588260" y="2826033"/>
            <a:ext cx="5391625" cy="13388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indent="0">
              <a:spcBef>
                <a:spcPts val="0"/>
              </a:spcBef>
              <a:spcAft>
                <a:spcPts val="600"/>
              </a:spcAft>
              <a:buNone/>
            </a:pPr>
            <a:r>
              <a:rPr lang="en-US" sz="2200" dirty="0">
                <a:solidFill>
                  <a:schemeClr val="tx1"/>
                </a:solidFill>
                <a:latin typeface="+mj-lt"/>
                <a:cs typeface="Segoe UI" panose="020B0502040204020203" pitchFamily="34" charset="0"/>
              </a:rPr>
              <a:t>Preview documents</a:t>
            </a:r>
          </a:p>
          <a:p>
            <a:pPr marL="0" indent="0">
              <a:spcBef>
                <a:spcPts val="0"/>
              </a:spcBef>
              <a:spcAft>
                <a:spcPts val="600"/>
              </a:spcAft>
              <a:buNone/>
            </a:pPr>
            <a:r>
              <a:rPr lang="en-US" sz="2000" dirty="0">
                <a:solidFill>
                  <a:schemeClr val="tx1"/>
                </a:solidFill>
              </a:rPr>
              <a:t>You can specify the destinations for various print management actions for configurable business documents.</a:t>
            </a:r>
          </a:p>
        </p:txBody>
      </p:sp>
      <p:sp>
        <p:nvSpPr>
          <p:cNvPr id="5" name="Rectangle 4">
            <a:extLst>
              <a:ext uri="{FF2B5EF4-FFF2-40B4-BE49-F238E27FC236}">
                <a16:creationId xmlns:a16="http://schemas.microsoft.com/office/drawing/2014/main" id="{C36A7E15-B09A-0E45-5489-2E73C5A783C8}"/>
              </a:ext>
            </a:extLst>
          </p:cNvPr>
          <p:cNvSpPr/>
          <p:nvPr/>
        </p:nvSpPr>
        <p:spPr bwMode="auto">
          <a:xfrm>
            <a:off x="588260" y="4381076"/>
            <a:ext cx="5391625" cy="10310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IN" sz="2200" dirty="0">
                <a:solidFill>
                  <a:schemeClr val="tx1"/>
                </a:solidFill>
                <a:latin typeface="+mj-lt"/>
                <a:cs typeface="Segoe UI" panose="020B0502040204020203" pitchFamily="34" charset="0"/>
              </a:rPr>
              <a:t>Templates</a:t>
            </a:r>
            <a:endParaRPr lang="en-US" sz="2200" dirty="0">
              <a:solidFill>
                <a:schemeClr val="tx1"/>
              </a:solidFill>
              <a:latin typeface="+mj-lt"/>
              <a:cs typeface="Segoe UI" panose="020B0502040204020203" pitchFamily="34" charset="0"/>
            </a:endParaRPr>
          </a:p>
          <a:p>
            <a:pPr marL="0" lvl="2" indent="0" defTabSz="914400" fontAlgn="base">
              <a:spcBef>
                <a:spcPts val="0"/>
              </a:spcBef>
              <a:spcAft>
                <a:spcPts val="600"/>
              </a:spcAft>
              <a:buClr>
                <a:srgbClr val="0078D7"/>
              </a:buClr>
              <a:buSzTx/>
              <a:buNone/>
              <a:defRPr/>
            </a:pPr>
            <a:r>
              <a:rPr lang="en-US" sz="2000" dirty="0">
                <a:solidFill>
                  <a:schemeClr val="tx1"/>
                </a:solidFill>
              </a:rPr>
              <a:t>A template is an artifact that needs to be maintained and versioned.</a:t>
            </a:r>
          </a:p>
        </p:txBody>
      </p:sp>
      <p:sp>
        <p:nvSpPr>
          <p:cNvPr id="6" name="Rectangle 5">
            <a:extLst>
              <a:ext uri="{FF2B5EF4-FFF2-40B4-BE49-F238E27FC236}">
                <a16:creationId xmlns:a16="http://schemas.microsoft.com/office/drawing/2014/main" id="{31BAD801-1970-19D2-185C-CBBA2AE0178B}"/>
              </a:ext>
            </a:extLst>
          </p:cNvPr>
          <p:cNvSpPr/>
          <p:nvPr/>
        </p:nvSpPr>
        <p:spPr bwMode="auto">
          <a:xfrm>
            <a:off x="588260" y="5628342"/>
            <a:ext cx="5391625"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2" defTabSz="914400" fontAlgn="base">
              <a:spcAft>
                <a:spcPts val="600"/>
              </a:spcAft>
              <a:buClr>
                <a:srgbClr val="0078D7"/>
              </a:buClr>
              <a:defRPr/>
            </a:pPr>
            <a:r>
              <a:rPr lang="en-US" sz="2000" dirty="0">
                <a:solidFill>
                  <a:schemeClr val="tx1"/>
                </a:solidFill>
              </a:rPr>
              <a:t>Scan file attachments for malicious threats.</a:t>
            </a:r>
          </a:p>
        </p:txBody>
      </p:sp>
      <p:pic>
        <p:nvPicPr>
          <p:cNvPr id="18" name="Picture 17">
            <a:extLst>
              <a:ext uri="{FF2B5EF4-FFF2-40B4-BE49-F238E27FC236}">
                <a16:creationId xmlns:a16="http://schemas.microsoft.com/office/drawing/2014/main" id="{EA1C7394-6794-4CEA-AEF1-0A64EA18974B}"/>
              </a:ext>
            </a:extLst>
          </p:cNvPr>
          <p:cNvPicPr>
            <a:picLocks noChangeAspect="1"/>
          </p:cNvPicPr>
          <p:nvPr/>
        </p:nvPicPr>
        <p:blipFill rotWithShape="1">
          <a:blip r:embed="rId3"/>
          <a:srcRect b="1322"/>
          <a:stretch/>
        </p:blipFill>
        <p:spPr>
          <a:xfrm>
            <a:off x="6369253" y="1799925"/>
            <a:ext cx="5549494" cy="3258152"/>
          </a:xfrm>
          <a:prstGeom prst="rect">
            <a:avLst/>
          </a:prstGeom>
        </p:spPr>
      </p:pic>
    </p:spTree>
    <p:extLst>
      <p:ext uri="{BB962C8B-B14F-4D97-AF65-F5344CB8AC3E}">
        <p14:creationId xmlns:p14="http://schemas.microsoft.com/office/powerpoint/2010/main" val="2261385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1229-B3C0-415B-A564-6699544720E8}"/>
              </a:ext>
            </a:extLst>
          </p:cNvPr>
          <p:cNvSpPr>
            <a:spLocks noGrp="1"/>
          </p:cNvSpPr>
          <p:nvPr>
            <p:ph type="title"/>
          </p:nvPr>
        </p:nvSpPr>
        <p:spPr>
          <a:xfrm>
            <a:off x="569912" y="2769057"/>
            <a:ext cx="4080466" cy="1231106"/>
          </a:xfrm>
        </p:spPr>
        <p:txBody>
          <a:bodyPr/>
          <a:lstStyle/>
          <a:p>
            <a:r>
              <a:rPr lang="en-US" dirty="0"/>
              <a:t>Demo: Personalize a Workspace</a:t>
            </a:r>
          </a:p>
        </p:txBody>
      </p:sp>
    </p:spTree>
    <p:extLst>
      <p:ext uri="{BB962C8B-B14F-4D97-AF65-F5344CB8AC3E}">
        <p14:creationId xmlns:p14="http://schemas.microsoft.com/office/powerpoint/2010/main" val="330817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1229-B3C0-415B-A564-6699544720E8}"/>
              </a:ext>
            </a:extLst>
          </p:cNvPr>
          <p:cNvSpPr>
            <a:spLocks noGrp="1"/>
          </p:cNvSpPr>
          <p:nvPr>
            <p:ph type="title"/>
          </p:nvPr>
        </p:nvSpPr>
        <p:spPr>
          <a:xfrm>
            <a:off x="569911" y="2769057"/>
            <a:ext cx="6345239" cy="1231106"/>
          </a:xfrm>
        </p:spPr>
        <p:txBody>
          <a:bodyPr/>
          <a:lstStyle/>
          <a:p>
            <a:r>
              <a:rPr lang="en-US" dirty="0"/>
              <a:t>Exercise 1: Work with an Operational Workspace</a:t>
            </a:r>
          </a:p>
        </p:txBody>
      </p:sp>
    </p:spTree>
    <p:extLst>
      <p:ext uri="{BB962C8B-B14F-4D97-AF65-F5344CB8AC3E}">
        <p14:creationId xmlns:p14="http://schemas.microsoft.com/office/powerpoint/2010/main" val="384084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95418-5E25-4906-A2E5-46729825F8DE}"/>
              </a:ext>
            </a:extLst>
          </p:cNvPr>
          <p:cNvSpPr>
            <a:spLocks noGrp="1"/>
          </p:cNvSpPr>
          <p:nvPr>
            <p:ph type="title"/>
          </p:nvPr>
        </p:nvSpPr>
        <p:spPr>
          <a:xfrm>
            <a:off x="588262" y="585216"/>
            <a:ext cx="11044938" cy="861774"/>
          </a:xfrm>
        </p:spPr>
        <p:txBody>
          <a:bodyPr/>
          <a:lstStyle/>
          <a:p>
            <a:r>
              <a:rPr lang="en-US" sz="2800" dirty="0"/>
              <a:t>Group Discussion: List Top Five Benefits Gained by Using Operational Workspaces</a:t>
            </a:r>
          </a:p>
        </p:txBody>
      </p:sp>
      <p:sp>
        <p:nvSpPr>
          <p:cNvPr id="11" name="Text Placeholder 10">
            <a:extLst>
              <a:ext uri="{FF2B5EF4-FFF2-40B4-BE49-F238E27FC236}">
                <a16:creationId xmlns:a16="http://schemas.microsoft.com/office/drawing/2014/main" id="{1EADD377-0E70-D14E-109A-D0826A387BFC}"/>
              </a:ext>
            </a:extLst>
          </p:cNvPr>
          <p:cNvSpPr>
            <a:spLocks noGrp="1"/>
          </p:cNvSpPr>
          <p:nvPr>
            <p:ph type="body" sz="quarter" idx="16"/>
          </p:nvPr>
        </p:nvSpPr>
        <p:spPr>
          <a:xfrm>
            <a:off x="584200" y="1728929"/>
            <a:ext cx="3391034" cy="923330"/>
          </a:xfrm>
        </p:spPr>
        <p:txBody>
          <a:bodyPr wrap="square">
            <a:spAutoFit/>
          </a:bodyPr>
          <a:lstStyle/>
          <a:p>
            <a:r>
              <a:rPr lang="en-US" sz="2000" dirty="0">
                <a:latin typeface="+mn-lt"/>
              </a:rPr>
              <a:t>Discuss how City Power &amp; Light use cases for customers in the public sector.</a:t>
            </a:r>
          </a:p>
        </p:txBody>
      </p:sp>
      <p:sp>
        <p:nvSpPr>
          <p:cNvPr id="10" name="Text Placeholder 9">
            <a:extLst>
              <a:ext uri="{FF2B5EF4-FFF2-40B4-BE49-F238E27FC236}">
                <a16:creationId xmlns:a16="http://schemas.microsoft.com/office/drawing/2014/main" id="{5A4D831F-1445-6B77-337E-553C7F3C95CB}"/>
              </a:ext>
            </a:extLst>
          </p:cNvPr>
          <p:cNvSpPr>
            <a:spLocks noGrp="1"/>
          </p:cNvSpPr>
          <p:nvPr>
            <p:ph type="body" sz="quarter" idx="15"/>
          </p:nvPr>
        </p:nvSpPr>
        <p:spPr>
          <a:xfrm>
            <a:off x="586389" y="2922424"/>
            <a:ext cx="3333091" cy="1471172"/>
          </a:xfrm>
        </p:spPr>
        <p:txBody>
          <a:bodyPr>
            <a:spAutoFit/>
          </a:bodyPr>
          <a:lstStyle/>
          <a:p>
            <a:pPr marL="0" indent="0">
              <a:buNone/>
            </a:pPr>
            <a:r>
              <a:rPr lang="en-US" sz="2000" dirty="0">
                <a:latin typeface="+mj-lt"/>
              </a:rPr>
              <a:t>Hint</a:t>
            </a:r>
          </a:p>
          <a:p>
            <a:pPr marL="0" indent="0">
              <a:buNone/>
            </a:pPr>
            <a:r>
              <a:rPr lang="en-US" sz="1800" dirty="0"/>
              <a:t>Sent some time researching workspaces offered by Microsoft and use your experience to complete your task.</a:t>
            </a:r>
          </a:p>
        </p:txBody>
      </p:sp>
      <p:sp>
        <p:nvSpPr>
          <p:cNvPr id="16" name="Rectangle 15">
            <a:extLst>
              <a:ext uri="{FF2B5EF4-FFF2-40B4-BE49-F238E27FC236}">
                <a16:creationId xmlns:a16="http://schemas.microsoft.com/office/drawing/2014/main" id="{7E1BE925-1BE1-8716-4AA8-492DEB8DD903}"/>
              </a:ext>
              <a:ext uri="{C183D7F6-B498-43B3-948B-1728B52AA6E4}">
                <adec:decorative xmlns:adec="http://schemas.microsoft.com/office/drawing/2017/decorative" val="1"/>
              </a:ext>
            </a:extLst>
          </p:cNvPr>
          <p:cNvSpPr>
            <a:spLocks/>
          </p:cNvSpPr>
          <p:nvPr/>
        </p:nvSpPr>
        <p:spPr bwMode="auto">
          <a:xfrm>
            <a:off x="4064000" y="1581150"/>
            <a:ext cx="7535862" cy="4430720"/>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Manage customer credit and collection workspace">
            <a:extLst>
              <a:ext uri="{FF2B5EF4-FFF2-40B4-BE49-F238E27FC236}">
                <a16:creationId xmlns:a16="http://schemas.microsoft.com/office/drawing/2014/main" id="{1BB9F0A2-9F20-0D93-A50F-1BE97D383DB2}"/>
              </a:ext>
            </a:extLst>
          </p:cNvPr>
          <p:cNvPicPr>
            <a:picLocks/>
          </p:cNvPicPr>
          <p:nvPr/>
        </p:nvPicPr>
        <p:blipFill rotWithShape="1">
          <a:blip r:embed="rId3" cstate="print">
            <a:extLst>
              <a:ext uri="{28A0092B-C50C-407E-A947-70E740481C1C}">
                <a14:useLocalDpi xmlns:a14="http://schemas.microsoft.com/office/drawing/2010/main" val="0"/>
              </a:ext>
            </a:extLst>
          </a:blip>
          <a:srcRect/>
          <a:stretch/>
        </p:blipFill>
        <p:spPr>
          <a:xfrm>
            <a:off x="4208521" y="2197318"/>
            <a:ext cx="7246821" cy="3198385"/>
          </a:xfrm>
          <a:prstGeom prst="rect">
            <a:avLst/>
          </a:prstGeom>
        </p:spPr>
      </p:pic>
    </p:spTree>
    <p:extLst>
      <p:ext uri="{BB962C8B-B14F-4D97-AF65-F5344CB8AC3E}">
        <p14:creationId xmlns:p14="http://schemas.microsoft.com/office/powerpoint/2010/main" val="9275144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FC790B-2FC3-07C4-E750-EF9AB0BD6BD6}"/>
              </a:ext>
            </a:extLst>
          </p:cNvPr>
          <p:cNvSpPr>
            <a:spLocks noGrp="1"/>
          </p:cNvSpPr>
          <p:nvPr>
            <p:ph type="title"/>
          </p:nvPr>
        </p:nvSpPr>
        <p:spPr/>
        <p:txBody>
          <a:bodyPr/>
          <a:lstStyle/>
          <a:p>
            <a:r>
              <a:rPr lang="en-US" dirty="0"/>
              <a:t>Discover Enterprise Resource Planning (ERP)</a:t>
            </a:r>
          </a:p>
        </p:txBody>
      </p:sp>
      <p:sp>
        <p:nvSpPr>
          <p:cNvPr id="8" name="TextBox 7">
            <a:extLst>
              <a:ext uri="{FF2B5EF4-FFF2-40B4-BE49-F238E27FC236}">
                <a16:creationId xmlns:a16="http://schemas.microsoft.com/office/drawing/2014/main" id="{24FE1637-6CD3-6BC6-2598-E914089AB1EB}"/>
              </a:ext>
            </a:extLst>
          </p:cNvPr>
          <p:cNvSpPr txBox="1">
            <a:spLocks/>
          </p:cNvSpPr>
          <p:nvPr/>
        </p:nvSpPr>
        <p:spPr>
          <a:xfrm>
            <a:off x="588261" y="1581150"/>
            <a:ext cx="5507739" cy="4001095"/>
          </a:xfrm>
          <a:prstGeom prst="rect">
            <a:avLst/>
          </a:prstGeom>
          <a:noFill/>
        </p:spPr>
        <p:txBody>
          <a:bodyPr wrap="square" lIns="0" tIns="0" rIns="0" bIns="0">
            <a:spAutoFit/>
          </a:bodyPr>
          <a:lstStyle/>
          <a:p>
            <a:pPr>
              <a:spcBef>
                <a:spcPts val="600"/>
              </a:spcBef>
              <a:spcAft>
                <a:spcPts val="600"/>
              </a:spcAft>
            </a:pPr>
            <a:r>
              <a:rPr lang="en-US" sz="2000" dirty="0"/>
              <a:t>An effective ERP system allows an organization to analyze transactional data, resulting in more streamlined processes and greater efficiency.</a:t>
            </a:r>
          </a:p>
          <a:p>
            <a:pPr>
              <a:spcBef>
                <a:spcPts val="600"/>
              </a:spcBef>
              <a:spcAft>
                <a:spcPts val="600"/>
              </a:spcAft>
            </a:pPr>
            <a:r>
              <a:rPr lang="en-US" sz="2000" dirty="0"/>
              <a:t>Dynamics 365 is a set of intelligent business applications that work together seamlessly and span marketing, services, sales, operations, finance, commerce, and human resources.</a:t>
            </a:r>
          </a:p>
          <a:p>
            <a:pPr>
              <a:spcBef>
                <a:spcPts val="600"/>
              </a:spcBef>
              <a:spcAft>
                <a:spcPts val="600"/>
              </a:spcAft>
            </a:pPr>
            <a:r>
              <a:rPr lang="en-US" sz="2000" dirty="0"/>
              <a:t>Finance and operations apps help businesses manage their global financial systems, operational business processes, and streamlined supply chains to empower people to make fast, informed decisions.</a:t>
            </a:r>
          </a:p>
        </p:txBody>
      </p:sp>
      <p:pic>
        <p:nvPicPr>
          <p:cNvPr id="7" name="Picture Placeholder 6" descr="Diagram&#10;&#10;Description automatically generated">
            <a:extLst>
              <a:ext uri="{FF2B5EF4-FFF2-40B4-BE49-F238E27FC236}">
                <a16:creationId xmlns:a16="http://schemas.microsoft.com/office/drawing/2014/main" id="{E0411124-B4E4-B6F6-A21A-70596FEE0ABF}"/>
              </a:ext>
            </a:extLst>
          </p:cNvPr>
          <p:cNvPicPr>
            <a:picLocks noGrp="1"/>
          </p:cNvPicPr>
          <p:nvPr>
            <p:ph type="pic" sz="quarter" idx="20"/>
          </p:nvPr>
        </p:nvPicPr>
        <p:blipFill rotWithShape="1">
          <a:blip r:embed="rId3"/>
          <a:srcRect l="-2669" t="-406" r="-2669" b="-406"/>
          <a:stretch/>
        </p:blipFill>
        <p:spPr>
          <a:xfrm>
            <a:off x="6328229" y="1581150"/>
            <a:ext cx="5271634" cy="4430713"/>
          </a:xfrm>
          <a:prstGeom prst="rect">
            <a:avLst/>
          </a:prstGeom>
          <a:solidFill>
            <a:schemeClr val="bg1"/>
          </a:solidFill>
          <a:ln w="38100">
            <a:solidFill>
              <a:schemeClr val="accent2"/>
            </a:solidFill>
          </a:ln>
        </p:spPr>
      </p:pic>
    </p:spTree>
    <p:extLst>
      <p:ext uri="{BB962C8B-B14F-4D97-AF65-F5344CB8AC3E}">
        <p14:creationId xmlns:p14="http://schemas.microsoft.com/office/powerpoint/2010/main" val="31812583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AE91B3-9ACF-4591-BCB1-BB8C5ED8671F}"/>
              </a:ext>
            </a:extLst>
          </p:cNvPr>
          <p:cNvSpPr>
            <a:spLocks noGrp="1"/>
          </p:cNvSpPr>
          <p:nvPr>
            <p:ph type="title"/>
          </p:nvPr>
        </p:nvSpPr>
        <p:spPr/>
        <p:txBody>
          <a:bodyPr wrap="square" anchor="t">
            <a:normAutofit/>
          </a:bodyPr>
          <a:lstStyle/>
          <a:p>
            <a:r>
              <a:rPr lang="en-US" dirty="0"/>
              <a:t>Search in Finance and Operations Apps</a:t>
            </a:r>
          </a:p>
        </p:txBody>
      </p:sp>
      <p:sp>
        <p:nvSpPr>
          <p:cNvPr id="2" name="Text Placeholder 1">
            <a:extLst>
              <a:ext uri="{FF2B5EF4-FFF2-40B4-BE49-F238E27FC236}">
                <a16:creationId xmlns:a16="http://schemas.microsoft.com/office/drawing/2014/main" id="{65CE257D-4EB1-DB1A-C13B-F8EB7EA207CA}"/>
              </a:ext>
            </a:extLst>
          </p:cNvPr>
          <p:cNvSpPr>
            <a:spLocks noGrp="1"/>
          </p:cNvSpPr>
          <p:nvPr>
            <p:ph type="body" sz="quarter" idx="16"/>
          </p:nvPr>
        </p:nvSpPr>
        <p:spPr>
          <a:xfrm>
            <a:off x="584199" y="1594155"/>
            <a:ext cx="4553857" cy="1846659"/>
          </a:xfrm>
        </p:spPr>
        <p:txBody>
          <a:bodyPr/>
          <a:lstStyle/>
          <a:p>
            <a:r>
              <a:rPr lang="en-US" sz="2000" dirty="0"/>
              <a:t>Search mechanism is used for finding and navigating to pages and workspaces that appear in the navigation pane and on the dashboard</a:t>
            </a:r>
          </a:p>
        </p:txBody>
      </p:sp>
      <p:sp>
        <p:nvSpPr>
          <p:cNvPr id="7" name="Text Placeholder 6">
            <a:extLst>
              <a:ext uri="{FF2B5EF4-FFF2-40B4-BE49-F238E27FC236}">
                <a16:creationId xmlns:a16="http://schemas.microsoft.com/office/drawing/2014/main" id="{DAF3CEBF-7472-561E-6175-0309A9866BEE}"/>
              </a:ext>
            </a:extLst>
          </p:cNvPr>
          <p:cNvSpPr>
            <a:spLocks noGrp="1"/>
          </p:cNvSpPr>
          <p:nvPr>
            <p:ph type="body" sz="quarter" idx="15"/>
          </p:nvPr>
        </p:nvSpPr>
        <p:spPr>
          <a:xfrm>
            <a:off x="586389" y="3675423"/>
            <a:ext cx="4450068" cy="1077218"/>
          </a:xfrm>
        </p:spPr>
        <p:txBody>
          <a:bodyPr/>
          <a:lstStyle/>
          <a:p>
            <a:pPr marL="0" indent="0">
              <a:spcBef>
                <a:spcPts val="600"/>
              </a:spcBef>
              <a:buNone/>
            </a:pPr>
            <a:r>
              <a:rPr lang="en-US" sz="2000" dirty="0"/>
              <a:t>Two specific ways to search:</a:t>
            </a:r>
          </a:p>
          <a:p>
            <a:pPr marL="371475" indent="-219075">
              <a:spcBef>
                <a:spcPts val="600"/>
              </a:spcBef>
              <a:buFont typeface="Arial" panose="020B0604020202020204" pitchFamily="34" charset="0"/>
              <a:buChar char="•"/>
            </a:pPr>
            <a:r>
              <a:rPr lang="en-US" sz="2000" dirty="0"/>
              <a:t>Keywords</a:t>
            </a:r>
          </a:p>
          <a:p>
            <a:pPr marL="371475" indent="-219075">
              <a:spcBef>
                <a:spcPts val="600"/>
              </a:spcBef>
              <a:buFont typeface="Arial" panose="020B0604020202020204" pitchFamily="34" charset="0"/>
              <a:buChar char="•"/>
            </a:pPr>
            <a:r>
              <a:rPr lang="en-US" sz="2000" dirty="0"/>
              <a:t>Form names</a:t>
            </a:r>
          </a:p>
        </p:txBody>
      </p:sp>
      <p:sp>
        <p:nvSpPr>
          <p:cNvPr id="9" name="Rectangle 8">
            <a:extLst>
              <a:ext uri="{FF2B5EF4-FFF2-40B4-BE49-F238E27FC236}">
                <a16:creationId xmlns:a16="http://schemas.microsoft.com/office/drawing/2014/main" id="{58684FD8-9130-938A-41B2-4AAE242588FA}"/>
              </a:ext>
              <a:ext uri="{C183D7F6-B498-43B3-948B-1728B52AA6E4}">
                <adec:decorative xmlns:adec="http://schemas.microsoft.com/office/drawing/2017/decorative" val="1"/>
              </a:ext>
            </a:extLst>
          </p:cNvPr>
          <p:cNvSpPr>
            <a:spLocks/>
          </p:cNvSpPr>
          <p:nvPr/>
        </p:nvSpPr>
        <p:spPr bwMode="auto">
          <a:xfrm>
            <a:off x="5486400" y="1581150"/>
            <a:ext cx="6113462" cy="4430720"/>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73EB8E3C-8FBC-4246-92B0-EB5D3BF43E22}"/>
              </a:ext>
            </a:extLst>
          </p:cNvPr>
          <p:cNvPicPr>
            <a:picLocks noChangeAspect="1"/>
          </p:cNvPicPr>
          <p:nvPr/>
        </p:nvPicPr>
        <p:blipFill>
          <a:blip r:embed="rId3"/>
          <a:stretch>
            <a:fillRect/>
          </a:stretch>
        </p:blipFill>
        <p:spPr>
          <a:xfrm>
            <a:off x="6518343" y="1878023"/>
            <a:ext cx="4049576" cy="3836974"/>
          </a:xfrm>
          <a:prstGeom prst="rect">
            <a:avLst/>
          </a:prstGeom>
          <a:noFill/>
          <a:ln w="19050">
            <a:noFill/>
          </a:ln>
        </p:spPr>
      </p:pic>
    </p:spTree>
    <p:extLst>
      <p:ext uri="{BB962C8B-B14F-4D97-AF65-F5344CB8AC3E}">
        <p14:creationId xmlns:p14="http://schemas.microsoft.com/office/powerpoint/2010/main" val="248967340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1229-B3C0-415B-A564-6699544720E8}"/>
              </a:ext>
            </a:extLst>
          </p:cNvPr>
          <p:cNvSpPr>
            <a:spLocks noGrp="1"/>
          </p:cNvSpPr>
          <p:nvPr>
            <p:ph type="title"/>
          </p:nvPr>
        </p:nvSpPr>
        <p:spPr>
          <a:xfrm>
            <a:off x="569912" y="2520185"/>
            <a:ext cx="6629174" cy="1846659"/>
          </a:xfrm>
        </p:spPr>
        <p:txBody>
          <a:bodyPr anchor="ctr"/>
          <a:lstStyle/>
          <a:p>
            <a:r>
              <a:rPr lang="en-US" dirty="0"/>
              <a:t>Exercise 2: Perform Searches and Work with Filters</a:t>
            </a:r>
          </a:p>
        </p:txBody>
      </p:sp>
    </p:spTree>
    <p:extLst>
      <p:ext uri="{BB962C8B-B14F-4D97-AF65-F5344CB8AC3E}">
        <p14:creationId xmlns:p14="http://schemas.microsoft.com/office/powerpoint/2010/main" val="42714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1229-B3C0-415B-A564-6699544720E8}"/>
              </a:ext>
            </a:extLst>
          </p:cNvPr>
          <p:cNvSpPr>
            <a:spLocks noGrp="1"/>
          </p:cNvSpPr>
          <p:nvPr>
            <p:ph type="title"/>
          </p:nvPr>
        </p:nvSpPr>
        <p:spPr>
          <a:xfrm>
            <a:off x="569913" y="2505671"/>
            <a:ext cx="7209743" cy="1846659"/>
          </a:xfrm>
        </p:spPr>
        <p:txBody>
          <a:bodyPr/>
          <a:lstStyle/>
          <a:p>
            <a:r>
              <a:rPr lang="en-US" dirty="0"/>
              <a:t>Exercise 3: Create Search Queries and Save for Future Use</a:t>
            </a:r>
          </a:p>
        </p:txBody>
      </p:sp>
    </p:spTree>
    <p:extLst>
      <p:ext uri="{BB962C8B-B14F-4D97-AF65-F5344CB8AC3E}">
        <p14:creationId xmlns:p14="http://schemas.microsoft.com/office/powerpoint/2010/main" val="263368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A1C59-3625-4A4F-96BF-E8D3352E0B72}"/>
              </a:ext>
            </a:extLst>
          </p:cNvPr>
          <p:cNvSpPr>
            <a:spLocks noGrp="1"/>
          </p:cNvSpPr>
          <p:nvPr>
            <p:ph type="title"/>
          </p:nvPr>
        </p:nvSpPr>
        <p:spPr/>
        <p:txBody>
          <a:bodyPr/>
          <a:lstStyle/>
          <a:p>
            <a:r>
              <a:rPr lang="en-US"/>
              <a:t>What are Record Templates?</a:t>
            </a:r>
            <a:endParaRPr lang="en-IN"/>
          </a:p>
        </p:txBody>
      </p:sp>
      <p:sp>
        <p:nvSpPr>
          <p:cNvPr id="9" name="Text Placeholder 8">
            <a:extLst>
              <a:ext uri="{FF2B5EF4-FFF2-40B4-BE49-F238E27FC236}">
                <a16:creationId xmlns:a16="http://schemas.microsoft.com/office/drawing/2014/main" id="{D229EC4B-08CA-F98D-CC8F-25AC86DECD17}"/>
              </a:ext>
            </a:extLst>
          </p:cNvPr>
          <p:cNvSpPr>
            <a:spLocks noGrp="1"/>
          </p:cNvSpPr>
          <p:nvPr>
            <p:ph type="body" sz="quarter" idx="15"/>
          </p:nvPr>
        </p:nvSpPr>
        <p:spPr>
          <a:xfrm>
            <a:off x="586390" y="1591056"/>
            <a:ext cx="5217510" cy="1354217"/>
          </a:xfrm>
        </p:spPr>
        <p:txBody>
          <a:bodyPr/>
          <a:lstStyle/>
          <a:p>
            <a:pPr marL="0" indent="0">
              <a:spcBef>
                <a:spcPts val="0"/>
              </a:spcBef>
              <a:spcAft>
                <a:spcPts val="1200"/>
              </a:spcAft>
              <a:buNone/>
            </a:pPr>
            <a:r>
              <a:rPr lang="en-US" sz="2200" dirty="0"/>
              <a:t>Record templates can help you to create records more quickly, however you can only create record templates for some record types.</a:t>
            </a:r>
          </a:p>
        </p:txBody>
      </p:sp>
      <p:sp>
        <p:nvSpPr>
          <p:cNvPr id="10" name="Text Placeholder 9">
            <a:extLst>
              <a:ext uri="{FF2B5EF4-FFF2-40B4-BE49-F238E27FC236}">
                <a16:creationId xmlns:a16="http://schemas.microsoft.com/office/drawing/2014/main" id="{94BB5B8C-6FF7-8573-0487-B6AB5BE563B1}"/>
              </a:ext>
            </a:extLst>
          </p:cNvPr>
          <p:cNvSpPr>
            <a:spLocks noGrp="1"/>
          </p:cNvSpPr>
          <p:nvPr>
            <p:ph type="body" sz="quarter" idx="20"/>
          </p:nvPr>
        </p:nvSpPr>
        <p:spPr>
          <a:xfrm>
            <a:off x="6253664" y="1591056"/>
            <a:ext cx="5187106" cy="2708434"/>
          </a:xfrm>
        </p:spPr>
        <p:txBody>
          <a:bodyPr/>
          <a:lstStyle/>
          <a:p>
            <a:pPr marL="0" indent="0">
              <a:spcBef>
                <a:spcPts val="0"/>
              </a:spcBef>
              <a:spcAft>
                <a:spcPts val="1200"/>
              </a:spcAft>
              <a:buNone/>
            </a:pPr>
            <a:r>
              <a:rPr lang="en-US" sz="2200" dirty="0"/>
              <a:t>For example, imagine you are entering rental information for a car rental business that is located in San Francisco. Since most of the customers are likely to be from the San Francisco area, it would be nice if you could automatically fill in the values for the </a:t>
            </a:r>
            <a:r>
              <a:rPr lang="en-US" sz="2200" b="1" dirty="0"/>
              <a:t>State, Country, </a:t>
            </a:r>
            <a:r>
              <a:rPr lang="en-US" sz="2200" dirty="0"/>
              <a:t>and </a:t>
            </a:r>
            <a:r>
              <a:rPr lang="en-US" sz="2200" b="1" dirty="0"/>
              <a:t>City</a:t>
            </a:r>
            <a:r>
              <a:rPr lang="en-US" sz="2200" dirty="0"/>
              <a:t> fields on the rental form.</a:t>
            </a:r>
          </a:p>
        </p:txBody>
      </p:sp>
    </p:spTree>
    <p:extLst>
      <p:ext uri="{BB962C8B-B14F-4D97-AF65-F5344CB8AC3E}">
        <p14:creationId xmlns:p14="http://schemas.microsoft.com/office/powerpoint/2010/main" val="190973630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1229-B3C0-415B-A564-6699544720E8}"/>
              </a:ext>
            </a:extLst>
          </p:cNvPr>
          <p:cNvSpPr>
            <a:spLocks noGrp="1"/>
          </p:cNvSpPr>
          <p:nvPr>
            <p:ph type="title"/>
          </p:nvPr>
        </p:nvSpPr>
        <p:spPr>
          <a:xfrm>
            <a:off x="569912" y="2769057"/>
            <a:ext cx="5243060" cy="1231106"/>
          </a:xfrm>
        </p:spPr>
        <p:txBody>
          <a:bodyPr/>
          <a:lstStyle/>
          <a:p>
            <a:r>
              <a:rPr lang="en-US" dirty="0"/>
              <a:t>Exercise 4: Work with Record Templates</a:t>
            </a:r>
          </a:p>
        </p:txBody>
      </p:sp>
    </p:spTree>
    <p:extLst>
      <p:ext uri="{BB962C8B-B14F-4D97-AF65-F5344CB8AC3E}">
        <p14:creationId xmlns:p14="http://schemas.microsoft.com/office/powerpoint/2010/main" val="268065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EDFFA-6B9E-445B-8730-5183580FEF9D}"/>
              </a:ext>
            </a:extLst>
          </p:cNvPr>
          <p:cNvSpPr>
            <a:spLocks noGrp="1"/>
          </p:cNvSpPr>
          <p:nvPr>
            <p:ph type="title"/>
          </p:nvPr>
        </p:nvSpPr>
        <p:spPr/>
        <p:txBody>
          <a:bodyPr vert="horz" wrap="square" lIns="0" tIns="91440" rIns="146304" bIns="91440" rtlCol="0" anchor="t">
            <a:normAutofit fontScale="90000"/>
          </a:bodyPr>
          <a:lstStyle/>
          <a:p>
            <a:r>
              <a:rPr lang="en-US" dirty="0"/>
              <a:t>Introduction to Financial Reporting</a:t>
            </a:r>
          </a:p>
        </p:txBody>
      </p:sp>
      <p:sp>
        <p:nvSpPr>
          <p:cNvPr id="3" name="Text Placeholder 2">
            <a:extLst>
              <a:ext uri="{FF2B5EF4-FFF2-40B4-BE49-F238E27FC236}">
                <a16:creationId xmlns:a16="http://schemas.microsoft.com/office/drawing/2014/main" id="{2FA08A0F-5B65-65CF-B186-B7AD740F567B}"/>
              </a:ext>
            </a:extLst>
          </p:cNvPr>
          <p:cNvSpPr>
            <a:spLocks noGrp="1"/>
          </p:cNvSpPr>
          <p:nvPr>
            <p:ph type="body" sz="quarter" idx="17"/>
          </p:nvPr>
        </p:nvSpPr>
        <p:spPr>
          <a:xfrm>
            <a:off x="584199" y="1386766"/>
            <a:ext cx="11011601" cy="3293209"/>
          </a:xfrm>
        </p:spPr>
        <p:txBody>
          <a:bodyPr/>
          <a:lstStyle/>
          <a:p>
            <a:pPr>
              <a:spcAft>
                <a:spcPts val="1200"/>
              </a:spcAft>
            </a:pPr>
            <a:r>
              <a:rPr lang="en-US" dirty="0">
                <a:latin typeface="+mn-lt"/>
              </a:rPr>
              <a:t>Financial reporting allows financial and business professionals to create, maintain, and view financial statements</a:t>
            </a:r>
          </a:p>
          <a:p>
            <a:pPr>
              <a:spcAft>
                <a:spcPts val="600"/>
              </a:spcAft>
            </a:pPr>
            <a:r>
              <a:rPr lang="en-US" dirty="0">
                <a:latin typeface="+mn-lt"/>
              </a:rPr>
              <a:t>Map the following to gain better insight of financial data</a:t>
            </a:r>
          </a:p>
          <a:p>
            <a:pPr marL="406400" indent="-292100">
              <a:spcAft>
                <a:spcPts val="1200"/>
              </a:spcAft>
              <a:buFont typeface="Arial" panose="020B0604020202020204" pitchFamily="34" charset="0"/>
              <a:buChar char="•"/>
            </a:pPr>
            <a:r>
              <a:rPr lang="en-US" sz="2000" dirty="0">
                <a:latin typeface="+mn-lt"/>
              </a:rPr>
              <a:t>Main accounts</a:t>
            </a:r>
          </a:p>
          <a:p>
            <a:pPr marL="406400" indent="-292100">
              <a:spcAft>
                <a:spcPts val="1200"/>
              </a:spcAft>
              <a:buFont typeface="Arial" panose="020B0604020202020204" pitchFamily="34" charset="0"/>
              <a:buChar char="•"/>
            </a:pPr>
            <a:r>
              <a:rPr lang="en-US" sz="2000" dirty="0">
                <a:latin typeface="+mn-lt"/>
              </a:rPr>
              <a:t>Financial dimensions</a:t>
            </a:r>
          </a:p>
          <a:p>
            <a:pPr marL="406400" indent="-292100">
              <a:spcAft>
                <a:spcPts val="1200"/>
              </a:spcAft>
              <a:buFont typeface="Arial" panose="020B0604020202020204" pitchFamily="34" charset="0"/>
              <a:buChar char="•"/>
            </a:pPr>
            <a:r>
              <a:rPr lang="en-US" sz="2000" dirty="0">
                <a:latin typeface="+mn-lt"/>
              </a:rPr>
              <a:t>Combinations of the two</a:t>
            </a:r>
          </a:p>
          <a:p>
            <a:pPr>
              <a:spcAft>
                <a:spcPts val="1200"/>
              </a:spcAft>
            </a:pPr>
            <a:r>
              <a:rPr lang="en-US" dirty="0">
                <a:latin typeface="+mn-lt"/>
              </a:rPr>
              <a:t>The Financial reporting database is deployed to its own SQL Azure database on the same SQL Azure service as the Finance and Operations apps instance</a:t>
            </a:r>
          </a:p>
        </p:txBody>
      </p:sp>
    </p:spTree>
    <p:extLst>
      <p:ext uri="{BB962C8B-B14F-4D97-AF65-F5344CB8AC3E}">
        <p14:creationId xmlns:p14="http://schemas.microsoft.com/office/powerpoint/2010/main" val="6922170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Inquiry and report types available in a default installation</a:t>
            </a:r>
          </a:p>
        </p:txBody>
      </p:sp>
      <p:sp>
        <p:nvSpPr>
          <p:cNvPr id="5" name="Oval 4">
            <a:extLst>
              <a:ext uri="{FF2B5EF4-FFF2-40B4-BE49-F238E27FC236}">
                <a16:creationId xmlns:a16="http://schemas.microsoft.com/office/drawing/2014/main" id="{4B41E13A-B736-7052-EAED-DB28563C2456}"/>
              </a:ext>
              <a:ext uri="{C183D7F6-B498-43B3-948B-1728B52AA6E4}">
                <adec:decorative xmlns:adec="http://schemas.microsoft.com/office/drawing/2017/decorative" val="0"/>
              </a:ext>
            </a:extLst>
          </p:cNvPr>
          <p:cNvSpPr>
            <a:spLocks/>
          </p:cNvSpPr>
          <p:nvPr/>
        </p:nvSpPr>
        <p:spPr bwMode="auto">
          <a:xfrm>
            <a:off x="588963" y="130764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endParaRPr lang="en-IN" sz="2400" b="1" dirty="0">
              <a:solidFill>
                <a:schemeClr val="tx1"/>
              </a:solidFill>
            </a:endParaRPr>
          </a:p>
        </p:txBody>
      </p:sp>
      <p:sp>
        <p:nvSpPr>
          <p:cNvPr id="6" name="Text Placeholder 5"/>
          <p:cNvSpPr>
            <a:spLocks noGrp="1"/>
          </p:cNvSpPr>
          <p:nvPr>
            <p:ph type="body" sz="quarter" idx="4294967295"/>
          </p:nvPr>
        </p:nvSpPr>
        <p:spPr>
          <a:xfrm>
            <a:off x="1422400" y="1444586"/>
            <a:ext cx="10177464" cy="276999"/>
          </a:xfrm>
        </p:spPr>
        <p:txBody>
          <a:bodyPr lIns="0" tIns="0" rIns="0" bIns="0"/>
          <a:lstStyle/>
          <a:p>
            <a:pPr marL="0" lvl="1" indent="0">
              <a:spcBef>
                <a:spcPts val="0"/>
              </a:spcBef>
              <a:spcAft>
                <a:spcPts val="600"/>
              </a:spcAft>
              <a:buNone/>
            </a:pPr>
            <a:r>
              <a:rPr lang="en-US" sz="1800" b="1" dirty="0"/>
              <a:t>Excel </a:t>
            </a:r>
            <a:r>
              <a:rPr lang="en-US" sz="1800" dirty="0"/>
              <a:t>and</a:t>
            </a:r>
            <a:r>
              <a:rPr lang="en-US" sz="1800" b="1" dirty="0"/>
              <a:t> Microsoft Office </a:t>
            </a:r>
            <a:r>
              <a:rPr lang="en-US" sz="1800" dirty="0"/>
              <a:t>integration.</a:t>
            </a:r>
            <a:r>
              <a:rPr lang="en-US" sz="1800" b="1" dirty="0"/>
              <a:t> </a:t>
            </a:r>
            <a:r>
              <a:rPr lang="en-US" sz="1800" dirty="0">
                <a:effectLst/>
                <a:ea typeface="Segoe UI" panose="020B0502040204020203" pitchFamily="34" charset="0"/>
              </a:rPr>
              <a:t>Manage and analyze data using </a:t>
            </a:r>
            <a:r>
              <a:rPr lang="en-US" sz="1800" b="1" dirty="0"/>
              <a:t>Microsoft Excel. </a:t>
            </a:r>
            <a:endParaRPr lang="en-US" sz="1800" dirty="0"/>
          </a:p>
        </p:txBody>
      </p:sp>
      <p:sp>
        <p:nvSpPr>
          <p:cNvPr id="7" name="Oval 6">
            <a:extLst>
              <a:ext uri="{FF2B5EF4-FFF2-40B4-BE49-F238E27FC236}">
                <a16:creationId xmlns:a16="http://schemas.microsoft.com/office/drawing/2014/main" id="{C841C17F-8A2C-5302-B219-5CAB5C1522FC}"/>
              </a:ext>
              <a:ext uri="{C183D7F6-B498-43B3-948B-1728B52AA6E4}">
                <adec:decorative xmlns:adec="http://schemas.microsoft.com/office/drawing/2017/decorative" val="0"/>
              </a:ext>
            </a:extLst>
          </p:cNvPr>
          <p:cNvSpPr>
            <a:spLocks/>
          </p:cNvSpPr>
          <p:nvPr/>
        </p:nvSpPr>
        <p:spPr bwMode="auto">
          <a:xfrm>
            <a:off x="588963" y="2193192"/>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endParaRPr lang="en-IN" sz="2400" b="1" dirty="0">
              <a:solidFill>
                <a:schemeClr val="tx1"/>
              </a:solidFill>
            </a:endParaRPr>
          </a:p>
        </p:txBody>
      </p:sp>
      <p:sp>
        <p:nvSpPr>
          <p:cNvPr id="2" name="Text Placeholder 1"/>
          <p:cNvSpPr>
            <a:spLocks noGrp="1"/>
          </p:cNvSpPr>
          <p:nvPr>
            <p:ph type="body" sz="quarter" idx="4294967295"/>
          </p:nvPr>
        </p:nvSpPr>
        <p:spPr>
          <a:xfrm>
            <a:off x="1422399" y="2183166"/>
            <a:ext cx="10177464" cy="570926"/>
          </a:xfrm>
        </p:spPr>
        <p:txBody>
          <a:bodyPr lIns="0" tIns="0" rIns="0" bIns="0"/>
          <a:lstStyle/>
          <a:p>
            <a:pPr marL="0" marR="0" lvl="0" indent="0" rtl="0">
              <a:spcBef>
                <a:spcPts val="0"/>
              </a:spcBef>
              <a:spcAft>
                <a:spcPts val="600"/>
              </a:spcAft>
              <a:buNone/>
            </a:pPr>
            <a:r>
              <a:rPr lang="en-US" sz="1800" b="1" dirty="0">
                <a:effectLst/>
                <a:ea typeface="Segoe UI" panose="020B0502040204020203" pitchFamily="34" charset="0"/>
              </a:rPr>
              <a:t>Embedded analytics and native</a:t>
            </a:r>
            <a:r>
              <a:rPr lang="en-US" sz="1800" dirty="0">
                <a:effectLst/>
                <a:ea typeface="Segoe UI" panose="020B0502040204020203" pitchFamily="34" charset="0"/>
              </a:rPr>
              <a:t> </a:t>
            </a:r>
            <a:r>
              <a:rPr lang="en-US" sz="1800" b="1" dirty="0">
                <a:effectLst/>
                <a:ea typeface="Segoe UI" panose="020B0502040204020203" pitchFamily="34" charset="0"/>
              </a:rPr>
              <a:t>controls</a:t>
            </a:r>
            <a:r>
              <a:rPr lang="en-US" sz="1800" b="1" dirty="0">
                <a:ea typeface="Segoe UI" panose="020B0502040204020203" pitchFamily="34" charset="0"/>
              </a:rPr>
              <a:t>.</a:t>
            </a:r>
            <a:r>
              <a:rPr lang="en-US" sz="1800" dirty="0">
                <a:effectLst/>
                <a:ea typeface="Segoe UI" panose="020B0502040204020203" pitchFamily="34" charset="0"/>
              </a:rPr>
              <a:t> These are built-in and used in operational reports. They allow you to add aggregate data to workspaces by using native controls, such as charts and grids.</a:t>
            </a:r>
          </a:p>
        </p:txBody>
      </p:sp>
      <p:sp>
        <p:nvSpPr>
          <p:cNvPr id="8" name="Oval 7">
            <a:extLst>
              <a:ext uri="{FF2B5EF4-FFF2-40B4-BE49-F238E27FC236}">
                <a16:creationId xmlns:a16="http://schemas.microsoft.com/office/drawing/2014/main" id="{A2460853-541E-CED8-23E6-CB758671D2CD}"/>
              </a:ext>
              <a:ext uri="{C183D7F6-B498-43B3-948B-1728B52AA6E4}">
                <adec:decorative xmlns:adec="http://schemas.microsoft.com/office/drawing/2017/decorative" val="0"/>
              </a:ext>
            </a:extLst>
          </p:cNvPr>
          <p:cNvSpPr>
            <a:spLocks/>
          </p:cNvSpPr>
          <p:nvPr/>
        </p:nvSpPr>
        <p:spPr bwMode="auto">
          <a:xfrm>
            <a:off x="588963" y="3078737"/>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3" name="Text Placeholder 2"/>
          <p:cNvSpPr>
            <a:spLocks noGrp="1"/>
          </p:cNvSpPr>
          <p:nvPr>
            <p:ph type="body" sz="quarter" idx="4294967295"/>
          </p:nvPr>
        </p:nvSpPr>
        <p:spPr>
          <a:xfrm>
            <a:off x="1422399" y="2922177"/>
            <a:ext cx="10177464" cy="852093"/>
          </a:xfrm>
        </p:spPr>
        <p:txBody>
          <a:bodyPr lIns="0" tIns="0" rIns="0" bIns="0"/>
          <a:lstStyle/>
          <a:p>
            <a:pPr marL="0" marR="0" lvl="0" indent="0" rtl="0">
              <a:spcBef>
                <a:spcPts val="0"/>
              </a:spcBef>
              <a:spcAft>
                <a:spcPts val="600"/>
              </a:spcAft>
              <a:buNone/>
            </a:pPr>
            <a:r>
              <a:rPr lang="en-US" sz="1800" b="1" dirty="0">
                <a:effectLst/>
                <a:ea typeface="Segoe UI" panose="020B0502040204020203" pitchFamily="34" charset="0"/>
              </a:rPr>
              <a:t>Financial Report Designer.</a:t>
            </a:r>
            <a:r>
              <a:rPr lang="en-US" sz="1800" dirty="0">
                <a:effectLst/>
                <a:ea typeface="Segoe UI" panose="020B0502040204020203" pitchFamily="34" charset="0"/>
              </a:rPr>
              <a:t> It is a powerful and flexible tool to create custom and complex financial statements such as balance sheets, income statements, cashflow statements, and advanced financial reports for financial leaders.</a:t>
            </a:r>
          </a:p>
        </p:txBody>
      </p:sp>
      <p:sp>
        <p:nvSpPr>
          <p:cNvPr id="9" name="Oval 8">
            <a:extLst>
              <a:ext uri="{FF2B5EF4-FFF2-40B4-BE49-F238E27FC236}">
                <a16:creationId xmlns:a16="http://schemas.microsoft.com/office/drawing/2014/main" id="{6DEC4814-F16F-8D3C-852E-C9B8146E19AF}"/>
              </a:ext>
              <a:ext uri="{C183D7F6-B498-43B3-948B-1728B52AA6E4}">
                <adec:decorative xmlns:adec="http://schemas.microsoft.com/office/drawing/2017/decorative" val="0"/>
              </a:ext>
            </a:extLst>
          </p:cNvPr>
          <p:cNvSpPr>
            <a:spLocks/>
          </p:cNvSpPr>
          <p:nvPr/>
        </p:nvSpPr>
        <p:spPr bwMode="auto">
          <a:xfrm>
            <a:off x="588963" y="3964281"/>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4</a:t>
            </a:r>
            <a:endParaRPr lang="en-IN" sz="2400" b="1">
              <a:solidFill>
                <a:schemeClr val="tx1"/>
              </a:solidFill>
            </a:endParaRPr>
          </a:p>
        </p:txBody>
      </p:sp>
      <p:sp>
        <p:nvSpPr>
          <p:cNvPr id="4" name="Text Placeholder 3"/>
          <p:cNvSpPr>
            <a:spLocks noGrp="1"/>
          </p:cNvSpPr>
          <p:nvPr>
            <p:ph type="body" sz="quarter" idx="4294967295"/>
          </p:nvPr>
        </p:nvSpPr>
        <p:spPr>
          <a:xfrm>
            <a:off x="1422399" y="4101218"/>
            <a:ext cx="10177464" cy="276999"/>
          </a:xfrm>
        </p:spPr>
        <p:txBody>
          <a:bodyPr lIns="0" tIns="0" rIns="0" bIns="0"/>
          <a:lstStyle/>
          <a:p>
            <a:pPr marL="0" marR="0" lvl="0" indent="0" rtl="0">
              <a:spcBef>
                <a:spcPts val="0"/>
              </a:spcBef>
              <a:spcAft>
                <a:spcPts val="600"/>
              </a:spcAft>
              <a:buNone/>
            </a:pPr>
            <a:r>
              <a:rPr lang="en-US" sz="1800" b="1" dirty="0">
                <a:effectLst/>
                <a:ea typeface="Segoe UI" panose="020B0502040204020203" pitchFamily="34" charset="0"/>
              </a:rPr>
              <a:t>Dashboards and workspaces.</a:t>
            </a:r>
            <a:r>
              <a:rPr lang="en-US" sz="1800" dirty="0">
                <a:effectLst/>
                <a:ea typeface="Segoe UI" panose="020B0502040204020203" pitchFamily="34" charset="0"/>
              </a:rPr>
              <a:t> This report contains predefined and personalized views.</a:t>
            </a:r>
          </a:p>
        </p:txBody>
      </p:sp>
      <p:sp>
        <p:nvSpPr>
          <p:cNvPr id="10" name="Oval 9">
            <a:extLst>
              <a:ext uri="{FF2B5EF4-FFF2-40B4-BE49-F238E27FC236}">
                <a16:creationId xmlns:a16="http://schemas.microsoft.com/office/drawing/2014/main" id="{15C66946-4112-D925-A0A9-5D2F501D88C0}"/>
              </a:ext>
              <a:ext uri="{C183D7F6-B498-43B3-948B-1728B52AA6E4}">
                <adec:decorative xmlns:adec="http://schemas.microsoft.com/office/drawing/2017/decorative" val="0"/>
              </a:ext>
            </a:extLst>
          </p:cNvPr>
          <p:cNvSpPr>
            <a:spLocks/>
          </p:cNvSpPr>
          <p:nvPr/>
        </p:nvSpPr>
        <p:spPr bwMode="auto">
          <a:xfrm>
            <a:off x="588963" y="484982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5</a:t>
            </a:r>
            <a:endParaRPr lang="en-IN" sz="2400" b="1">
              <a:solidFill>
                <a:schemeClr val="tx1"/>
              </a:solidFill>
            </a:endParaRPr>
          </a:p>
        </p:txBody>
      </p:sp>
      <p:sp>
        <p:nvSpPr>
          <p:cNvPr id="74" name="Text Placeholder 3">
            <a:extLst>
              <a:ext uri="{FF2B5EF4-FFF2-40B4-BE49-F238E27FC236}">
                <a16:creationId xmlns:a16="http://schemas.microsoft.com/office/drawing/2014/main" id="{AD8BEDD8-62F3-421A-B103-6349541659C9}"/>
              </a:ext>
            </a:extLst>
          </p:cNvPr>
          <p:cNvSpPr txBox="1">
            <a:spLocks/>
          </p:cNvSpPr>
          <p:nvPr/>
        </p:nvSpPr>
        <p:spPr>
          <a:xfrm>
            <a:off x="1422399" y="4800813"/>
            <a:ext cx="10177464" cy="648900"/>
          </a:xfrm>
          <a:prstGeom prst="rect">
            <a:avLst/>
          </a:prstGeom>
        </p:spPr>
        <p:txBody>
          <a:bodyPr vert="horz" wrap="square" lIns="0" tIns="0" rIns="0" bIns="0" rtlCol="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rtl="0">
              <a:lnSpc>
                <a:spcPct val="100000"/>
              </a:lnSpc>
              <a:spcBef>
                <a:spcPts val="0"/>
              </a:spcBef>
              <a:spcAft>
                <a:spcPts val="600"/>
              </a:spcAft>
            </a:pPr>
            <a:r>
              <a:rPr lang="en-US" sz="1800" b="1" dirty="0">
                <a:effectLst/>
                <a:ea typeface="Segoe UI" panose="020B0502040204020203" pitchFamily="34" charset="0"/>
              </a:rPr>
              <a:t>SQL Server Reporting Services (SSRS). </a:t>
            </a:r>
            <a:r>
              <a:rPr lang="en-US" sz="1800" dirty="0">
                <a:effectLst/>
                <a:ea typeface="Segoe UI" panose="020B0502040204020203" pitchFamily="34" charset="0"/>
              </a:rPr>
              <a:t>This report is used for business documents and frequent, high-volume printed materials, such as invoices, packing slips, and picking lists. </a:t>
            </a:r>
          </a:p>
        </p:txBody>
      </p:sp>
    </p:spTree>
    <p:extLst>
      <p:ext uri="{BB962C8B-B14F-4D97-AF65-F5344CB8AC3E}">
        <p14:creationId xmlns:p14="http://schemas.microsoft.com/office/powerpoint/2010/main" val="273095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Business Document Management </a:t>
            </a:r>
            <a:endParaRPr lang="en-US" dirty="0"/>
          </a:p>
        </p:txBody>
      </p:sp>
      <p:sp>
        <p:nvSpPr>
          <p:cNvPr id="5" name="Oval 4">
            <a:extLst>
              <a:ext uri="{FF2B5EF4-FFF2-40B4-BE49-F238E27FC236}">
                <a16:creationId xmlns:a16="http://schemas.microsoft.com/office/drawing/2014/main" id="{81DF96E0-DF79-810F-5C01-C767021E4A95}"/>
              </a:ext>
              <a:ext uri="{C183D7F6-B498-43B3-948B-1728B52AA6E4}">
                <adec:decorative xmlns:adec="http://schemas.microsoft.com/office/drawing/2017/decorative" val="0"/>
              </a:ext>
            </a:extLst>
          </p:cNvPr>
          <p:cNvSpPr>
            <a:spLocks/>
          </p:cNvSpPr>
          <p:nvPr/>
        </p:nvSpPr>
        <p:spPr bwMode="auto">
          <a:xfrm>
            <a:off x="588963" y="130764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6" name="Text Placeholder 5"/>
          <p:cNvSpPr>
            <a:spLocks noGrp="1"/>
          </p:cNvSpPr>
          <p:nvPr>
            <p:ph type="body" sz="quarter" idx="4294967295"/>
          </p:nvPr>
        </p:nvSpPr>
        <p:spPr>
          <a:xfrm>
            <a:off x="1374830" y="1428750"/>
            <a:ext cx="10210800" cy="307975"/>
          </a:xfrm>
        </p:spPr>
        <p:txBody>
          <a:bodyPr vert="horz" wrap="square" lIns="0" tIns="0" rIns="0" bIns="0" rtlCol="0" anchor="ctr">
            <a:noAutofit/>
          </a:bodyPr>
          <a:lstStyle/>
          <a:p>
            <a:pPr marL="0" lvl="1" indent="0" defTabSz="914367">
              <a:spcBef>
                <a:spcPts val="600"/>
              </a:spcBef>
              <a:buNone/>
            </a:pPr>
            <a:r>
              <a:rPr lang="en-US" sz="2000"/>
              <a:t>Configure electronic reporting (ER) parameters. </a:t>
            </a:r>
          </a:p>
        </p:txBody>
      </p:sp>
      <p:sp>
        <p:nvSpPr>
          <p:cNvPr id="7" name="Oval 6">
            <a:extLst>
              <a:ext uri="{FF2B5EF4-FFF2-40B4-BE49-F238E27FC236}">
                <a16:creationId xmlns:a16="http://schemas.microsoft.com/office/drawing/2014/main" id="{20B3C09E-8A3F-40C2-718C-C845DA97009B}"/>
              </a:ext>
              <a:ext uri="{C183D7F6-B498-43B3-948B-1728B52AA6E4}">
                <adec:decorative xmlns:adec="http://schemas.microsoft.com/office/drawing/2017/decorative" val="0"/>
              </a:ext>
            </a:extLst>
          </p:cNvPr>
          <p:cNvSpPr>
            <a:spLocks/>
          </p:cNvSpPr>
          <p:nvPr/>
        </p:nvSpPr>
        <p:spPr bwMode="auto">
          <a:xfrm>
            <a:off x="588963" y="2193192"/>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2" name="Text Placeholder 1"/>
          <p:cNvSpPr>
            <a:spLocks noGrp="1"/>
          </p:cNvSpPr>
          <p:nvPr>
            <p:ph type="body" sz="quarter" idx="4294967295"/>
          </p:nvPr>
        </p:nvSpPr>
        <p:spPr>
          <a:xfrm>
            <a:off x="1374830" y="2351088"/>
            <a:ext cx="10210800" cy="231775"/>
          </a:xfrm>
        </p:spPr>
        <p:txBody>
          <a:bodyPr vert="horz" wrap="square" lIns="0" tIns="0" rIns="0" bIns="0" rtlCol="0" anchor="ctr">
            <a:noAutofit/>
          </a:bodyPr>
          <a:lstStyle/>
          <a:p>
            <a:pPr marL="0" indent="0" defTabSz="914367">
              <a:lnSpc>
                <a:spcPct val="105000"/>
              </a:lnSpc>
              <a:spcBef>
                <a:spcPts val="0"/>
              </a:spcBef>
              <a:buNone/>
            </a:pPr>
            <a:r>
              <a:rPr lang="en-US" sz="2000">
                <a:cs typeface="+mn-cs"/>
              </a:rPr>
              <a:t>Import ER solutions.</a:t>
            </a:r>
          </a:p>
        </p:txBody>
      </p:sp>
      <p:sp>
        <p:nvSpPr>
          <p:cNvPr id="8" name="Oval 7">
            <a:extLst>
              <a:ext uri="{FF2B5EF4-FFF2-40B4-BE49-F238E27FC236}">
                <a16:creationId xmlns:a16="http://schemas.microsoft.com/office/drawing/2014/main" id="{4513541D-15CA-E3EF-517F-3D9606EA3C83}"/>
              </a:ext>
              <a:ext uri="{C183D7F6-B498-43B3-948B-1728B52AA6E4}">
                <adec:decorative xmlns:adec="http://schemas.microsoft.com/office/drawing/2017/decorative" val="0"/>
              </a:ext>
            </a:extLst>
          </p:cNvPr>
          <p:cNvSpPr>
            <a:spLocks/>
          </p:cNvSpPr>
          <p:nvPr/>
        </p:nvSpPr>
        <p:spPr bwMode="auto">
          <a:xfrm>
            <a:off x="588963" y="3078737"/>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3" name="Text Placeholder 2"/>
          <p:cNvSpPr>
            <a:spLocks noGrp="1"/>
          </p:cNvSpPr>
          <p:nvPr>
            <p:ph type="body" sz="quarter" idx="4294967295"/>
          </p:nvPr>
        </p:nvSpPr>
        <p:spPr>
          <a:xfrm>
            <a:off x="1374830" y="3236913"/>
            <a:ext cx="10210800" cy="231775"/>
          </a:xfrm>
        </p:spPr>
        <p:txBody>
          <a:bodyPr vert="horz" wrap="square" lIns="0" tIns="0" rIns="0" bIns="0" rtlCol="0" anchor="ctr">
            <a:noAutofit/>
          </a:bodyPr>
          <a:lstStyle/>
          <a:p>
            <a:pPr marL="0" indent="0" defTabSz="914367">
              <a:lnSpc>
                <a:spcPct val="105000"/>
              </a:lnSpc>
              <a:spcBef>
                <a:spcPts val="0"/>
              </a:spcBef>
              <a:buNone/>
            </a:pPr>
            <a:r>
              <a:rPr lang="en-US" sz="2000">
                <a:cs typeface="+mn-cs"/>
              </a:rPr>
              <a:t>Configure access permissions.</a:t>
            </a:r>
          </a:p>
        </p:txBody>
      </p:sp>
      <p:sp>
        <p:nvSpPr>
          <p:cNvPr id="9" name="Oval 8">
            <a:extLst>
              <a:ext uri="{FF2B5EF4-FFF2-40B4-BE49-F238E27FC236}">
                <a16:creationId xmlns:a16="http://schemas.microsoft.com/office/drawing/2014/main" id="{3C89CDA8-4A23-E7FE-B98A-2A6CA026B05B}"/>
              </a:ext>
              <a:ext uri="{C183D7F6-B498-43B3-948B-1728B52AA6E4}">
                <adec:decorative xmlns:adec="http://schemas.microsoft.com/office/drawing/2017/decorative" val="0"/>
              </a:ext>
            </a:extLst>
          </p:cNvPr>
          <p:cNvSpPr>
            <a:spLocks/>
          </p:cNvSpPr>
          <p:nvPr/>
        </p:nvSpPr>
        <p:spPr bwMode="auto">
          <a:xfrm>
            <a:off x="588963" y="3964281"/>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4</a:t>
            </a:r>
            <a:endParaRPr lang="en-IN" sz="2400" b="1">
              <a:solidFill>
                <a:schemeClr val="tx1"/>
              </a:solidFill>
            </a:endParaRPr>
          </a:p>
        </p:txBody>
      </p:sp>
      <p:sp>
        <p:nvSpPr>
          <p:cNvPr id="4" name="Text Placeholder 3"/>
          <p:cNvSpPr>
            <a:spLocks noGrp="1"/>
          </p:cNvSpPr>
          <p:nvPr>
            <p:ph type="body" sz="quarter" idx="4294967295"/>
          </p:nvPr>
        </p:nvSpPr>
        <p:spPr>
          <a:xfrm>
            <a:off x="1374830" y="4089400"/>
            <a:ext cx="10210800" cy="300038"/>
          </a:xfrm>
        </p:spPr>
        <p:txBody>
          <a:bodyPr vert="horz" wrap="square" lIns="0" tIns="0" rIns="0" bIns="0" rtlCol="0" anchor="ctr">
            <a:noAutofit/>
          </a:bodyPr>
          <a:lstStyle/>
          <a:p>
            <a:pPr marL="0" indent="0" defTabSz="914367">
              <a:lnSpc>
                <a:spcPct val="105000"/>
              </a:lnSpc>
              <a:spcBef>
                <a:spcPts val="0"/>
              </a:spcBef>
              <a:buNone/>
            </a:pPr>
            <a:r>
              <a:rPr lang="en-US" sz="2000">
                <a:cs typeface="+mn-cs"/>
              </a:rPr>
              <a:t>Use business document management to edit templates.</a:t>
            </a:r>
          </a:p>
        </p:txBody>
      </p:sp>
      <p:sp>
        <p:nvSpPr>
          <p:cNvPr id="10" name="Oval 9">
            <a:extLst>
              <a:ext uri="{FF2B5EF4-FFF2-40B4-BE49-F238E27FC236}">
                <a16:creationId xmlns:a16="http://schemas.microsoft.com/office/drawing/2014/main" id="{F7261A33-3CF3-9F14-5F0E-2F9ABFBE5480}"/>
              </a:ext>
              <a:ext uri="{C183D7F6-B498-43B3-948B-1728B52AA6E4}">
                <adec:decorative xmlns:adec="http://schemas.microsoft.com/office/drawing/2017/decorative" val="0"/>
              </a:ext>
            </a:extLst>
          </p:cNvPr>
          <p:cNvSpPr>
            <a:spLocks/>
          </p:cNvSpPr>
          <p:nvPr/>
        </p:nvSpPr>
        <p:spPr bwMode="auto">
          <a:xfrm>
            <a:off x="588963" y="484982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5</a:t>
            </a:r>
            <a:endParaRPr lang="en-IN" sz="2400" b="1">
              <a:solidFill>
                <a:schemeClr val="tx1"/>
              </a:solidFill>
            </a:endParaRPr>
          </a:p>
        </p:txBody>
      </p:sp>
      <p:sp>
        <p:nvSpPr>
          <p:cNvPr id="74" name="Text Placeholder 3">
            <a:extLst>
              <a:ext uri="{FF2B5EF4-FFF2-40B4-BE49-F238E27FC236}">
                <a16:creationId xmlns:a16="http://schemas.microsoft.com/office/drawing/2014/main" id="{AD8BEDD8-62F3-421A-B103-6349541659C9}"/>
              </a:ext>
            </a:extLst>
          </p:cNvPr>
          <p:cNvSpPr txBox="1">
            <a:spLocks/>
          </p:cNvSpPr>
          <p:nvPr/>
        </p:nvSpPr>
        <p:spPr>
          <a:xfrm>
            <a:off x="1374830" y="4974701"/>
            <a:ext cx="10210404" cy="300467"/>
          </a:xfrm>
          <a:prstGeom prst="rect">
            <a:avLst/>
          </a:prstGeom>
        </p:spPr>
        <p:txBody>
          <a:bodyPr vert="horz" wrap="square" lIns="0" tIns="0" rIns="0" bIns="0" rtlCol="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5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effectLst/>
                <a:uLnTx/>
                <a:uFillTx/>
                <a:ea typeface="Segoe UI" panose="020B0502040204020203" pitchFamily="34" charset="0"/>
                <a:cs typeface="+mn-cs"/>
              </a:rPr>
              <a:t>Initiate editing templates owned by your or other configuration providers.</a:t>
            </a:r>
          </a:p>
        </p:txBody>
      </p:sp>
      <p:sp>
        <p:nvSpPr>
          <p:cNvPr id="11" name="Oval 10">
            <a:extLst>
              <a:ext uri="{FF2B5EF4-FFF2-40B4-BE49-F238E27FC236}">
                <a16:creationId xmlns:a16="http://schemas.microsoft.com/office/drawing/2014/main" id="{9DCB60AB-5F94-1120-208C-2DF39D32FB43}"/>
              </a:ext>
              <a:ext uri="{C183D7F6-B498-43B3-948B-1728B52AA6E4}">
                <adec:decorative xmlns:adec="http://schemas.microsoft.com/office/drawing/2017/decorative" val="0"/>
              </a:ext>
            </a:extLst>
          </p:cNvPr>
          <p:cNvSpPr>
            <a:spLocks/>
          </p:cNvSpPr>
          <p:nvPr/>
        </p:nvSpPr>
        <p:spPr bwMode="auto">
          <a:xfrm>
            <a:off x="588963" y="5735370"/>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6</a:t>
            </a:r>
            <a:endParaRPr lang="en-IN" sz="2400" b="1">
              <a:solidFill>
                <a:schemeClr val="tx1"/>
              </a:solidFill>
            </a:endParaRPr>
          </a:p>
        </p:txBody>
      </p:sp>
      <p:sp>
        <p:nvSpPr>
          <p:cNvPr id="107" name="Text Placeholder 3">
            <a:extLst>
              <a:ext uri="{FF2B5EF4-FFF2-40B4-BE49-F238E27FC236}">
                <a16:creationId xmlns:a16="http://schemas.microsoft.com/office/drawing/2014/main" id="{B4208B89-D46F-417B-9F90-5927FE364F95}"/>
              </a:ext>
            </a:extLst>
          </p:cNvPr>
          <p:cNvSpPr txBox="1">
            <a:spLocks/>
          </p:cNvSpPr>
          <p:nvPr/>
        </p:nvSpPr>
        <p:spPr>
          <a:xfrm>
            <a:off x="1389460" y="5860573"/>
            <a:ext cx="10210404" cy="300467"/>
          </a:xfrm>
          <a:prstGeom prst="rect">
            <a:avLst/>
          </a:prstGeom>
        </p:spPr>
        <p:txBody>
          <a:bodyPr vert="horz" wrap="square" lIns="0" tIns="0" rIns="0" bIns="0" rtlCol="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5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effectLst/>
                <a:uLnTx/>
                <a:uFillTx/>
                <a:ea typeface="Segoe UI" panose="020B0502040204020203" pitchFamily="34" charset="0"/>
                <a:cs typeface="+mn-cs"/>
              </a:rPr>
              <a:t>Start editing a template.</a:t>
            </a:r>
          </a:p>
        </p:txBody>
      </p:sp>
    </p:spTree>
    <p:extLst>
      <p:ext uri="{BB962C8B-B14F-4D97-AF65-F5344CB8AC3E}">
        <p14:creationId xmlns:p14="http://schemas.microsoft.com/office/powerpoint/2010/main" val="406134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52135D7-2FA9-E0E9-1609-0247D11B6E48}"/>
              </a:ext>
            </a:extLst>
          </p:cNvPr>
          <p:cNvSpPr>
            <a:spLocks noGrp="1"/>
          </p:cNvSpPr>
          <p:nvPr>
            <p:ph type="title"/>
          </p:nvPr>
        </p:nvSpPr>
        <p:spPr/>
        <p:txBody>
          <a:bodyPr/>
          <a:lstStyle/>
          <a:p>
            <a:r>
              <a:rPr lang="en-US" dirty="0"/>
              <a:t>Financial Reporting – Report Designer</a:t>
            </a:r>
          </a:p>
        </p:txBody>
      </p:sp>
      <p:sp>
        <p:nvSpPr>
          <p:cNvPr id="3" name="Text Placeholder 2">
            <a:extLst>
              <a:ext uri="{FF2B5EF4-FFF2-40B4-BE49-F238E27FC236}">
                <a16:creationId xmlns:a16="http://schemas.microsoft.com/office/drawing/2014/main" id="{914EDB5C-F218-6E3E-8A5D-5BB0B50C0A11}"/>
              </a:ext>
            </a:extLst>
          </p:cNvPr>
          <p:cNvSpPr>
            <a:spLocks noGrp="1"/>
          </p:cNvSpPr>
          <p:nvPr>
            <p:ph type="body" sz="quarter" idx="17"/>
          </p:nvPr>
        </p:nvSpPr>
        <p:spPr>
          <a:xfrm>
            <a:off x="584200" y="1387474"/>
            <a:ext cx="11010900" cy="4162425"/>
          </a:xfrm>
        </p:spPr>
        <p:txBody>
          <a:bodyPr>
            <a:noAutofit/>
          </a:bodyPr>
          <a:lstStyle/>
          <a:p>
            <a:pPr>
              <a:spcAft>
                <a:spcPts val="600"/>
              </a:spcAft>
            </a:pPr>
            <a:r>
              <a:rPr lang="en-US" dirty="0"/>
              <a:t>By using Report designer, you will be able to</a:t>
            </a:r>
          </a:p>
          <a:p>
            <a:pPr marL="339725" lvl="2" indent="-225425" defTabSz="914400" fontAlgn="base">
              <a:spcBef>
                <a:spcPts val="0"/>
              </a:spcBef>
              <a:spcAft>
                <a:spcPts val="600"/>
              </a:spcAft>
              <a:defRPr/>
            </a:pPr>
            <a:r>
              <a:rPr lang="en-US" sz="1800" dirty="0">
                <a:cs typeface="Segoe UI Light" panose="020B0502040204020203" pitchFamily="34" charset="0"/>
              </a:rPr>
              <a:t>Save and reuse dimension combinations for multiple reports.</a:t>
            </a:r>
          </a:p>
          <a:p>
            <a:pPr marL="339725" lvl="2" indent="-225425" defTabSz="914400" fontAlgn="base">
              <a:spcBef>
                <a:spcPts val="0"/>
              </a:spcBef>
              <a:spcAft>
                <a:spcPts val="600"/>
              </a:spcAft>
              <a:defRPr/>
            </a:pPr>
            <a:r>
              <a:rPr lang="en-US" sz="1800" dirty="0">
                <a:cs typeface="Segoe UI Light" panose="020B0502040204020203" pitchFamily="34" charset="0"/>
              </a:rPr>
              <a:t>Control how to format and display the dimension descriptions.</a:t>
            </a:r>
          </a:p>
          <a:p>
            <a:pPr marL="339725" lvl="2" indent="-225425" defTabSz="914400" fontAlgn="base">
              <a:spcBef>
                <a:spcPts val="0"/>
              </a:spcBef>
              <a:spcAft>
                <a:spcPts val="600"/>
              </a:spcAft>
              <a:defRPr/>
            </a:pPr>
            <a:r>
              <a:rPr lang="en-US" sz="1800" dirty="0">
                <a:cs typeface="Segoe UI Light" panose="020B0502040204020203" pitchFamily="34" charset="0"/>
              </a:rPr>
              <a:t>Identify the accounts or dimensions that have been omitted from report building blocks.</a:t>
            </a:r>
          </a:p>
          <a:p>
            <a:pPr marL="339725" lvl="2" indent="-225425" defTabSz="914400" fontAlgn="base">
              <a:spcBef>
                <a:spcPts val="0"/>
              </a:spcBef>
              <a:spcAft>
                <a:spcPts val="600"/>
              </a:spcAft>
              <a:defRPr/>
            </a:pPr>
            <a:r>
              <a:rPr lang="en-US" sz="1800" dirty="0">
                <a:cs typeface="Segoe UI Light" panose="020B0502040204020203" pitchFamily="34" charset="0"/>
              </a:rPr>
              <a:t>Format the headers for rolling forecasts.</a:t>
            </a:r>
          </a:p>
          <a:p>
            <a:pPr>
              <a:spcBef>
                <a:spcPts val="1200"/>
              </a:spcBef>
              <a:spcAft>
                <a:spcPts val="600"/>
              </a:spcAft>
            </a:pPr>
            <a:r>
              <a:rPr lang="en-US" dirty="0"/>
              <a:t>Interactive features</a:t>
            </a:r>
          </a:p>
          <a:p>
            <a:pPr marL="339725" lvl="2" indent="-225425" defTabSz="914400" fontAlgn="base">
              <a:spcBef>
                <a:spcPts val="0"/>
              </a:spcBef>
              <a:spcAft>
                <a:spcPts val="600"/>
              </a:spcAft>
              <a:defRPr/>
            </a:pPr>
            <a:r>
              <a:rPr lang="en-US" sz="1800" dirty="0">
                <a:cs typeface="Segoe UI Light" panose="020B0502040204020203" pitchFamily="34" charset="0"/>
              </a:rPr>
              <a:t>Change the report date for the report that you’re viewing.</a:t>
            </a:r>
          </a:p>
          <a:p>
            <a:pPr marL="339725" lvl="2" indent="-225425" defTabSz="914400" fontAlgn="base">
              <a:spcBef>
                <a:spcPts val="0"/>
              </a:spcBef>
              <a:spcAft>
                <a:spcPts val="600"/>
              </a:spcAft>
              <a:defRPr/>
            </a:pPr>
            <a:r>
              <a:rPr lang="en-US" sz="1800" dirty="0">
                <a:cs typeface="Segoe UI Light" panose="020B0502040204020203" pitchFamily="34" charset="0"/>
              </a:rPr>
              <a:t>Change the currency of the report that you’re viewing.</a:t>
            </a:r>
          </a:p>
          <a:p>
            <a:pPr marL="339725" lvl="2" indent="-225425" defTabSz="914400" fontAlgn="base">
              <a:spcBef>
                <a:spcPts val="0"/>
              </a:spcBef>
              <a:spcAft>
                <a:spcPts val="600"/>
              </a:spcAft>
              <a:defRPr/>
            </a:pPr>
            <a:r>
              <a:rPr lang="en-US" sz="1800" dirty="0">
                <a:cs typeface="Segoe UI Light" panose="020B0502040204020203" pitchFamily="34" charset="0"/>
              </a:rPr>
              <a:t>View the report in either a summary view or a detailed view.</a:t>
            </a:r>
          </a:p>
          <a:p>
            <a:pPr marL="339725" lvl="2" indent="-225425" defTabSz="914400" fontAlgn="base">
              <a:spcBef>
                <a:spcPts val="0"/>
              </a:spcBef>
              <a:spcAft>
                <a:spcPts val="600"/>
              </a:spcAft>
              <a:defRPr/>
            </a:pPr>
            <a:r>
              <a:rPr lang="en-US" sz="1800" dirty="0">
                <a:cs typeface="Segoe UI Light" panose="020B0502040204020203" pitchFamily="34" charset="0"/>
              </a:rPr>
              <a:t>Add dimension filters to limit the report content to a specific dimension or combination of dimensions.</a:t>
            </a:r>
          </a:p>
          <a:p>
            <a:pPr marL="339725" lvl="2" indent="-225425" defTabSz="914400" fontAlgn="base">
              <a:spcBef>
                <a:spcPts val="0"/>
              </a:spcBef>
              <a:spcAft>
                <a:spcPts val="600"/>
              </a:spcAft>
              <a:defRPr/>
            </a:pPr>
            <a:r>
              <a:rPr lang="en-US" sz="1800" dirty="0">
                <a:cs typeface="Segoe UI Light" panose="020B0502040204020203" pitchFamily="34" charset="0"/>
              </a:rPr>
              <a:t>Add attribute filters to limit the report content to a specific attribute or a combination of attributes.</a:t>
            </a:r>
          </a:p>
        </p:txBody>
      </p:sp>
    </p:spTree>
    <p:extLst>
      <p:ext uri="{BB962C8B-B14F-4D97-AF65-F5344CB8AC3E}">
        <p14:creationId xmlns:p14="http://schemas.microsoft.com/office/powerpoint/2010/main" val="302035923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CC9E-75B8-4DE8-8A4B-7DA58DC5D631}"/>
              </a:ext>
            </a:extLst>
          </p:cNvPr>
          <p:cNvSpPr>
            <a:spLocks noGrp="1"/>
          </p:cNvSpPr>
          <p:nvPr>
            <p:ph type="title"/>
          </p:nvPr>
        </p:nvSpPr>
        <p:spPr/>
        <p:txBody>
          <a:bodyPr/>
          <a:lstStyle/>
          <a:p>
            <a:r>
              <a:rPr lang="en-US" dirty="0"/>
              <a:t>Accessing Financial Reporting</a:t>
            </a:r>
            <a:endParaRPr lang="en-IN" dirty="0"/>
          </a:p>
        </p:txBody>
      </p:sp>
      <p:sp>
        <p:nvSpPr>
          <p:cNvPr id="3" name="Text Placeholder 2">
            <a:extLst>
              <a:ext uri="{FF2B5EF4-FFF2-40B4-BE49-F238E27FC236}">
                <a16:creationId xmlns:a16="http://schemas.microsoft.com/office/drawing/2014/main" id="{C77F1050-24D5-5E26-BB31-D50113ACB4E4}"/>
              </a:ext>
            </a:extLst>
          </p:cNvPr>
          <p:cNvSpPr>
            <a:spLocks noGrp="1"/>
          </p:cNvSpPr>
          <p:nvPr>
            <p:ph type="body" sz="quarter" idx="17"/>
          </p:nvPr>
        </p:nvSpPr>
        <p:spPr>
          <a:xfrm>
            <a:off x="584199" y="1289050"/>
            <a:ext cx="11015664" cy="4770537"/>
          </a:xfrm>
        </p:spPr>
        <p:txBody>
          <a:bodyPr/>
          <a:lstStyle/>
          <a:p>
            <a:pPr lvl="0">
              <a:spcAft>
                <a:spcPts val="600"/>
              </a:spcAft>
            </a:pPr>
            <a:r>
              <a:rPr lang="en-US" b="0" i="0" dirty="0"/>
              <a:t>Before creating and generating the financial reports, ensure that the following items have been set up for your company</a:t>
            </a:r>
          </a:p>
          <a:p>
            <a:pPr marL="339725" lvl="2" indent="-225425" defTabSz="914400" fontAlgn="base">
              <a:spcBef>
                <a:spcPts val="0"/>
              </a:spcBef>
              <a:spcAft>
                <a:spcPts val="600"/>
              </a:spcAft>
              <a:defRPr/>
            </a:pPr>
            <a:r>
              <a:rPr lang="en-US" sz="1800" dirty="0">
                <a:cs typeface="Segoe UI Light" panose="020B0502040204020203" pitchFamily="34" charset="0"/>
              </a:rPr>
              <a:t>Currency</a:t>
            </a:r>
          </a:p>
          <a:p>
            <a:pPr marL="339725" lvl="2" indent="-225425" defTabSz="914400" fontAlgn="base">
              <a:spcBef>
                <a:spcPts val="0"/>
              </a:spcBef>
              <a:spcAft>
                <a:spcPts val="600"/>
              </a:spcAft>
              <a:defRPr/>
            </a:pPr>
            <a:r>
              <a:rPr lang="en-US" sz="1800" dirty="0">
                <a:cs typeface="Segoe UI Light" panose="020B0502040204020203" pitchFamily="34" charset="0"/>
              </a:rPr>
              <a:t>Fiscal calendar</a:t>
            </a:r>
          </a:p>
          <a:p>
            <a:pPr marL="339725" lvl="2" indent="-225425" defTabSz="914400" fontAlgn="base">
              <a:spcBef>
                <a:spcPts val="0"/>
              </a:spcBef>
              <a:spcAft>
                <a:spcPts val="600"/>
              </a:spcAft>
              <a:defRPr/>
            </a:pPr>
            <a:r>
              <a:rPr lang="en-US" sz="1800" dirty="0">
                <a:cs typeface="Segoe UI Light" panose="020B0502040204020203" pitchFamily="34" charset="0"/>
              </a:rPr>
              <a:t>Chart of accounts</a:t>
            </a:r>
          </a:p>
          <a:p>
            <a:pPr marL="339725" lvl="2" indent="-225425" defTabSz="914400" fontAlgn="base">
              <a:spcBef>
                <a:spcPts val="0"/>
              </a:spcBef>
              <a:spcAft>
                <a:spcPts val="600"/>
              </a:spcAft>
              <a:defRPr/>
            </a:pPr>
            <a:r>
              <a:rPr lang="en-US" sz="1800" dirty="0">
                <a:cs typeface="Segoe UI Light" panose="020B0502040204020203" pitchFamily="34" charset="0"/>
              </a:rPr>
              <a:t>Ledger</a:t>
            </a:r>
          </a:p>
          <a:p>
            <a:pPr lvl="0">
              <a:spcBef>
                <a:spcPts val="1200"/>
              </a:spcBef>
              <a:spcAft>
                <a:spcPts val="600"/>
              </a:spcAft>
            </a:pPr>
            <a:r>
              <a:rPr lang="en-US" b="0" i="0" dirty="0"/>
              <a:t>You can find the Financial reporting menu in the following locations in Dynamics 365 Finance</a:t>
            </a:r>
          </a:p>
          <a:p>
            <a:pPr marL="339725" lvl="2" indent="-225425" defTabSz="914400" fontAlgn="base">
              <a:spcBef>
                <a:spcPts val="0"/>
              </a:spcBef>
              <a:spcAft>
                <a:spcPts val="600"/>
              </a:spcAft>
              <a:defRPr/>
            </a:pPr>
            <a:r>
              <a:rPr lang="en-US" sz="1800" dirty="0">
                <a:cs typeface="Segoe UI Light" panose="020B0502040204020203" pitchFamily="34" charset="0"/>
              </a:rPr>
              <a:t>General Ledger &gt; Inquiries and reports</a:t>
            </a:r>
          </a:p>
          <a:p>
            <a:pPr marL="339725" lvl="2" indent="-225425" defTabSz="914400" fontAlgn="base">
              <a:spcBef>
                <a:spcPts val="0"/>
              </a:spcBef>
              <a:spcAft>
                <a:spcPts val="600"/>
              </a:spcAft>
              <a:defRPr/>
            </a:pPr>
            <a:r>
              <a:rPr lang="en-US" sz="1800" dirty="0">
                <a:cs typeface="Segoe UI Light" panose="020B0502040204020203" pitchFamily="34" charset="0"/>
              </a:rPr>
              <a:t>Budgeting &gt; Inquires and reports &gt; Basic budgeting</a:t>
            </a:r>
          </a:p>
          <a:p>
            <a:pPr marL="339725" lvl="2" indent="-225425" defTabSz="914400" fontAlgn="base">
              <a:spcBef>
                <a:spcPts val="0"/>
              </a:spcBef>
              <a:spcAft>
                <a:spcPts val="600"/>
              </a:spcAft>
              <a:defRPr/>
            </a:pPr>
            <a:r>
              <a:rPr lang="en-US" sz="1800" dirty="0">
                <a:cs typeface="Segoe UI Light" panose="020B0502040204020203" pitchFamily="34" charset="0"/>
              </a:rPr>
              <a:t>Budgeting &gt; Inquiries and reports &gt; Budget planning</a:t>
            </a:r>
          </a:p>
          <a:p>
            <a:pPr marL="339725" lvl="2" indent="-225425" defTabSz="914400" fontAlgn="base">
              <a:spcBef>
                <a:spcPts val="0"/>
              </a:spcBef>
              <a:spcAft>
                <a:spcPts val="600"/>
              </a:spcAft>
              <a:defRPr/>
            </a:pPr>
            <a:r>
              <a:rPr lang="en-US" sz="1800" dirty="0">
                <a:cs typeface="Segoe UI Light" panose="020B0502040204020203" pitchFamily="34" charset="0"/>
              </a:rPr>
              <a:t>Budgeting &gt; Inquiries and reports &gt; Budget control</a:t>
            </a:r>
          </a:p>
          <a:p>
            <a:pPr marL="339725" lvl="2" indent="-225425" defTabSz="914400" fontAlgn="base">
              <a:spcBef>
                <a:spcPts val="0"/>
              </a:spcBef>
              <a:spcAft>
                <a:spcPts val="600"/>
              </a:spcAft>
              <a:defRPr/>
            </a:pPr>
            <a:r>
              <a:rPr lang="en-US" sz="1800" dirty="0">
                <a:cs typeface="Segoe UI Light" panose="020B0502040204020203" pitchFamily="34" charset="0"/>
              </a:rPr>
              <a:t>Consolidations</a:t>
            </a:r>
          </a:p>
        </p:txBody>
      </p:sp>
    </p:spTree>
    <p:extLst>
      <p:ext uri="{BB962C8B-B14F-4D97-AF65-F5344CB8AC3E}">
        <p14:creationId xmlns:p14="http://schemas.microsoft.com/office/powerpoint/2010/main" val="42024218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33B9396-0639-406F-D961-0454F5DD6596}"/>
              </a:ext>
              <a:ext uri="{C183D7F6-B498-43B3-948B-1728B52AA6E4}">
                <adec:decorative xmlns:adec="http://schemas.microsoft.com/office/drawing/2017/decorative" val="1"/>
              </a:ext>
            </a:extLst>
          </p:cNvPr>
          <p:cNvGrpSpPr/>
          <p:nvPr/>
        </p:nvGrpSpPr>
        <p:grpSpPr>
          <a:xfrm>
            <a:off x="588261" y="1393372"/>
            <a:ext cx="11013475" cy="1632856"/>
            <a:chOff x="588261" y="1393372"/>
            <a:chExt cx="11013475" cy="1632856"/>
          </a:xfrm>
        </p:grpSpPr>
        <p:sp>
          <p:nvSpPr>
            <p:cNvPr id="7" name="Rectangle 6">
              <a:extLst>
                <a:ext uri="{FF2B5EF4-FFF2-40B4-BE49-F238E27FC236}">
                  <a16:creationId xmlns:a16="http://schemas.microsoft.com/office/drawing/2014/main" id="{85D48419-474B-0560-4DDD-F1B5A8259533}"/>
                </a:ext>
              </a:extLst>
            </p:cNvPr>
            <p:cNvSpPr/>
            <p:nvPr/>
          </p:nvSpPr>
          <p:spPr bwMode="auto">
            <a:xfrm>
              <a:off x="588261" y="1393372"/>
              <a:ext cx="2677469" cy="1632856"/>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9BE1C1D1-4F2E-F3AD-BEF8-20A25294019C}"/>
                </a:ext>
              </a:extLst>
            </p:cNvPr>
            <p:cNvSpPr/>
            <p:nvPr/>
          </p:nvSpPr>
          <p:spPr bwMode="auto">
            <a:xfrm>
              <a:off x="3366930" y="1393372"/>
              <a:ext cx="2677469" cy="1632856"/>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D56BF45-7E02-BE13-CB9C-A605C5EDFF4F}"/>
                </a:ext>
              </a:extLst>
            </p:cNvPr>
            <p:cNvSpPr/>
            <p:nvPr/>
          </p:nvSpPr>
          <p:spPr bwMode="auto">
            <a:xfrm>
              <a:off x="6145598" y="1393372"/>
              <a:ext cx="2677469" cy="1632856"/>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AEEE0615-9071-7202-6BD2-92342BE895F8}"/>
                </a:ext>
              </a:extLst>
            </p:cNvPr>
            <p:cNvSpPr/>
            <p:nvPr/>
          </p:nvSpPr>
          <p:spPr bwMode="auto">
            <a:xfrm>
              <a:off x="8924267" y="1393372"/>
              <a:ext cx="2677469" cy="1632856"/>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Title 5">
            <a:extLst>
              <a:ext uri="{FF2B5EF4-FFF2-40B4-BE49-F238E27FC236}">
                <a16:creationId xmlns:a16="http://schemas.microsoft.com/office/drawing/2014/main" id="{F6572BAD-9789-7D3C-FCEC-B387AFB9F12F}"/>
              </a:ext>
            </a:extLst>
          </p:cNvPr>
          <p:cNvSpPr>
            <a:spLocks noGrp="1"/>
          </p:cNvSpPr>
          <p:nvPr>
            <p:ph type="title"/>
          </p:nvPr>
        </p:nvSpPr>
        <p:spPr>
          <a:xfrm>
            <a:off x="588262" y="585216"/>
            <a:ext cx="11013474" cy="492443"/>
          </a:xfrm>
        </p:spPr>
        <p:txBody>
          <a:bodyPr/>
          <a:lstStyle/>
          <a:p>
            <a:r>
              <a:rPr lang="en-US" dirty="0"/>
              <a:t>Dynamics 365 Finance and Operations Apps</a:t>
            </a:r>
          </a:p>
        </p:txBody>
      </p:sp>
      <p:pic>
        <p:nvPicPr>
          <p:cNvPr id="18" name="Chart Placeholder 13">
            <a:extLst>
              <a:ext uri="{FF2B5EF4-FFF2-40B4-BE49-F238E27FC236}">
                <a16:creationId xmlns:a16="http://schemas.microsoft.com/office/drawing/2014/main" id="{B939E045-2201-2780-E0CF-9EEF21ECBBA4}"/>
              </a:ext>
            </a:extLst>
          </p:cNvPr>
          <p:cNvPicPr>
            <a:picLocks/>
          </p:cNvPicPr>
          <p:nvPr/>
        </p:nvPicPr>
        <p:blipFill>
          <a:blip r:embed="rId3"/>
          <a:stretch>
            <a:fillRect/>
          </a:stretch>
        </p:blipFill>
        <p:spPr>
          <a:xfrm>
            <a:off x="727145" y="1534885"/>
            <a:ext cx="2399702" cy="1349830"/>
          </a:xfrm>
          <a:prstGeom prst="rect">
            <a:avLst/>
          </a:prstGeom>
        </p:spPr>
      </p:pic>
      <p:sp>
        <p:nvSpPr>
          <p:cNvPr id="14" name="Rectangle 13">
            <a:extLst>
              <a:ext uri="{FF2B5EF4-FFF2-40B4-BE49-F238E27FC236}">
                <a16:creationId xmlns:a16="http://schemas.microsoft.com/office/drawing/2014/main" id="{6891FEBD-7359-BA6E-224C-0C131CF83F73}"/>
              </a:ext>
            </a:extLst>
          </p:cNvPr>
          <p:cNvSpPr/>
          <p:nvPr/>
        </p:nvSpPr>
        <p:spPr bwMode="auto">
          <a:xfrm>
            <a:off x="588261" y="3147341"/>
            <a:ext cx="2677469" cy="6676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2000" dirty="0">
                <a:solidFill>
                  <a:schemeClr val="tx1"/>
                </a:solidFill>
                <a:latin typeface="+mj-lt"/>
              </a:rPr>
              <a:t>Dynamics 365 Supply Chain Management</a:t>
            </a:r>
          </a:p>
        </p:txBody>
      </p:sp>
      <p:sp>
        <p:nvSpPr>
          <p:cNvPr id="24" name="Rectangle 23">
            <a:extLst>
              <a:ext uri="{FF2B5EF4-FFF2-40B4-BE49-F238E27FC236}">
                <a16:creationId xmlns:a16="http://schemas.microsoft.com/office/drawing/2014/main" id="{A84076D5-BB46-52BC-5CDD-7636219990FB}"/>
              </a:ext>
            </a:extLst>
          </p:cNvPr>
          <p:cNvSpPr/>
          <p:nvPr/>
        </p:nvSpPr>
        <p:spPr bwMode="auto">
          <a:xfrm>
            <a:off x="588261" y="3831773"/>
            <a:ext cx="2677469" cy="24577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spcBef>
                <a:spcPts val="600"/>
              </a:spcBef>
            </a:pPr>
            <a:r>
              <a:rPr lang="en-US" sz="1800" dirty="0">
                <a:solidFill>
                  <a:schemeClr val="tx1"/>
                </a:solidFill>
              </a:rPr>
              <a:t>Resolve product quality issues and accelerate time to market.</a:t>
            </a:r>
          </a:p>
          <a:p>
            <a:pPr>
              <a:spcBef>
                <a:spcPts val="600"/>
              </a:spcBef>
            </a:pPr>
            <a:r>
              <a:rPr lang="en-US" sz="1800" dirty="0">
                <a:solidFill>
                  <a:schemeClr val="tx1"/>
                </a:solidFill>
              </a:rPr>
              <a:t>Gain planning agility to fulfil customer demand.</a:t>
            </a:r>
          </a:p>
          <a:p>
            <a:pPr>
              <a:spcBef>
                <a:spcPts val="600"/>
              </a:spcBef>
            </a:pPr>
            <a:r>
              <a:rPr lang="en-US" sz="1800" dirty="0">
                <a:solidFill>
                  <a:schemeClr val="tx1"/>
                </a:solidFill>
              </a:rPr>
              <a:t>Optimize stock and logistics.</a:t>
            </a:r>
          </a:p>
        </p:txBody>
      </p:sp>
      <p:pic>
        <p:nvPicPr>
          <p:cNvPr id="19" name="Chart Placeholder 12">
            <a:extLst>
              <a:ext uri="{FF2B5EF4-FFF2-40B4-BE49-F238E27FC236}">
                <a16:creationId xmlns:a16="http://schemas.microsoft.com/office/drawing/2014/main" id="{2452D2AA-853F-7668-3908-4C4FDBEE787B}"/>
              </a:ext>
            </a:extLst>
          </p:cNvPr>
          <p:cNvPicPr>
            <a:picLocks/>
          </p:cNvPicPr>
          <p:nvPr/>
        </p:nvPicPr>
        <p:blipFill>
          <a:blip r:embed="rId4"/>
          <a:stretch>
            <a:fillRect/>
          </a:stretch>
        </p:blipFill>
        <p:spPr>
          <a:xfrm>
            <a:off x="3505814" y="1534885"/>
            <a:ext cx="2399702" cy="1349830"/>
          </a:xfrm>
          <a:prstGeom prst="rect">
            <a:avLst/>
          </a:prstGeom>
        </p:spPr>
      </p:pic>
      <p:sp>
        <p:nvSpPr>
          <p:cNvPr id="15" name="Rectangle 14">
            <a:extLst>
              <a:ext uri="{FF2B5EF4-FFF2-40B4-BE49-F238E27FC236}">
                <a16:creationId xmlns:a16="http://schemas.microsoft.com/office/drawing/2014/main" id="{1432B02A-A693-1964-E1FD-C05C1232E71B}"/>
              </a:ext>
            </a:extLst>
          </p:cNvPr>
          <p:cNvSpPr/>
          <p:nvPr/>
        </p:nvSpPr>
        <p:spPr bwMode="auto">
          <a:xfrm>
            <a:off x="3366930" y="3147341"/>
            <a:ext cx="2677469" cy="6676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2000" dirty="0">
                <a:solidFill>
                  <a:schemeClr val="tx1"/>
                </a:solidFill>
                <a:latin typeface="+mj-lt"/>
              </a:rPr>
              <a:t>Dynamics 365 Human Resources</a:t>
            </a:r>
          </a:p>
        </p:txBody>
      </p:sp>
      <p:sp>
        <p:nvSpPr>
          <p:cNvPr id="25" name="Rectangle 24">
            <a:extLst>
              <a:ext uri="{FF2B5EF4-FFF2-40B4-BE49-F238E27FC236}">
                <a16:creationId xmlns:a16="http://schemas.microsoft.com/office/drawing/2014/main" id="{21371CEB-3D88-0C61-9467-D0C594BD08D4}"/>
              </a:ext>
            </a:extLst>
          </p:cNvPr>
          <p:cNvSpPr/>
          <p:nvPr/>
        </p:nvSpPr>
        <p:spPr bwMode="auto">
          <a:xfrm>
            <a:off x="3366930" y="3831773"/>
            <a:ext cx="2677469" cy="24577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spcBef>
                <a:spcPts val="600"/>
              </a:spcBef>
            </a:pPr>
            <a:r>
              <a:rPr lang="en-US" sz="1800" dirty="0">
                <a:solidFill>
                  <a:schemeClr val="tx1"/>
                </a:solidFill>
              </a:rPr>
              <a:t>Transform employee experiences.</a:t>
            </a:r>
          </a:p>
          <a:p>
            <a:pPr>
              <a:spcBef>
                <a:spcPts val="600"/>
              </a:spcBef>
            </a:pPr>
            <a:r>
              <a:rPr lang="en-US" sz="1800" dirty="0">
                <a:solidFill>
                  <a:schemeClr val="tx1"/>
                </a:solidFill>
              </a:rPr>
              <a:t>Optimize your HR programmed.</a:t>
            </a:r>
          </a:p>
          <a:p>
            <a:pPr>
              <a:spcBef>
                <a:spcPts val="600"/>
              </a:spcBef>
            </a:pPr>
            <a:r>
              <a:rPr lang="en-US" sz="1800" dirty="0">
                <a:solidFill>
                  <a:schemeClr val="tx1"/>
                </a:solidFill>
              </a:rPr>
              <a:t>Increase organizational agility.</a:t>
            </a:r>
          </a:p>
        </p:txBody>
      </p:sp>
      <p:pic>
        <p:nvPicPr>
          <p:cNvPr id="21" name="Picture 20">
            <a:extLst>
              <a:ext uri="{FF2B5EF4-FFF2-40B4-BE49-F238E27FC236}">
                <a16:creationId xmlns:a16="http://schemas.microsoft.com/office/drawing/2014/main" id="{9C41754D-22DE-BE8D-EBA4-36FD071DF7B4}"/>
              </a:ext>
            </a:extLst>
          </p:cNvPr>
          <p:cNvPicPr>
            <a:picLocks/>
          </p:cNvPicPr>
          <p:nvPr/>
        </p:nvPicPr>
        <p:blipFill>
          <a:blip r:embed="rId5"/>
          <a:stretch>
            <a:fillRect/>
          </a:stretch>
        </p:blipFill>
        <p:spPr>
          <a:xfrm>
            <a:off x="6284483" y="1534885"/>
            <a:ext cx="2399702" cy="1349830"/>
          </a:xfrm>
          <a:prstGeom prst="rect">
            <a:avLst/>
          </a:prstGeom>
        </p:spPr>
      </p:pic>
      <p:sp>
        <p:nvSpPr>
          <p:cNvPr id="16" name="Rectangle 15">
            <a:extLst>
              <a:ext uri="{FF2B5EF4-FFF2-40B4-BE49-F238E27FC236}">
                <a16:creationId xmlns:a16="http://schemas.microsoft.com/office/drawing/2014/main" id="{708D9296-D867-CF83-F700-FFFABB1F838A}"/>
              </a:ext>
            </a:extLst>
          </p:cNvPr>
          <p:cNvSpPr/>
          <p:nvPr/>
        </p:nvSpPr>
        <p:spPr bwMode="auto">
          <a:xfrm>
            <a:off x="6145598" y="3147341"/>
            <a:ext cx="2677469" cy="6676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2000" dirty="0">
                <a:solidFill>
                  <a:schemeClr val="tx1"/>
                </a:solidFill>
                <a:latin typeface="+mj-lt"/>
              </a:rPr>
              <a:t>Dynamics 365 Finance</a:t>
            </a:r>
          </a:p>
        </p:txBody>
      </p:sp>
      <p:sp>
        <p:nvSpPr>
          <p:cNvPr id="26" name="Rectangle 25">
            <a:extLst>
              <a:ext uri="{FF2B5EF4-FFF2-40B4-BE49-F238E27FC236}">
                <a16:creationId xmlns:a16="http://schemas.microsoft.com/office/drawing/2014/main" id="{D026E9EE-C0FE-82F0-12B8-59A20C29448C}"/>
              </a:ext>
            </a:extLst>
          </p:cNvPr>
          <p:cNvSpPr/>
          <p:nvPr/>
        </p:nvSpPr>
        <p:spPr bwMode="auto">
          <a:xfrm>
            <a:off x="6145599" y="3831773"/>
            <a:ext cx="2677469" cy="24577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spcBef>
                <a:spcPts val="600"/>
              </a:spcBef>
            </a:pPr>
            <a:r>
              <a:rPr lang="en-US" sz="1800" dirty="0">
                <a:solidFill>
                  <a:schemeClr val="tx1"/>
                </a:solidFill>
              </a:rPr>
              <a:t>Redefine your traditional global financial management to monitor performance in real time, predict future outcomes.</a:t>
            </a:r>
          </a:p>
          <a:p>
            <a:pPr>
              <a:spcBef>
                <a:spcPts val="600"/>
              </a:spcBef>
            </a:pPr>
            <a:r>
              <a:rPr lang="en-US" sz="1800" dirty="0">
                <a:solidFill>
                  <a:schemeClr val="tx1"/>
                </a:solidFill>
              </a:rPr>
              <a:t>Make data-driven decisions to drive business growth</a:t>
            </a:r>
          </a:p>
        </p:txBody>
      </p:sp>
      <p:pic>
        <p:nvPicPr>
          <p:cNvPr id="20" name="Picture 19">
            <a:extLst>
              <a:ext uri="{FF2B5EF4-FFF2-40B4-BE49-F238E27FC236}">
                <a16:creationId xmlns:a16="http://schemas.microsoft.com/office/drawing/2014/main" id="{8958E303-0D78-EB27-BD98-B2F59B46F461}"/>
              </a:ext>
            </a:extLst>
          </p:cNvPr>
          <p:cNvPicPr>
            <a:picLocks/>
          </p:cNvPicPr>
          <p:nvPr/>
        </p:nvPicPr>
        <p:blipFill>
          <a:blip r:embed="rId6"/>
          <a:stretch>
            <a:fillRect/>
          </a:stretch>
        </p:blipFill>
        <p:spPr>
          <a:xfrm>
            <a:off x="9063151" y="1534885"/>
            <a:ext cx="2399702" cy="1349830"/>
          </a:xfrm>
          <a:prstGeom prst="rect">
            <a:avLst/>
          </a:prstGeom>
        </p:spPr>
      </p:pic>
      <p:sp>
        <p:nvSpPr>
          <p:cNvPr id="17" name="Rectangle 16">
            <a:extLst>
              <a:ext uri="{FF2B5EF4-FFF2-40B4-BE49-F238E27FC236}">
                <a16:creationId xmlns:a16="http://schemas.microsoft.com/office/drawing/2014/main" id="{B1090921-C7DF-58BB-A7E0-D447B0B0A680}"/>
              </a:ext>
            </a:extLst>
          </p:cNvPr>
          <p:cNvSpPr/>
          <p:nvPr/>
        </p:nvSpPr>
        <p:spPr bwMode="auto">
          <a:xfrm>
            <a:off x="8924267" y="3147341"/>
            <a:ext cx="2677469" cy="6676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latin typeface="+mj-lt"/>
              </a:rPr>
              <a:t>Dynamics 365 Commerce</a:t>
            </a:r>
          </a:p>
        </p:txBody>
      </p:sp>
      <p:sp>
        <p:nvSpPr>
          <p:cNvPr id="28" name="Rectangle 27">
            <a:extLst>
              <a:ext uri="{FF2B5EF4-FFF2-40B4-BE49-F238E27FC236}">
                <a16:creationId xmlns:a16="http://schemas.microsoft.com/office/drawing/2014/main" id="{A27E9635-A9B3-E2A3-7EF5-05C320BD3928}"/>
              </a:ext>
            </a:extLst>
          </p:cNvPr>
          <p:cNvSpPr/>
          <p:nvPr/>
        </p:nvSpPr>
        <p:spPr bwMode="auto">
          <a:xfrm>
            <a:off x="8924267" y="3831773"/>
            <a:ext cx="2677469" cy="24577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spcBef>
                <a:spcPts val="600"/>
              </a:spcBef>
            </a:pPr>
            <a:r>
              <a:rPr lang="en-US" sz="1800" dirty="0">
                <a:solidFill>
                  <a:schemeClr val="tx1"/>
                </a:solidFill>
              </a:rPr>
              <a:t>A comprehensive omnichannel solution that unifies your back-office, in-store, call center, and digital experiences</a:t>
            </a:r>
          </a:p>
          <a:p>
            <a:pPr>
              <a:spcBef>
                <a:spcPts val="600"/>
              </a:spcBef>
            </a:pPr>
            <a:r>
              <a:rPr lang="en-US" sz="1800" dirty="0">
                <a:solidFill>
                  <a:schemeClr val="tx1"/>
                </a:solidFill>
              </a:rPr>
              <a:t>Optimize operations to reduce costs and drive supply chain efficiencies</a:t>
            </a:r>
          </a:p>
        </p:txBody>
      </p:sp>
    </p:spTree>
    <p:extLst>
      <p:ext uri="{BB962C8B-B14F-4D97-AF65-F5344CB8AC3E}">
        <p14:creationId xmlns:p14="http://schemas.microsoft.com/office/powerpoint/2010/main" val="59388523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FA0A1C5-0E72-B0EE-7D97-BBF0556660B2}"/>
              </a:ext>
            </a:extLst>
          </p:cNvPr>
          <p:cNvSpPr>
            <a:spLocks noGrp="1"/>
          </p:cNvSpPr>
          <p:nvPr>
            <p:ph type="title"/>
          </p:nvPr>
        </p:nvSpPr>
        <p:spPr/>
        <p:txBody>
          <a:bodyPr/>
          <a:lstStyle/>
          <a:p>
            <a:r>
              <a:rPr lang="en-IN" dirty="0"/>
              <a:t>Financial Reporting Setup</a:t>
            </a:r>
            <a:endParaRPr lang="en-US" dirty="0"/>
          </a:p>
        </p:txBody>
      </p:sp>
      <p:sp>
        <p:nvSpPr>
          <p:cNvPr id="4" name="Text Placeholder 3">
            <a:extLst>
              <a:ext uri="{FF2B5EF4-FFF2-40B4-BE49-F238E27FC236}">
                <a16:creationId xmlns:a16="http://schemas.microsoft.com/office/drawing/2014/main" id="{6F68DB13-0AE6-435A-861E-7834925F3CF5}"/>
              </a:ext>
            </a:extLst>
          </p:cNvPr>
          <p:cNvSpPr>
            <a:spLocks noGrp="1"/>
          </p:cNvSpPr>
          <p:nvPr>
            <p:ph type="body" sz="quarter" idx="17"/>
          </p:nvPr>
        </p:nvSpPr>
        <p:spPr>
          <a:xfrm>
            <a:off x="584199" y="1386766"/>
            <a:ext cx="11011601" cy="338554"/>
          </a:xfrm>
        </p:spPr>
        <p:txBody>
          <a:bodyPr>
            <a:spAutoFit/>
          </a:bodyPr>
          <a:lstStyle/>
          <a:p>
            <a:r>
              <a:rPr lang="en-US" dirty="0"/>
              <a:t>The Financial reporting setup page in General ledger &gt; Ledger setup has a list of all financial dimensions in the system</a:t>
            </a:r>
          </a:p>
        </p:txBody>
      </p:sp>
      <p:sp>
        <p:nvSpPr>
          <p:cNvPr id="11" name="Text Placeholder 1">
            <a:extLst>
              <a:ext uri="{FF2B5EF4-FFF2-40B4-BE49-F238E27FC236}">
                <a16:creationId xmlns:a16="http://schemas.microsoft.com/office/drawing/2014/main" id="{E19F285D-2FB6-42F2-900C-FA5442AA7EBD}"/>
              </a:ext>
            </a:extLst>
          </p:cNvPr>
          <p:cNvSpPr txBox="1">
            <a:spLocks/>
          </p:cNvSpPr>
          <p:nvPr/>
        </p:nvSpPr>
        <p:spPr>
          <a:xfrm>
            <a:off x="584199" y="2722547"/>
            <a:ext cx="1885951" cy="369332"/>
          </a:xfrm>
          <a:prstGeom prst="rect">
            <a:avLst/>
          </a:prstGeom>
        </p:spPr>
        <p:txBody>
          <a:bodyPr lIns="0" tIns="0" rIns="0" bIns="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buFont typeface="Arial" panose="020B0604020202020204" pitchFamily="34" charset="0"/>
              <a:buNone/>
            </a:pPr>
            <a:r>
              <a:rPr lang="en-US" sz="2400" dirty="0">
                <a:latin typeface="+mj-lt"/>
              </a:rPr>
              <a:t>Two sections</a:t>
            </a:r>
          </a:p>
        </p:txBody>
      </p:sp>
      <p:sp>
        <p:nvSpPr>
          <p:cNvPr id="12" name="Text Placeholder 15">
            <a:extLst>
              <a:ext uri="{FF2B5EF4-FFF2-40B4-BE49-F238E27FC236}">
                <a16:creationId xmlns:a16="http://schemas.microsoft.com/office/drawing/2014/main" id="{5A3C9FDE-DE14-479F-8C18-9454F4DF4A21}"/>
              </a:ext>
            </a:extLst>
          </p:cNvPr>
          <p:cNvSpPr txBox="1">
            <a:spLocks/>
          </p:cNvSpPr>
          <p:nvPr/>
        </p:nvSpPr>
        <p:spPr>
          <a:xfrm>
            <a:off x="584199" y="3429000"/>
            <a:ext cx="5435768" cy="369332"/>
          </a:xfrm>
          <a:prstGeom prst="rect">
            <a:avLst/>
          </a:prstGeom>
        </p:spPr>
        <p:txBody>
          <a:bodyPr vert="horz" wrap="square" lIns="0" tIns="0" rIns="0" bIns="0" rtlCol="0" anchor="t">
            <a:spAutoFit/>
          </a:bodyPr>
          <a:lstStyle>
            <a:lvl1pPr marR="0" indent="0" defTabSz="932742" fontAlgn="auto">
              <a:lnSpc>
                <a:spcPct val="100000"/>
              </a:lnSpc>
              <a:spcBef>
                <a:spcPts val="0"/>
              </a:spcBef>
              <a:spcAft>
                <a:spcPts val="0"/>
              </a:spcAft>
              <a:buClrTx/>
              <a:buSzPct val="90000"/>
              <a:buFont typeface="Arial" panose="020B0604020202020204" pitchFamily="34" charset="0"/>
              <a:buNone/>
              <a:tabLst/>
              <a:defRPr sz="2200" spc="0" baseline="0">
                <a:latin typeface="+mj-lt"/>
                <a:cs typeface="Segoe UI" panose="020B0502040204020203" pitchFamily="34" charset="0"/>
              </a:defRPr>
            </a:lvl1pPr>
            <a:lvl2pPr marL="265176" marR="0" indent="-109728"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0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400" dirty="0"/>
              <a:t>Dimensions tab </a:t>
            </a:r>
          </a:p>
        </p:txBody>
      </p:sp>
      <p:sp>
        <p:nvSpPr>
          <p:cNvPr id="3" name="Text Placeholder 15">
            <a:extLst>
              <a:ext uri="{FF2B5EF4-FFF2-40B4-BE49-F238E27FC236}">
                <a16:creationId xmlns:a16="http://schemas.microsoft.com/office/drawing/2014/main" id="{EB8741AB-6252-CAC3-DECA-9940FD773522}"/>
              </a:ext>
            </a:extLst>
          </p:cNvPr>
          <p:cNvSpPr txBox="1">
            <a:spLocks/>
          </p:cNvSpPr>
          <p:nvPr/>
        </p:nvSpPr>
        <p:spPr>
          <a:xfrm>
            <a:off x="579438" y="3898324"/>
            <a:ext cx="5119628" cy="923330"/>
          </a:xfrm>
          <a:prstGeom prst="rect">
            <a:avLst/>
          </a:prstGeom>
        </p:spPr>
        <p:txBody>
          <a:bodyPr vert="horz" wrap="square" lIns="0" tIns="0" rIns="0" bIns="0" rtlCol="0">
            <a:spAutoFit/>
          </a:bodyPr>
          <a:lstStyle>
            <a:lvl1pPr marL="137160" marR="0" indent="-137160" defTabSz="932742" fontAlgn="auto">
              <a:lnSpc>
                <a:spcPct val="100000"/>
              </a:lnSpc>
              <a:spcBef>
                <a:spcPct val="20000"/>
              </a:spcBef>
              <a:spcAft>
                <a:spcPts val="0"/>
              </a:spcAft>
              <a:buClrTx/>
              <a:buSzPct val="90000"/>
              <a:buFont typeface="Arial" panose="020B0604020202020204" pitchFamily="34" charset="0"/>
              <a:buChar char="•"/>
              <a:tabLst/>
              <a:defRPr sz="1600" spc="0" baseline="0">
                <a:cs typeface="Segoe UI" panose="020B0502040204020203" pitchFamily="34" charset="0"/>
              </a:defRPr>
            </a:lvl1pPr>
            <a:lvl2pPr marL="265176" marR="0" indent="-128016"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285750" marR="0" lvl="2" indent="-285750" defTabSz="914400" fontAlgn="base">
              <a:lnSpc>
                <a:spcPct val="100000"/>
              </a:lnSpc>
              <a:spcBef>
                <a:spcPts val="0"/>
              </a:spcBef>
              <a:spcAft>
                <a:spcPts val="1200"/>
              </a:spcAft>
              <a:buClrTx/>
              <a:buSzPct val="90000"/>
              <a:buFont typeface="Arial" panose="020B0604020202020204" pitchFamily="34" charset="0"/>
              <a:buChar char="•"/>
              <a:tabLst/>
              <a:defRPr sz="1800" spc="0" baseline="0">
                <a:cs typeface="Segoe UI Light" panose="020B0502040204020203" pitchFamily="34" charset="0"/>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0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1" indent="0">
              <a:buNone/>
            </a:pPr>
            <a:r>
              <a:rPr lang="en-US" sz="2000" dirty="0"/>
              <a:t>This page allows you to set the order in which you want financial dimensions to appear</a:t>
            </a:r>
          </a:p>
        </p:txBody>
      </p:sp>
      <p:sp>
        <p:nvSpPr>
          <p:cNvPr id="20" name="Text Placeholder 18">
            <a:extLst>
              <a:ext uri="{FF2B5EF4-FFF2-40B4-BE49-F238E27FC236}">
                <a16:creationId xmlns:a16="http://schemas.microsoft.com/office/drawing/2014/main" id="{6611B7BA-1243-496B-B2D2-36BED1051501}"/>
              </a:ext>
            </a:extLst>
          </p:cNvPr>
          <p:cNvSpPr txBox="1">
            <a:spLocks/>
          </p:cNvSpPr>
          <p:nvPr/>
        </p:nvSpPr>
        <p:spPr>
          <a:xfrm>
            <a:off x="6337590" y="3429000"/>
            <a:ext cx="5257510" cy="369332"/>
          </a:xfrm>
          <a:prstGeom prst="rect">
            <a:avLst/>
          </a:prstGeom>
        </p:spPr>
        <p:txBody>
          <a:bodyPr vert="horz" wrap="square" lIns="0" tIns="0" rIns="0" bIns="0" rtlCol="0" anchor="t">
            <a:spAutoFit/>
          </a:bodyPr>
          <a:lstStyle>
            <a:lvl1pPr marR="0" indent="0" defTabSz="932742" fontAlgn="auto">
              <a:lnSpc>
                <a:spcPct val="100000"/>
              </a:lnSpc>
              <a:spcBef>
                <a:spcPts val="0"/>
              </a:spcBef>
              <a:spcAft>
                <a:spcPts val="0"/>
              </a:spcAft>
              <a:buClrTx/>
              <a:buSzPct val="90000"/>
              <a:buFont typeface="Arial" panose="020B0604020202020204" pitchFamily="34" charset="0"/>
              <a:buNone/>
              <a:tabLst/>
              <a:defRPr sz="2200" spc="0" baseline="0">
                <a:latin typeface="+mj-lt"/>
                <a:cs typeface="Segoe UI" panose="020B0502040204020203" pitchFamily="34" charset="0"/>
              </a:defRPr>
            </a:lvl1pPr>
            <a:lvl2pPr marL="265176" marR="0" indent="-109728"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0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400" dirty="0"/>
              <a:t>Attributes tab</a:t>
            </a:r>
          </a:p>
        </p:txBody>
      </p:sp>
      <p:sp>
        <p:nvSpPr>
          <p:cNvPr id="5" name="Text Placeholder 18">
            <a:extLst>
              <a:ext uri="{FF2B5EF4-FFF2-40B4-BE49-F238E27FC236}">
                <a16:creationId xmlns:a16="http://schemas.microsoft.com/office/drawing/2014/main" id="{C33B9564-068B-7240-36A3-544E9D3B0693}"/>
              </a:ext>
            </a:extLst>
          </p:cNvPr>
          <p:cNvSpPr txBox="1">
            <a:spLocks/>
          </p:cNvSpPr>
          <p:nvPr/>
        </p:nvSpPr>
        <p:spPr>
          <a:xfrm>
            <a:off x="6337590" y="3898324"/>
            <a:ext cx="5262273" cy="1231106"/>
          </a:xfrm>
          <a:prstGeom prst="rect">
            <a:avLst/>
          </a:prstGeom>
        </p:spPr>
        <p:txBody>
          <a:bodyPr vert="horz" wrap="square" lIns="0" tIns="0" rIns="0" bIns="0" rtlCol="0">
            <a:spAutoFit/>
          </a:bodyPr>
          <a:lstStyle>
            <a:lvl1pPr marL="137160" marR="0" indent="-137160" defTabSz="932742" fontAlgn="auto">
              <a:lnSpc>
                <a:spcPct val="100000"/>
              </a:lnSpc>
              <a:spcBef>
                <a:spcPct val="20000"/>
              </a:spcBef>
              <a:spcAft>
                <a:spcPts val="0"/>
              </a:spcAft>
              <a:buClrTx/>
              <a:buSzPct val="90000"/>
              <a:buFont typeface="Arial" panose="020B0604020202020204" pitchFamily="34" charset="0"/>
              <a:buChar char="•"/>
              <a:tabLst/>
              <a:defRPr sz="1600" spc="0" baseline="0">
                <a:cs typeface="Segoe UI" panose="020B0502040204020203" pitchFamily="34" charset="0"/>
              </a:defRPr>
            </a:lvl1pPr>
            <a:lvl2pPr marL="265176" marR="0" indent="-128016"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285750" marR="0" lvl="2" indent="-285750" defTabSz="914400" fontAlgn="base">
              <a:lnSpc>
                <a:spcPct val="100000"/>
              </a:lnSpc>
              <a:spcBef>
                <a:spcPts val="0"/>
              </a:spcBef>
              <a:spcAft>
                <a:spcPts val="1200"/>
              </a:spcAft>
              <a:buClrTx/>
              <a:buSzPct val="90000"/>
              <a:buFont typeface="Arial" panose="020B0604020202020204" pitchFamily="34" charset="0"/>
              <a:buChar char="•"/>
              <a:tabLst/>
              <a:defRPr sz="1800" spc="0" baseline="0">
                <a:cs typeface="Segoe UI Light" panose="020B0502040204020203" pitchFamily="34" charset="0"/>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0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1" indent="0">
              <a:buNone/>
            </a:pPr>
            <a:r>
              <a:rPr lang="en-US" sz="2000"/>
              <a:t>You can select whether you want to use vendors and customers as attributes for filtering and </a:t>
            </a:r>
            <a:br>
              <a:rPr lang="en-US" sz="2000"/>
            </a:br>
            <a:r>
              <a:rPr lang="en-US" sz="2000"/>
              <a:t>report design</a:t>
            </a:r>
          </a:p>
        </p:txBody>
      </p:sp>
    </p:spTree>
    <p:extLst>
      <p:ext uri="{BB962C8B-B14F-4D97-AF65-F5344CB8AC3E}">
        <p14:creationId xmlns:p14="http://schemas.microsoft.com/office/powerpoint/2010/main" val="358207395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A625D-D079-41F7-AED0-252B98D7ABE8}"/>
              </a:ext>
            </a:extLst>
          </p:cNvPr>
          <p:cNvSpPr>
            <a:spLocks noGrp="1"/>
          </p:cNvSpPr>
          <p:nvPr>
            <p:ph type="title"/>
          </p:nvPr>
        </p:nvSpPr>
        <p:spPr>
          <a:xfrm>
            <a:off x="588262" y="585216"/>
            <a:ext cx="11011600" cy="677108"/>
          </a:xfrm>
        </p:spPr>
        <p:txBody>
          <a:bodyPr vert="horz" wrap="square" lIns="0" tIns="91440" rIns="146304" bIns="91440" rtlCol="0" anchor="t">
            <a:spAutoFit/>
          </a:bodyPr>
          <a:lstStyle/>
          <a:p>
            <a:r>
              <a:rPr lang="en-IN" dirty="0"/>
              <a:t>Financial Reporting Components</a:t>
            </a:r>
          </a:p>
        </p:txBody>
      </p:sp>
      <p:sp>
        <p:nvSpPr>
          <p:cNvPr id="10" name="Text Placeholder 9">
            <a:extLst>
              <a:ext uri="{FF2B5EF4-FFF2-40B4-BE49-F238E27FC236}">
                <a16:creationId xmlns:a16="http://schemas.microsoft.com/office/drawing/2014/main" id="{F882FEDE-76FB-4756-1D7B-C05A7FE656F9}"/>
              </a:ext>
            </a:extLst>
          </p:cNvPr>
          <p:cNvSpPr>
            <a:spLocks noGrp="1"/>
          </p:cNvSpPr>
          <p:nvPr>
            <p:ph type="body" sz="quarter" idx="16"/>
          </p:nvPr>
        </p:nvSpPr>
        <p:spPr>
          <a:xfrm>
            <a:off x="584200" y="1594155"/>
            <a:ext cx="3479071" cy="677108"/>
          </a:xfrm>
        </p:spPr>
        <p:txBody>
          <a:bodyPr/>
          <a:lstStyle/>
          <a:p>
            <a:r>
              <a:rPr lang="en-US" sz="2200" dirty="0"/>
              <a:t>Components of</a:t>
            </a:r>
            <a:br>
              <a:rPr lang="en-US" sz="2200" dirty="0"/>
            </a:br>
            <a:r>
              <a:rPr lang="en-US" sz="2200" dirty="0"/>
              <a:t>financial reporting</a:t>
            </a:r>
          </a:p>
        </p:txBody>
      </p:sp>
      <p:sp>
        <p:nvSpPr>
          <p:cNvPr id="9" name="Text Placeholder 8">
            <a:extLst>
              <a:ext uri="{FF2B5EF4-FFF2-40B4-BE49-F238E27FC236}">
                <a16:creationId xmlns:a16="http://schemas.microsoft.com/office/drawing/2014/main" id="{0E767598-A711-0570-493D-227E37F82D87}"/>
              </a:ext>
            </a:extLst>
          </p:cNvPr>
          <p:cNvSpPr>
            <a:spLocks noGrp="1"/>
          </p:cNvSpPr>
          <p:nvPr>
            <p:ph type="body" sz="quarter" idx="15"/>
          </p:nvPr>
        </p:nvSpPr>
        <p:spPr>
          <a:xfrm>
            <a:off x="586390" y="2543325"/>
            <a:ext cx="3477611" cy="707886"/>
          </a:xfrm>
        </p:spPr>
        <p:txBody>
          <a:bodyPr/>
          <a:lstStyle/>
          <a:p>
            <a:pPr marL="227013" lvl="2" indent="-227013" defTabSz="914400" fontAlgn="base">
              <a:spcBef>
                <a:spcPts val="0"/>
              </a:spcBef>
              <a:spcAft>
                <a:spcPts val="1000"/>
              </a:spcAft>
              <a:defRPr/>
            </a:pPr>
            <a:r>
              <a:rPr lang="en-US" sz="1800" dirty="0">
                <a:cs typeface="Segoe UI Light" panose="020B0502040204020203" pitchFamily="34" charset="0"/>
              </a:rPr>
              <a:t>Report designer</a:t>
            </a:r>
          </a:p>
          <a:p>
            <a:pPr marL="227013" lvl="2" indent="-227013" defTabSz="914400" fontAlgn="base">
              <a:spcBef>
                <a:spcPts val="0"/>
              </a:spcBef>
              <a:spcAft>
                <a:spcPts val="1000"/>
              </a:spcAft>
              <a:defRPr/>
            </a:pPr>
            <a:r>
              <a:rPr lang="en-US" sz="1800" dirty="0">
                <a:cs typeface="Segoe UI Light" panose="020B0502040204020203" pitchFamily="34" charset="0"/>
              </a:rPr>
              <a:t>Report Schedules</a:t>
            </a:r>
          </a:p>
        </p:txBody>
      </p:sp>
      <p:sp>
        <p:nvSpPr>
          <p:cNvPr id="11" name="Text Placeholder 10">
            <a:extLst>
              <a:ext uri="{FF2B5EF4-FFF2-40B4-BE49-F238E27FC236}">
                <a16:creationId xmlns:a16="http://schemas.microsoft.com/office/drawing/2014/main" id="{41C575D0-2AB0-318E-85B6-2CE64B2B770D}"/>
              </a:ext>
            </a:extLst>
          </p:cNvPr>
          <p:cNvSpPr>
            <a:spLocks noGrp="1"/>
          </p:cNvSpPr>
          <p:nvPr>
            <p:ph type="body" sz="quarter" idx="22"/>
          </p:nvPr>
        </p:nvSpPr>
        <p:spPr>
          <a:xfrm>
            <a:off x="4357547" y="1594155"/>
            <a:ext cx="3479071" cy="677108"/>
          </a:xfrm>
        </p:spPr>
        <p:txBody>
          <a:bodyPr/>
          <a:lstStyle/>
          <a:p>
            <a:r>
              <a:rPr lang="en-US" sz="2200" dirty="0"/>
              <a:t>Two default balance</a:t>
            </a:r>
            <a:br>
              <a:rPr lang="en-US" sz="2200" dirty="0"/>
            </a:br>
            <a:r>
              <a:rPr lang="en-US" sz="2200" dirty="0"/>
              <a:t>sheet reports</a:t>
            </a:r>
          </a:p>
        </p:txBody>
      </p:sp>
      <p:sp>
        <p:nvSpPr>
          <p:cNvPr id="36" name="Text Placeholder 35">
            <a:extLst>
              <a:ext uri="{FF2B5EF4-FFF2-40B4-BE49-F238E27FC236}">
                <a16:creationId xmlns:a16="http://schemas.microsoft.com/office/drawing/2014/main" id="{3F35BC02-1DA3-4C1E-AD69-BE363489682A}"/>
              </a:ext>
            </a:extLst>
          </p:cNvPr>
          <p:cNvSpPr>
            <a:spLocks noGrp="1"/>
          </p:cNvSpPr>
          <p:nvPr>
            <p:ph type="body" sz="quarter" idx="23"/>
          </p:nvPr>
        </p:nvSpPr>
        <p:spPr>
          <a:xfrm>
            <a:off x="4359737" y="2543325"/>
            <a:ext cx="3477611" cy="984885"/>
          </a:xfrm>
        </p:spPr>
        <p:txBody>
          <a:bodyPr/>
          <a:lstStyle/>
          <a:p>
            <a:pPr marL="227013" lvl="2" indent="-227013" defTabSz="914400" fontAlgn="base">
              <a:spcBef>
                <a:spcPts val="0"/>
              </a:spcBef>
              <a:spcAft>
                <a:spcPts val="1000"/>
              </a:spcAft>
              <a:defRPr/>
            </a:pPr>
            <a:r>
              <a:rPr lang="en-US" sz="1800" dirty="0">
                <a:cs typeface="Segoe UI Light" panose="020B0502040204020203" pitchFamily="34" charset="0"/>
              </a:rPr>
              <a:t>Balance Sheet – Default </a:t>
            </a:r>
          </a:p>
          <a:p>
            <a:pPr marL="227013" lvl="2" indent="-227013" defTabSz="914400" fontAlgn="base">
              <a:spcBef>
                <a:spcPts val="0"/>
              </a:spcBef>
              <a:spcAft>
                <a:spcPts val="1000"/>
              </a:spcAft>
              <a:defRPr/>
            </a:pPr>
            <a:r>
              <a:rPr lang="en-US" sz="1800" dirty="0">
                <a:cs typeface="Segoe UI Light" panose="020B0502040204020203" pitchFamily="34" charset="0"/>
              </a:rPr>
              <a:t>Side by Side Balance Sheet – Default</a:t>
            </a:r>
          </a:p>
        </p:txBody>
      </p:sp>
      <p:sp>
        <p:nvSpPr>
          <p:cNvPr id="37" name="Text Placeholder 36">
            <a:extLst>
              <a:ext uri="{FF2B5EF4-FFF2-40B4-BE49-F238E27FC236}">
                <a16:creationId xmlns:a16="http://schemas.microsoft.com/office/drawing/2014/main" id="{D2FB05CF-DF92-F2FD-6922-EC77F479F43F}"/>
              </a:ext>
            </a:extLst>
          </p:cNvPr>
          <p:cNvSpPr>
            <a:spLocks noGrp="1"/>
          </p:cNvSpPr>
          <p:nvPr>
            <p:ph type="body" sz="quarter" idx="24"/>
          </p:nvPr>
        </p:nvSpPr>
        <p:spPr>
          <a:xfrm>
            <a:off x="8130894" y="1594155"/>
            <a:ext cx="3479071" cy="677108"/>
          </a:xfrm>
        </p:spPr>
        <p:txBody>
          <a:bodyPr/>
          <a:lstStyle/>
          <a:p>
            <a:r>
              <a:rPr lang="en-US" sz="2200" dirty="0"/>
              <a:t>Three trial</a:t>
            </a:r>
            <a:br>
              <a:rPr lang="en-US" sz="2200" dirty="0"/>
            </a:br>
            <a:r>
              <a:rPr lang="en-US" sz="2200" dirty="0"/>
              <a:t>balance reports</a:t>
            </a:r>
          </a:p>
        </p:txBody>
      </p:sp>
      <p:sp>
        <p:nvSpPr>
          <p:cNvPr id="38" name="Text Placeholder 37">
            <a:extLst>
              <a:ext uri="{FF2B5EF4-FFF2-40B4-BE49-F238E27FC236}">
                <a16:creationId xmlns:a16="http://schemas.microsoft.com/office/drawing/2014/main" id="{54562B29-0E80-2A2F-94BD-2DAA19F9C6F5}"/>
              </a:ext>
            </a:extLst>
          </p:cNvPr>
          <p:cNvSpPr>
            <a:spLocks noGrp="1"/>
          </p:cNvSpPr>
          <p:nvPr>
            <p:ph type="body" sz="quarter" idx="25"/>
          </p:nvPr>
        </p:nvSpPr>
        <p:spPr>
          <a:xfrm>
            <a:off x="8133084" y="2543325"/>
            <a:ext cx="3477611" cy="1692771"/>
          </a:xfrm>
        </p:spPr>
        <p:txBody>
          <a:bodyPr/>
          <a:lstStyle/>
          <a:p>
            <a:pPr marL="227013" lvl="2" indent="-227013" defTabSz="914400" fontAlgn="base">
              <a:spcBef>
                <a:spcPts val="0"/>
              </a:spcBef>
              <a:spcAft>
                <a:spcPts val="1000"/>
              </a:spcAft>
              <a:defRPr/>
            </a:pPr>
            <a:r>
              <a:rPr lang="en-US" sz="1800" dirty="0">
                <a:cs typeface="Segoe UI Light" panose="020B0502040204020203" pitchFamily="34" charset="0"/>
              </a:rPr>
              <a:t>Detailed Trial Balance – Default</a:t>
            </a:r>
          </a:p>
          <a:p>
            <a:pPr marL="227013" lvl="2" indent="-227013" defTabSz="914400" fontAlgn="base">
              <a:spcBef>
                <a:spcPts val="0"/>
              </a:spcBef>
              <a:spcAft>
                <a:spcPts val="1000"/>
              </a:spcAft>
              <a:defRPr/>
            </a:pPr>
            <a:r>
              <a:rPr lang="en-US" sz="1800" dirty="0">
                <a:cs typeface="Segoe UI Light" panose="020B0502040204020203" pitchFamily="34" charset="0"/>
              </a:rPr>
              <a:t>Summary Trial Balance – Default </a:t>
            </a:r>
          </a:p>
          <a:p>
            <a:pPr marL="227013" lvl="2" indent="-227013" defTabSz="914400" fontAlgn="base">
              <a:spcBef>
                <a:spcPts val="0"/>
              </a:spcBef>
              <a:spcAft>
                <a:spcPts val="1000"/>
              </a:spcAft>
              <a:defRPr/>
            </a:pPr>
            <a:r>
              <a:rPr lang="en-US" sz="1800" dirty="0">
                <a:cs typeface="Segoe UI Light" panose="020B0502040204020203" pitchFamily="34" charset="0"/>
              </a:rPr>
              <a:t>Summary Trial Balance Year Over Year – Default</a:t>
            </a:r>
          </a:p>
        </p:txBody>
      </p:sp>
    </p:spTree>
    <p:extLst>
      <p:ext uri="{BB962C8B-B14F-4D97-AF65-F5344CB8AC3E}">
        <p14:creationId xmlns:p14="http://schemas.microsoft.com/office/powerpoint/2010/main" val="352399145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4DCE0D9-0883-16B1-396E-86E6AD65B19A}"/>
              </a:ext>
            </a:extLst>
          </p:cNvPr>
          <p:cNvSpPr>
            <a:spLocks noGrp="1"/>
          </p:cNvSpPr>
          <p:nvPr>
            <p:ph type="title"/>
          </p:nvPr>
        </p:nvSpPr>
        <p:spPr/>
        <p:txBody>
          <a:bodyPr/>
          <a:lstStyle/>
          <a:p>
            <a:r>
              <a:rPr lang="en-US" dirty="0"/>
              <a:t>Financial Report Retention Policies</a:t>
            </a:r>
          </a:p>
        </p:txBody>
      </p:sp>
      <p:sp>
        <p:nvSpPr>
          <p:cNvPr id="7" name="Rectangle 6">
            <a:extLst>
              <a:ext uri="{FF2B5EF4-FFF2-40B4-BE49-F238E27FC236}">
                <a16:creationId xmlns:a16="http://schemas.microsoft.com/office/drawing/2014/main" id="{21C30AF8-BC57-7621-1DF4-934CAED5FFE4}"/>
              </a:ext>
            </a:extLst>
          </p:cNvPr>
          <p:cNvSpPr>
            <a:spLocks/>
          </p:cNvSpPr>
          <p:nvPr/>
        </p:nvSpPr>
        <p:spPr bwMode="auto">
          <a:xfrm>
            <a:off x="0" y="1229223"/>
            <a:ext cx="12192000" cy="3444634"/>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creenshot of the Reports expiration page with expires after date.">
            <a:extLst>
              <a:ext uri="{FF2B5EF4-FFF2-40B4-BE49-F238E27FC236}">
                <a16:creationId xmlns:a16="http://schemas.microsoft.com/office/drawing/2014/main" id="{AA3FDA16-A9B2-4E1A-8E0F-12BA668908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181636" y="1287780"/>
            <a:ext cx="7533864" cy="166285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8" name="Picture 4" descr="Screenshot of the Reports expiration page with expiration date choices.">
            <a:extLst>
              <a:ext uri="{FF2B5EF4-FFF2-40B4-BE49-F238E27FC236}">
                <a16:creationId xmlns:a16="http://schemas.microsoft.com/office/drawing/2014/main" id="{0CB6BF99-839D-42BF-B952-0062AA61AD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4" t="1251" r="564" b="1251"/>
          <a:stretch/>
        </p:blipFill>
        <p:spPr bwMode="auto">
          <a:xfrm>
            <a:off x="3970502" y="2919112"/>
            <a:ext cx="3820948" cy="168328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341BA8A3-EE97-96D5-C647-9C599552E7D9}"/>
              </a:ext>
            </a:extLst>
          </p:cNvPr>
          <p:cNvSpPr>
            <a:spLocks noGrp="1"/>
          </p:cNvSpPr>
          <p:nvPr>
            <p:ph type="body" sz="quarter" idx="16"/>
          </p:nvPr>
        </p:nvSpPr>
        <p:spPr>
          <a:xfrm>
            <a:off x="584200" y="4956175"/>
            <a:ext cx="11015662" cy="307777"/>
          </a:xfrm>
        </p:spPr>
        <p:txBody>
          <a:bodyPr wrap="square">
            <a:spAutoFit/>
          </a:bodyPr>
          <a:lstStyle/>
          <a:p>
            <a:r>
              <a:rPr lang="en-US" sz="2000" dirty="0"/>
              <a:t>Any reports can be retained for regulatory purposes</a:t>
            </a:r>
          </a:p>
        </p:txBody>
      </p:sp>
    </p:spTree>
    <p:extLst>
      <p:ext uri="{BB962C8B-B14F-4D97-AF65-F5344CB8AC3E}">
        <p14:creationId xmlns:p14="http://schemas.microsoft.com/office/powerpoint/2010/main" val="4092091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1229-B3C0-415B-A564-6699544720E8}"/>
              </a:ext>
            </a:extLst>
          </p:cNvPr>
          <p:cNvSpPr>
            <a:spLocks noGrp="1"/>
          </p:cNvSpPr>
          <p:nvPr>
            <p:ph type="title"/>
          </p:nvPr>
        </p:nvSpPr>
        <p:spPr>
          <a:xfrm>
            <a:off x="569912" y="2153504"/>
            <a:ext cx="6026832" cy="1846659"/>
          </a:xfrm>
        </p:spPr>
        <p:txBody>
          <a:bodyPr/>
          <a:lstStyle/>
          <a:p>
            <a:r>
              <a:rPr lang="en-US" dirty="0"/>
              <a:t>Exercise 5: Prepare, Enable, and Use Business Document Management</a:t>
            </a:r>
          </a:p>
        </p:txBody>
      </p:sp>
    </p:spTree>
    <p:extLst>
      <p:ext uri="{BB962C8B-B14F-4D97-AF65-F5344CB8AC3E}">
        <p14:creationId xmlns:p14="http://schemas.microsoft.com/office/powerpoint/2010/main" val="18352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4184A-9B14-428B-A41B-020214EAA8CF}"/>
              </a:ext>
            </a:extLst>
          </p:cNvPr>
          <p:cNvSpPr>
            <a:spLocks noGrp="1"/>
          </p:cNvSpPr>
          <p:nvPr>
            <p:ph type="title"/>
          </p:nvPr>
        </p:nvSpPr>
        <p:spPr>
          <a:xfrm>
            <a:off x="588261" y="585216"/>
            <a:ext cx="4710689" cy="492443"/>
          </a:xfrm>
        </p:spPr>
        <p:txBody>
          <a:bodyPr>
            <a:spAutoFit/>
          </a:bodyPr>
          <a:lstStyle/>
          <a:p>
            <a:r>
              <a:rPr lang="en-US"/>
              <a:t>In-Product Help</a:t>
            </a:r>
            <a:endParaRPr lang="en-IN"/>
          </a:p>
        </p:txBody>
      </p:sp>
      <p:sp>
        <p:nvSpPr>
          <p:cNvPr id="3" name="Text Placeholder 2">
            <a:extLst>
              <a:ext uri="{FF2B5EF4-FFF2-40B4-BE49-F238E27FC236}">
                <a16:creationId xmlns:a16="http://schemas.microsoft.com/office/drawing/2014/main" id="{5F504B68-DE22-755E-0A87-0E3F11F60B0A}"/>
              </a:ext>
            </a:extLst>
          </p:cNvPr>
          <p:cNvSpPr>
            <a:spLocks noGrp="1"/>
          </p:cNvSpPr>
          <p:nvPr>
            <p:ph type="body" sz="quarter" idx="16"/>
          </p:nvPr>
        </p:nvSpPr>
        <p:spPr>
          <a:xfrm>
            <a:off x="584200" y="1460334"/>
            <a:ext cx="5035550" cy="4001095"/>
          </a:xfrm>
        </p:spPr>
        <p:txBody>
          <a:bodyPr>
            <a:spAutoFit/>
          </a:bodyPr>
          <a:lstStyle/>
          <a:p>
            <a:pPr>
              <a:spcAft>
                <a:spcPts val="1200"/>
              </a:spcAft>
            </a:pPr>
            <a:r>
              <a:rPr lang="en-US" sz="2000" b="1" dirty="0">
                <a:latin typeface="+mn-lt"/>
              </a:rPr>
              <a:t>View and export field descriptions </a:t>
            </a:r>
            <a:r>
              <a:rPr lang="en-US" sz="2000" dirty="0">
                <a:latin typeface="+mn-lt"/>
              </a:rPr>
              <a:t>– V</a:t>
            </a:r>
            <a:r>
              <a:rPr lang="en-US" sz="2000" dirty="0">
                <a:latin typeface="+mn-lt"/>
                <a:cs typeface="Segoe UI Light" panose="020B0502040204020203" pitchFamily="34" charset="0"/>
              </a:rPr>
              <a:t>iew field descriptions in the UI by hovering over a field. </a:t>
            </a:r>
          </a:p>
          <a:p>
            <a:pPr>
              <a:spcAft>
                <a:spcPts val="1200"/>
              </a:spcAft>
            </a:pPr>
            <a:r>
              <a:rPr lang="en-US" sz="2000" b="1" dirty="0">
                <a:latin typeface="+mn-lt"/>
              </a:rPr>
              <a:t>Access topics on the Docs site </a:t>
            </a:r>
            <a:r>
              <a:rPr lang="en-US" sz="2000" dirty="0">
                <a:latin typeface="+mn-lt"/>
              </a:rPr>
              <a:t>– To open the Help pane in Finance and Operations apps, you can either select the Help button (?) and then select Help, or press </a:t>
            </a:r>
            <a:r>
              <a:rPr lang="en-US" sz="2000" dirty="0" err="1">
                <a:latin typeface="+mn-lt"/>
              </a:rPr>
              <a:t>Ctrl+Shift</a:t>
            </a:r>
            <a:r>
              <a:rPr lang="en-US" sz="2000" dirty="0">
                <a:latin typeface="+mn-lt"/>
              </a:rPr>
              <a:t>+?</a:t>
            </a:r>
          </a:p>
          <a:p>
            <a:pPr>
              <a:spcAft>
                <a:spcPts val="1200"/>
              </a:spcAft>
            </a:pPr>
            <a:r>
              <a:rPr lang="en-US" sz="2000" b="1" dirty="0">
                <a:latin typeface="+mn-lt"/>
              </a:rPr>
              <a:t>Access task guides </a:t>
            </a:r>
            <a:r>
              <a:rPr lang="en-US" sz="2000" dirty="0">
                <a:latin typeface="+mn-lt"/>
              </a:rPr>
              <a:t>– A task guide is a controlled, guided, interactive experience that leads you through the steps of a task or business process.</a:t>
            </a:r>
          </a:p>
        </p:txBody>
      </p:sp>
      <p:sp>
        <p:nvSpPr>
          <p:cNvPr id="5" name="Rectangle 4">
            <a:extLst>
              <a:ext uri="{FF2B5EF4-FFF2-40B4-BE49-F238E27FC236}">
                <a16:creationId xmlns:a16="http://schemas.microsoft.com/office/drawing/2014/main" id="{007132F8-1AE6-2580-DCB7-5C19EFA5B0C7}"/>
              </a:ext>
              <a:ext uri="{C183D7F6-B498-43B3-948B-1728B52AA6E4}">
                <adec:decorative xmlns:adec="http://schemas.microsoft.com/office/drawing/2017/decorative" val="1"/>
              </a:ext>
            </a:extLst>
          </p:cNvPr>
          <p:cNvSpPr>
            <a:spLocks/>
          </p:cNvSpPr>
          <p:nvPr/>
        </p:nvSpPr>
        <p:spPr bwMode="auto">
          <a:xfrm>
            <a:off x="6096000" y="0"/>
            <a:ext cx="6096000" cy="6858000"/>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6FA3B712-5407-E2DA-3EA7-65875E644626}"/>
              </a:ext>
            </a:extLst>
          </p:cNvPr>
          <p:cNvPicPr>
            <a:picLocks noChangeAspect="1"/>
          </p:cNvPicPr>
          <p:nvPr/>
        </p:nvPicPr>
        <p:blipFill>
          <a:blip r:embed="rId3"/>
          <a:stretch>
            <a:fillRect/>
          </a:stretch>
        </p:blipFill>
        <p:spPr>
          <a:xfrm>
            <a:off x="6419365" y="1572848"/>
            <a:ext cx="5449270" cy="615532"/>
          </a:xfrm>
          <a:prstGeom prst="rect">
            <a:avLst/>
          </a:prstGeom>
        </p:spPr>
      </p:pic>
      <p:pic>
        <p:nvPicPr>
          <p:cNvPr id="1028" name="Picture 4" descr="Example of a field description.">
            <a:extLst>
              <a:ext uri="{FF2B5EF4-FFF2-40B4-BE49-F238E27FC236}">
                <a16:creationId xmlns:a16="http://schemas.microsoft.com/office/drawing/2014/main" id="{7B1ECDD8-BC78-026C-FA4B-DB51CB0D1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365" y="2589197"/>
            <a:ext cx="5449270" cy="35126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07227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4184A-9B14-428B-A41B-020214EAA8CF}"/>
              </a:ext>
            </a:extLst>
          </p:cNvPr>
          <p:cNvSpPr>
            <a:spLocks noGrp="1"/>
          </p:cNvSpPr>
          <p:nvPr>
            <p:ph type="title"/>
          </p:nvPr>
        </p:nvSpPr>
        <p:spPr>
          <a:xfrm>
            <a:off x="588261" y="585216"/>
            <a:ext cx="5119520" cy="492443"/>
          </a:xfrm>
        </p:spPr>
        <p:txBody>
          <a:bodyPr>
            <a:spAutoFit/>
          </a:bodyPr>
          <a:lstStyle/>
          <a:p>
            <a:r>
              <a:rPr lang="en-US" dirty="0"/>
              <a:t>Customizing Help Options</a:t>
            </a:r>
            <a:endParaRPr lang="en-IN" dirty="0"/>
          </a:p>
        </p:txBody>
      </p:sp>
      <p:sp>
        <p:nvSpPr>
          <p:cNvPr id="6" name="Text Placeholder 5">
            <a:extLst>
              <a:ext uri="{FF2B5EF4-FFF2-40B4-BE49-F238E27FC236}">
                <a16:creationId xmlns:a16="http://schemas.microsoft.com/office/drawing/2014/main" id="{70EE43B9-62E4-CC9A-37CF-0E1C9C59EF4A}"/>
              </a:ext>
            </a:extLst>
          </p:cNvPr>
          <p:cNvSpPr>
            <a:spLocks noGrp="1"/>
          </p:cNvSpPr>
          <p:nvPr>
            <p:ph type="body" sz="quarter" idx="16"/>
          </p:nvPr>
        </p:nvSpPr>
        <p:spPr>
          <a:xfrm>
            <a:off x="584200" y="1460334"/>
            <a:ext cx="5008078" cy="3631763"/>
          </a:xfrm>
        </p:spPr>
        <p:txBody>
          <a:bodyPr>
            <a:spAutoFit/>
          </a:bodyPr>
          <a:lstStyle/>
          <a:p>
            <a:pPr>
              <a:spcAft>
                <a:spcPts val="600"/>
              </a:spcAft>
            </a:pPr>
            <a:r>
              <a:rPr lang="en-US" sz="2200" dirty="0"/>
              <a:t>Task guides</a:t>
            </a:r>
          </a:p>
          <a:p>
            <a:pPr marL="358775" lvl="2" indent="-214313" defTabSz="914400" fontAlgn="base">
              <a:spcBef>
                <a:spcPts val="0"/>
              </a:spcBef>
              <a:spcAft>
                <a:spcPts val="1200"/>
              </a:spcAft>
              <a:buClr>
                <a:schemeClr val="tx1"/>
              </a:buClr>
              <a:defRPr/>
            </a:pPr>
            <a:r>
              <a:rPr lang="en-US" sz="1800" dirty="0">
                <a:cs typeface="Segoe UI Light" panose="020B0502040204020203" pitchFamily="34" charset="0"/>
              </a:rPr>
              <a:t>Your admin team can help you create custom task guides for your environment. It can also invest in connecting a custom Help site for your environment, if your business needs require it.</a:t>
            </a:r>
          </a:p>
          <a:p>
            <a:pPr>
              <a:spcBef>
                <a:spcPts val="1200"/>
              </a:spcBef>
              <a:spcAft>
                <a:spcPts val="600"/>
              </a:spcAft>
            </a:pPr>
            <a:r>
              <a:rPr lang="en-US" sz="2200" dirty="0"/>
              <a:t>Field descriptions</a:t>
            </a:r>
          </a:p>
          <a:p>
            <a:pPr marL="358775" lvl="2" indent="-214313" defTabSz="914400" fontAlgn="base">
              <a:spcBef>
                <a:spcPts val="0"/>
              </a:spcBef>
              <a:spcAft>
                <a:spcPts val="1200"/>
              </a:spcAft>
              <a:buClr>
                <a:schemeClr val="tx1"/>
              </a:buClr>
              <a:defRPr/>
            </a:pPr>
            <a:r>
              <a:rPr lang="en-US" sz="1800" dirty="0">
                <a:cs typeface="Segoe UI Light" panose="020B0502040204020203" pitchFamily="34" charset="0"/>
              </a:rPr>
              <a:t>You can customize field descriptions if, for example, you want to add company-specific information. You can also add descriptions for additional fields.</a:t>
            </a:r>
          </a:p>
        </p:txBody>
      </p:sp>
      <p:sp>
        <p:nvSpPr>
          <p:cNvPr id="9" name="Rectangle 8">
            <a:extLst>
              <a:ext uri="{FF2B5EF4-FFF2-40B4-BE49-F238E27FC236}">
                <a16:creationId xmlns:a16="http://schemas.microsoft.com/office/drawing/2014/main" id="{CB0D9514-C38E-B9A5-7D39-63D92554D5F4}"/>
              </a:ext>
              <a:ext uri="{C183D7F6-B498-43B3-948B-1728B52AA6E4}">
                <adec:decorative xmlns:adec="http://schemas.microsoft.com/office/drawing/2017/decorative" val="1"/>
              </a:ext>
            </a:extLst>
          </p:cNvPr>
          <p:cNvSpPr>
            <a:spLocks/>
          </p:cNvSpPr>
          <p:nvPr/>
        </p:nvSpPr>
        <p:spPr bwMode="auto">
          <a:xfrm>
            <a:off x="6096000" y="0"/>
            <a:ext cx="6096000" cy="6858000"/>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0421121C-264F-4788-A8CE-144DE42CB43F}"/>
              </a:ext>
            </a:extLst>
          </p:cNvPr>
          <p:cNvPicPr>
            <a:picLocks noChangeAspect="1"/>
          </p:cNvPicPr>
          <p:nvPr/>
        </p:nvPicPr>
        <p:blipFill>
          <a:blip r:embed="rId3"/>
          <a:stretch>
            <a:fillRect/>
          </a:stretch>
        </p:blipFill>
        <p:spPr>
          <a:xfrm>
            <a:off x="6482237" y="1658429"/>
            <a:ext cx="5038725" cy="3248025"/>
          </a:xfrm>
          <a:prstGeom prst="rect">
            <a:avLst/>
          </a:prstGeom>
        </p:spPr>
      </p:pic>
      <p:sp>
        <p:nvSpPr>
          <p:cNvPr id="8" name="TextBox 7">
            <a:extLst>
              <a:ext uri="{FF2B5EF4-FFF2-40B4-BE49-F238E27FC236}">
                <a16:creationId xmlns:a16="http://schemas.microsoft.com/office/drawing/2014/main" id="{0F38B926-AE22-4BA0-9F82-01B352A7D793}"/>
              </a:ext>
            </a:extLst>
          </p:cNvPr>
          <p:cNvSpPr txBox="1"/>
          <p:nvPr/>
        </p:nvSpPr>
        <p:spPr>
          <a:xfrm>
            <a:off x="6556692" y="4968738"/>
            <a:ext cx="4964270" cy="461665"/>
          </a:xfrm>
          <a:prstGeom prst="rect">
            <a:avLst/>
          </a:prstGeom>
          <a:noFill/>
        </p:spPr>
        <p:txBody>
          <a:bodyPr wrap="square">
            <a:spAutoFit/>
          </a:bodyPr>
          <a:lstStyle/>
          <a:p>
            <a:r>
              <a:rPr lang="en-US" sz="1200" i="1" dirty="0"/>
              <a:t>Field description that appears when you hover over the Lock items during count field</a:t>
            </a:r>
          </a:p>
        </p:txBody>
      </p:sp>
    </p:spTree>
    <p:extLst>
      <p:ext uri="{BB962C8B-B14F-4D97-AF65-F5344CB8AC3E}">
        <p14:creationId xmlns:p14="http://schemas.microsoft.com/office/powerpoint/2010/main" val="9237282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4184A-9B14-428B-A41B-020214EAA8CF}"/>
              </a:ext>
            </a:extLst>
          </p:cNvPr>
          <p:cNvSpPr>
            <a:spLocks noGrp="1"/>
          </p:cNvSpPr>
          <p:nvPr>
            <p:ph type="title"/>
          </p:nvPr>
        </p:nvSpPr>
        <p:spPr/>
        <p:txBody>
          <a:bodyPr/>
          <a:lstStyle/>
          <a:p>
            <a:r>
              <a:rPr lang="en-US" dirty="0"/>
              <a:t>Introduction to Saved Views</a:t>
            </a:r>
            <a:endParaRPr lang="en-IN" dirty="0"/>
          </a:p>
        </p:txBody>
      </p:sp>
      <p:sp>
        <p:nvSpPr>
          <p:cNvPr id="12" name="Text Placeholder 5">
            <a:extLst>
              <a:ext uri="{FF2B5EF4-FFF2-40B4-BE49-F238E27FC236}">
                <a16:creationId xmlns:a16="http://schemas.microsoft.com/office/drawing/2014/main" id="{BCE8A508-530E-4C9B-A2B2-6D7531B78BFB}"/>
              </a:ext>
            </a:extLst>
          </p:cNvPr>
          <p:cNvSpPr txBox="1">
            <a:spLocks/>
          </p:cNvSpPr>
          <p:nvPr/>
        </p:nvSpPr>
        <p:spPr>
          <a:xfrm>
            <a:off x="579438" y="1305680"/>
            <a:ext cx="11020425" cy="1554272"/>
          </a:xfrm>
          <a:prstGeom prst="rect">
            <a:avLst/>
          </a:prstGeom>
          <a:noFill/>
        </p:spPr>
        <p:txBody>
          <a:bodyPr vert="horz" lIns="0" tIns="0" rIns="0" bIns="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600" b="0" dirty="0">
                <a:latin typeface="+mj-lt"/>
              </a:rPr>
              <a:t>Features of Saved Views</a:t>
            </a:r>
          </a:p>
          <a:p>
            <a:pPr marL="285750" lvl="2" indent="-182563" defTabSz="914400" fontAlgn="base">
              <a:spcBef>
                <a:spcPts val="0"/>
              </a:spcBef>
              <a:spcAft>
                <a:spcPts val="300"/>
              </a:spcAft>
              <a:buSzPct val="90000"/>
              <a:buFont typeface="Arial" panose="020B0604020202020204" pitchFamily="34" charset="0"/>
              <a:buChar char="•"/>
              <a:defRPr/>
            </a:pPr>
            <a:r>
              <a:rPr lang="en-US" sz="1400" dirty="0">
                <a:cs typeface="Segoe UI Light" panose="020B0502040204020203" pitchFamily="34" charset="0"/>
              </a:rPr>
              <a:t>Views Have multiple named sets of personalization’s per form, which they can quickly switch between as needed</a:t>
            </a:r>
          </a:p>
          <a:p>
            <a:pPr marL="285750" lvl="2" indent="-182563" defTabSz="914400" fontAlgn="base">
              <a:spcBef>
                <a:spcPts val="0"/>
              </a:spcBef>
              <a:spcAft>
                <a:spcPts val="300"/>
              </a:spcAft>
              <a:buSzPct val="90000"/>
              <a:buFont typeface="Arial" panose="020B0604020202020204" pitchFamily="34" charset="0"/>
              <a:buChar char="•"/>
              <a:defRPr/>
            </a:pPr>
            <a:r>
              <a:rPr lang="en-US" sz="1400" dirty="0">
                <a:cs typeface="Segoe UI Light" panose="020B0502040204020203" pitchFamily="34" charset="0"/>
              </a:rPr>
              <a:t>Views created for page types can also include user-added filters or sorts, </a:t>
            </a:r>
          </a:p>
          <a:p>
            <a:pPr marL="285750" lvl="2" indent="-182563" defTabSz="914400" fontAlgn="base">
              <a:spcBef>
                <a:spcPts val="0"/>
              </a:spcBef>
              <a:spcAft>
                <a:spcPts val="300"/>
              </a:spcAft>
              <a:buSzPct val="90000"/>
              <a:buFont typeface="Arial" panose="020B0604020202020204" pitchFamily="34" charset="0"/>
              <a:buChar char="•"/>
              <a:defRPr/>
            </a:pPr>
            <a:r>
              <a:rPr lang="en-US" sz="1400" dirty="0">
                <a:cs typeface="Segoe UI Light" panose="020B0502040204020203" pitchFamily="34" charset="0"/>
              </a:rPr>
              <a:t>Views can be published to users in specific security roles and specific legal entities</a:t>
            </a:r>
          </a:p>
          <a:p>
            <a:pPr marL="285750" lvl="2" indent="-182563" defTabSz="914400" fontAlgn="base">
              <a:spcBef>
                <a:spcPts val="0"/>
              </a:spcBef>
              <a:spcAft>
                <a:spcPts val="300"/>
              </a:spcAft>
              <a:buSzPct val="90000"/>
              <a:buFont typeface="Arial" panose="020B0604020202020204" pitchFamily="34" charset="0"/>
              <a:buChar char="•"/>
              <a:defRPr/>
            </a:pPr>
            <a:r>
              <a:rPr lang="en-US" sz="1400" dirty="0">
                <a:cs typeface="Segoe UI Light" panose="020B0502040204020203" pitchFamily="34" charset="0"/>
              </a:rPr>
              <a:t>Views aren’t automatically saved when a user performs personalization's or filters a list</a:t>
            </a:r>
          </a:p>
          <a:p>
            <a:pPr marL="285750" lvl="2" indent="-182563" defTabSz="914400" fontAlgn="base">
              <a:spcBef>
                <a:spcPts val="0"/>
              </a:spcBef>
              <a:spcAft>
                <a:spcPts val="300"/>
              </a:spcAft>
              <a:buSzPct val="90000"/>
              <a:buFont typeface="Arial" panose="020B0604020202020204" pitchFamily="34" charset="0"/>
              <a:buChar char="•"/>
              <a:defRPr/>
            </a:pPr>
            <a:r>
              <a:rPr lang="en-US" sz="1400" dirty="0">
                <a:cs typeface="Segoe UI Light" panose="020B0502040204020203" pitchFamily="34" charset="0"/>
              </a:rPr>
              <a:t>Views can be added to workspaces as tiles, lists, or links</a:t>
            </a:r>
          </a:p>
        </p:txBody>
      </p:sp>
      <p:sp>
        <p:nvSpPr>
          <p:cNvPr id="13" name="Text Placeholder 1">
            <a:extLst>
              <a:ext uri="{FF2B5EF4-FFF2-40B4-BE49-F238E27FC236}">
                <a16:creationId xmlns:a16="http://schemas.microsoft.com/office/drawing/2014/main" id="{199CD49B-704C-4D26-A83F-DAF57507B68B}"/>
              </a:ext>
            </a:extLst>
          </p:cNvPr>
          <p:cNvSpPr txBox="1">
            <a:spLocks/>
          </p:cNvSpPr>
          <p:nvPr/>
        </p:nvSpPr>
        <p:spPr>
          <a:xfrm>
            <a:off x="579438" y="3041726"/>
            <a:ext cx="11020425" cy="569387"/>
          </a:xfrm>
          <a:prstGeom prst="rect">
            <a:avLst/>
          </a:prstGeom>
          <a:noFill/>
        </p:spPr>
        <p:txBody>
          <a:bodyPr vert="horz" lIns="0" tIns="0" rIns="0" bIns="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600" b="0" dirty="0">
                <a:latin typeface="+mj-lt"/>
              </a:rPr>
              <a:t>Creating and modifying views</a:t>
            </a:r>
          </a:p>
          <a:p>
            <a:pPr lvl="1">
              <a:spcBef>
                <a:spcPts val="0"/>
              </a:spcBef>
            </a:pPr>
            <a:r>
              <a:rPr lang="en-US" sz="1600" dirty="0"/>
              <a:t>To create a new view, select Save As and enter a name and a description.</a:t>
            </a:r>
          </a:p>
        </p:txBody>
      </p:sp>
      <p:sp>
        <p:nvSpPr>
          <p:cNvPr id="14" name="Text Placeholder 2">
            <a:extLst>
              <a:ext uri="{FF2B5EF4-FFF2-40B4-BE49-F238E27FC236}">
                <a16:creationId xmlns:a16="http://schemas.microsoft.com/office/drawing/2014/main" id="{62DE7CCF-7EF1-4335-9888-8DD935FE6D54}"/>
              </a:ext>
            </a:extLst>
          </p:cNvPr>
          <p:cNvSpPr txBox="1">
            <a:spLocks/>
          </p:cNvSpPr>
          <p:nvPr/>
        </p:nvSpPr>
        <p:spPr>
          <a:xfrm>
            <a:off x="579438" y="3792887"/>
            <a:ext cx="11020425" cy="569387"/>
          </a:xfrm>
          <a:prstGeom prst="rect">
            <a:avLst/>
          </a:prstGeom>
          <a:noFill/>
        </p:spPr>
        <p:txBody>
          <a:bodyPr vert="horz" lIns="0" tIns="0" rIns="0" bIns="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600" b="0" dirty="0">
                <a:latin typeface="+mj-lt"/>
              </a:rPr>
              <a:t>Managing Personal Views</a:t>
            </a:r>
          </a:p>
          <a:p>
            <a:pPr lvl="1">
              <a:spcBef>
                <a:spcPts val="0"/>
              </a:spcBef>
            </a:pPr>
            <a:r>
              <a:rPr lang="en-US" sz="1600" dirty="0"/>
              <a:t>Manage my views dialog box gives you basic maintenance capabilities over your personal views.</a:t>
            </a:r>
          </a:p>
        </p:txBody>
      </p:sp>
      <p:sp>
        <p:nvSpPr>
          <p:cNvPr id="15" name="Text Placeholder 3">
            <a:extLst>
              <a:ext uri="{FF2B5EF4-FFF2-40B4-BE49-F238E27FC236}">
                <a16:creationId xmlns:a16="http://schemas.microsoft.com/office/drawing/2014/main" id="{333DCB3C-5B15-4A6F-8B58-8C422FAE4F20}"/>
              </a:ext>
            </a:extLst>
          </p:cNvPr>
          <p:cNvSpPr txBox="1">
            <a:spLocks/>
          </p:cNvSpPr>
          <p:nvPr/>
        </p:nvSpPr>
        <p:spPr>
          <a:xfrm>
            <a:off x="579438" y="4544048"/>
            <a:ext cx="11020425" cy="569387"/>
          </a:xfrm>
          <a:prstGeom prst="rect">
            <a:avLst/>
          </a:prstGeom>
          <a:noFill/>
        </p:spPr>
        <p:txBody>
          <a:bodyPr vert="horz" lIns="0" tIns="0" rIns="0" bIns="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600" b="0" dirty="0">
                <a:latin typeface="+mj-lt"/>
              </a:rPr>
              <a:t>Managing </a:t>
            </a:r>
            <a:r>
              <a:rPr lang="en-US" sz="1600" b="0" dirty="0" err="1">
                <a:latin typeface="+mj-lt"/>
              </a:rPr>
              <a:t>personalizations</a:t>
            </a:r>
            <a:r>
              <a:rPr lang="en-US" sz="1600" b="0" dirty="0">
                <a:latin typeface="+mj-lt"/>
              </a:rPr>
              <a:t> at an organizational level with views</a:t>
            </a:r>
          </a:p>
          <a:p>
            <a:pPr lvl="1">
              <a:spcBef>
                <a:spcPts val="0"/>
              </a:spcBef>
            </a:pPr>
            <a:r>
              <a:rPr lang="en-US" sz="1600" dirty="0"/>
              <a:t>Administrators would apply a set of </a:t>
            </a:r>
            <a:r>
              <a:rPr lang="en-US" sz="1600" dirty="0" err="1"/>
              <a:t>personalizations</a:t>
            </a:r>
            <a:r>
              <a:rPr lang="en-US" sz="1600" dirty="0"/>
              <a:t> for a page to a user or a group of users via the Personalization page.</a:t>
            </a:r>
          </a:p>
        </p:txBody>
      </p:sp>
      <p:sp>
        <p:nvSpPr>
          <p:cNvPr id="16" name="Text Placeholder 6">
            <a:extLst>
              <a:ext uri="{FF2B5EF4-FFF2-40B4-BE49-F238E27FC236}">
                <a16:creationId xmlns:a16="http://schemas.microsoft.com/office/drawing/2014/main" id="{4BA31F61-A0E1-426D-9C33-0317D4675997}"/>
              </a:ext>
            </a:extLst>
          </p:cNvPr>
          <p:cNvSpPr txBox="1">
            <a:spLocks/>
          </p:cNvSpPr>
          <p:nvPr/>
        </p:nvSpPr>
        <p:spPr>
          <a:xfrm>
            <a:off x="579438" y="5295208"/>
            <a:ext cx="11020425" cy="1046440"/>
          </a:xfrm>
          <a:prstGeom prst="rect">
            <a:avLst/>
          </a:prstGeom>
          <a:noFill/>
        </p:spPr>
        <p:txBody>
          <a:bodyPr vert="horz" lIns="0" tIns="0" rIns="0" bIns="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600" b="0" dirty="0">
                <a:latin typeface="+mj-lt"/>
              </a:rPr>
              <a:t>Publishing Views</a:t>
            </a:r>
          </a:p>
          <a:p>
            <a:pPr marL="285750" lvl="2" indent="-182563" defTabSz="914400" fontAlgn="base">
              <a:spcBef>
                <a:spcPts val="0"/>
              </a:spcBef>
              <a:spcAft>
                <a:spcPts val="300"/>
              </a:spcAft>
              <a:buSzPct val="90000"/>
              <a:buFont typeface="Arial" panose="020B0604020202020204" pitchFamily="34" charset="0"/>
              <a:buChar char="•"/>
              <a:defRPr/>
            </a:pPr>
            <a:r>
              <a:rPr lang="en-US" sz="1400" dirty="0">
                <a:cs typeface="Segoe UI Light" panose="020B0502040204020203" pitchFamily="34" charset="0"/>
              </a:rPr>
              <a:t>Create and save a personal copy of the view that you want to publish.</a:t>
            </a:r>
          </a:p>
          <a:p>
            <a:pPr marL="285750" lvl="2" indent="-182563" defTabSz="914400" fontAlgn="base">
              <a:spcBef>
                <a:spcPts val="0"/>
              </a:spcBef>
              <a:spcAft>
                <a:spcPts val="300"/>
              </a:spcAft>
              <a:buSzPct val="90000"/>
              <a:buFont typeface="Arial" panose="020B0604020202020204" pitchFamily="34" charset="0"/>
              <a:buChar char="•"/>
              <a:defRPr/>
            </a:pPr>
            <a:r>
              <a:rPr lang="en-US" sz="1400" dirty="0">
                <a:cs typeface="Segoe UI Light" panose="020B0502040204020203" pitchFamily="34" charset="0"/>
              </a:rPr>
              <a:t>With that view currently loaded, select the view name to open the view selector drop-down menu.</a:t>
            </a:r>
          </a:p>
          <a:p>
            <a:pPr marL="285750" lvl="2" indent="-182563" defTabSz="914400" fontAlgn="base">
              <a:spcBef>
                <a:spcPts val="0"/>
              </a:spcBef>
              <a:spcAft>
                <a:spcPts val="300"/>
              </a:spcAft>
              <a:buSzPct val="90000"/>
              <a:buFont typeface="Arial" panose="020B0604020202020204" pitchFamily="34" charset="0"/>
              <a:buChar char="•"/>
              <a:defRPr/>
            </a:pPr>
            <a:r>
              <a:rPr lang="en-US" sz="1400" dirty="0">
                <a:cs typeface="Segoe UI Light" panose="020B0502040204020203" pitchFamily="34" charset="0"/>
              </a:rPr>
              <a:t>Select the More button and then select Publish. The Publish dialog box will open.</a:t>
            </a:r>
          </a:p>
        </p:txBody>
      </p:sp>
    </p:spTree>
    <p:extLst>
      <p:ext uri="{BB962C8B-B14F-4D97-AF65-F5344CB8AC3E}">
        <p14:creationId xmlns:p14="http://schemas.microsoft.com/office/powerpoint/2010/main" val="120810805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BA3FE-182D-3B42-595A-5A1E333E1630}"/>
              </a:ext>
            </a:extLst>
          </p:cNvPr>
          <p:cNvSpPr>
            <a:spLocks noGrp="1"/>
          </p:cNvSpPr>
          <p:nvPr>
            <p:ph type="title"/>
          </p:nvPr>
        </p:nvSpPr>
        <p:spPr/>
        <p:txBody>
          <a:bodyPr/>
          <a:lstStyle/>
          <a:p>
            <a:r>
              <a:rPr lang="en-IN" b="1" i="0" dirty="0">
                <a:solidFill>
                  <a:srgbClr val="171717"/>
                </a:solidFill>
                <a:effectLst/>
              </a:rPr>
              <a:t>Sharing </a:t>
            </a:r>
            <a:r>
              <a:rPr lang="en-IN" b="1" dirty="0" err="1">
                <a:solidFill>
                  <a:srgbClr val="171717"/>
                </a:solidFill>
              </a:rPr>
              <a:t>P</a:t>
            </a:r>
            <a:r>
              <a:rPr lang="en-IN" b="1" i="0" dirty="0" err="1">
                <a:solidFill>
                  <a:srgbClr val="171717"/>
                </a:solidFill>
                <a:effectLst/>
              </a:rPr>
              <a:t>ersonalizations</a:t>
            </a:r>
            <a:endParaRPr lang="en-IN" dirty="0"/>
          </a:p>
        </p:txBody>
      </p:sp>
      <p:sp>
        <p:nvSpPr>
          <p:cNvPr id="13" name="Text Placeholder 12">
            <a:extLst>
              <a:ext uri="{FF2B5EF4-FFF2-40B4-BE49-F238E27FC236}">
                <a16:creationId xmlns:a16="http://schemas.microsoft.com/office/drawing/2014/main" id="{C2DBDFC0-4654-0EF1-AF06-4904B9A71F8A}"/>
              </a:ext>
            </a:extLst>
          </p:cNvPr>
          <p:cNvSpPr>
            <a:spLocks noGrp="1"/>
          </p:cNvSpPr>
          <p:nvPr>
            <p:ph type="body" sz="quarter" idx="16"/>
          </p:nvPr>
        </p:nvSpPr>
        <p:spPr>
          <a:xfrm>
            <a:off x="584200" y="1594155"/>
            <a:ext cx="3479071" cy="677108"/>
          </a:xfrm>
        </p:spPr>
        <p:txBody>
          <a:bodyPr/>
          <a:lstStyle/>
          <a:p>
            <a:r>
              <a:rPr lang="en-US" sz="2200" dirty="0"/>
              <a:t>Publish views</a:t>
            </a:r>
            <a:br>
              <a:rPr lang="en-US" sz="2200" dirty="0"/>
            </a:br>
            <a:r>
              <a:rPr lang="en-US" sz="2200" dirty="0"/>
              <a:t>to users</a:t>
            </a:r>
          </a:p>
        </p:txBody>
      </p:sp>
      <p:sp>
        <p:nvSpPr>
          <p:cNvPr id="12" name="Text Placeholder 11">
            <a:extLst>
              <a:ext uri="{FF2B5EF4-FFF2-40B4-BE49-F238E27FC236}">
                <a16:creationId xmlns:a16="http://schemas.microsoft.com/office/drawing/2014/main" id="{3F59B81D-066D-D132-281C-0CE4A7DFF3EF}"/>
              </a:ext>
            </a:extLst>
          </p:cNvPr>
          <p:cNvSpPr>
            <a:spLocks noGrp="1"/>
          </p:cNvSpPr>
          <p:nvPr>
            <p:ph type="body" sz="quarter" idx="15"/>
          </p:nvPr>
        </p:nvSpPr>
        <p:spPr>
          <a:xfrm>
            <a:off x="586390" y="2602819"/>
            <a:ext cx="3477611" cy="1938992"/>
          </a:xfrm>
        </p:spPr>
        <p:txBody>
          <a:bodyPr/>
          <a:lstStyle/>
          <a:p>
            <a:pPr marL="0" indent="0">
              <a:spcBef>
                <a:spcPts val="0"/>
              </a:spcBef>
              <a:spcAft>
                <a:spcPts val="1200"/>
              </a:spcAft>
              <a:buNone/>
            </a:pPr>
            <a:r>
              <a:rPr lang="en-US" sz="1800" dirty="0"/>
              <a:t>When the </a:t>
            </a:r>
            <a:r>
              <a:rPr lang="en-US" sz="1800" b="1" dirty="0"/>
              <a:t>Saved views </a:t>
            </a:r>
            <a:r>
              <a:rPr lang="en-US" sz="1800" dirty="0"/>
              <a:t>feature is turned on, and if the page supports views, the best way to share </a:t>
            </a:r>
            <a:r>
              <a:rPr lang="en-US" sz="1800" dirty="0" err="1"/>
              <a:t>personalizations</a:t>
            </a:r>
            <a:r>
              <a:rPr lang="en-US" sz="1800" dirty="0"/>
              <a:t> with other users is to publish the view to users who have one or more security roles. </a:t>
            </a:r>
          </a:p>
        </p:txBody>
      </p:sp>
      <p:sp>
        <p:nvSpPr>
          <p:cNvPr id="14" name="Text Placeholder 13">
            <a:extLst>
              <a:ext uri="{FF2B5EF4-FFF2-40B4-BE49-F238E27FC236}">
                <a16:creationId xmlns:a16="http://schemas.microsoft.com/office/drawing/2014/main" id="{0BDFC27A-C6EE-BBD5-6EC2-44B79D420365}"/>
              </a:ext>
            </a:extLst>
          </p:cNvPr>
          <p:cNvSpPr>
            <a:spLocks noGrp="1"/>
          </p:cNvSpPr>
          <p:nvPr>
            <p:ph type="body" sz="quarter" idx="22"/>
          </p:nvPr>
        </p:nvSpPr>
        <p:spPr>
          <a:xfrm>
            <a:off x="4357547" y="1594155"/>
            <a:ext cx="3479071" cy="677108"/>
          </a:xfrm>
        </p:spPr>
        <p:txBody>
          <a:bodyPr/>
          <a:lstStyle/>
          <a:p>
            <a:r>
              <a:rPr lang="en-US" sz="2200" dirty="0"/>
              <a:t>Copy Views or </a:t>
            </a:r>
            <a:r>
              <a:rPr lang="en-US" sz="2200" dirty="0" err="1"/>
              <a:t>personalizations</a:t>
            </a:r>
            <a:r>
              <a:rPr lang="en-US" sz="2200" dirty="0"/>
              <a:t> to users</a:t>
            </a:r>
          </a:p>
        </p:txBody>
      </p:sp>
      <p:sp>
        <p:nvSpPr>
          <p:cNvPr id="15" name="Text Placeholder 14">
            <a:extLst>
              <a:ext uri="{FF2B5EF4-FFF2-40B4-BE49-F238E27FC236}">
                <a16:creationId xmlns:a16="http://schemas.microsoft.com/office/drawing/2014/main" id="{A89B44E6-779D-AC45-4DE9-73A7B6AAEA41}"/>
              </a:ext>
            </a:extLst>
          </p:cNvPr>
          <p:cNvSpPr>
            <a:spLocks noGrp="1"/>
          </p:cNvSpPr>
          <p:nvPr>
            <p:ph type="body" sz="quarter" idx="23"/>
          </p:nvPr>
        </p:nvSpPr>
        <p:spPr>
          <a:xfrm>
            <a:off x="4359737" y="2602819"/>
            <a:ext cx="3477611" cy="1938992"/>
          </a:xfrm>
        </p:spPr>
        <p:txBody>
          <a:bodyPr/>
          <a:lstStyle/>
          <a:p>
            <a:pPr marL="0" indent="0">
              <a:spcBef>
                <a:spcPts val="0"/>
              </a:spcBef>
              <a:spcAft>
                <a:spcPts val="1200"/>
              </a:spcAft>
              <a:buNone/>
            </a:pPr>
            <a:r>
              <a:rPr lang="en-US" sz="1800" dirty="0"/>
              <a:t>When the </a:t>
            </a:r>
            <a:r>
              <a:rPr lang="en-US" sz="1800" dirty="0">
                <a:solidFill>
                  <a:srgbClr val="0078D4"/>
                </a:solidFill>
                <a:hlinkClick r:id="rId3">
                  <a:extLst>
                    <a:ext uri="{A12FA001-AC4F-418D-AE19-62706E023703}">
                      <ahyp:hlinkClr xmlns:ahyp="http://schemas.microsoft.com/office/drawing/2018/hyperlinkcolor" val="tx"/>
                    </a:ext>
                  </a:extLst>
                </a:hlinkClick>
              </a:rPr>
              <a:t>Saved views</a:t>
            </a:r>
            <a:r>
              <a:rPr lang="en-US" sz="1800" dirty="0">
                <a:solidFill>
                  <a:srgbClr val="0078D4"/>
                </a:solidFill>
              </a:rPr>
              <a:t> </a:t>
            </a:r>
            <a:r>
              <a:rPr lang="en-US" sz="1800" dirty="0"/>
              <a:t>feature is turned off, or if the page doesn't support views, the recommended way to share </a:t>
            </a:r>
            <a:r>
              <a:rPr lang="en-US" sz="1800" dirty="0" err="1"/>
              <a:t>personalizations</a:t>
            </a:r>
            <a:r>
              <a:rPr lang="en-US" sz="1800" dirty="0"/>
              <a:t> is to copy them between users. This method is available only to privileged users.</a:t>
            </a:r>
            <a:endParaRPr lang="en-IN" sz="1800" dirty="0"/>
          </a:p>
        </p:txBody>
      </p:sp>
      <p:sp>
        <p:nvSpPr>
          <p:cNvPr id="16" name="Text Placeholder 15">
            <a:extLst>
              <a:ext uri="{FF2B5EF4-FFF2-40B4-BE49-F238E27FC236}">
                <a16:creationId xmlns:a16="http://schemas.microsoft.com/office/drawing/2014/main" id="{24EE51EA-7E9B-E40A-B64C-6295338EEE22}"/>
              </a:ext>
            </a:extLst>
          </p:cNvPr>
          <p:cNvSpPr>
            <a:spLocks noGrp="1"/>
          </p:cNvSpPr>
          <p:nvPr>
            <p:ph type="body" sz="quarter" idx="24"/>
          </p:nvPr>
        </p:nvSpPr>
        <p:spPr>
          <a:xfrm>
            <a:off x="8130894" y="1594155"/>
            <a:ext cx="3479071" cy="677108"/>
          </a:xfrm>
        </p:spPr>
        <p:txBody>
          <a:bodyPr/>
          <a:lstStyle/>
          <a:p>
            <a:r>
              <a:rPr lang="en-US" sz="2200"/>
              <a:t>Export and import views or </a:t>
            </a:r>
            <a:r>
              <a:rPr lang="en-US" sz="2200" err="1"/>
              <a:t>personalizations</a:t>
            </a:r>
            <a:endParaRPr lang="en-US" sz="2200"/>
          </a:p>
        </p:txBody>
      </p:sp>
      <p:sp>
        <p:nvSpPr>
          <p:cNvPr id="17" name="Text Placeholder 16">
            <a:extLst>
              <a:ext uri="{FF2B5EF4-FFF2-40B4-BE49-F238E27FC236}">
                <a16:creationId xmlns:a16="http://schemas.microsoft.com/office/drawing/2014/main" id="{F5B05B3C-98FA-033A-BB3D-C3FB5C07C639}"/>
              </a:ext>
            </a:extLst>
          </p:cNvPr>
          <p:cNvSpPr>
            <a:spLocks noGrp="1"/>
          </p:cNvSpPr>
          <p:nvPr>
            <p:ph type="body" sz="quarter" idx="25"/>
          </p:nvPr>
        </p:nvSpPr>
        <p:spPr>
          <a:xfrm>
            <a:off x="8133084" y="2602819"/>
            <a:ext cx="3477611" cy="3477875"/>
          </a:xfrm>
        </p:spPr>
        <p:txBody>
          <a:bodyPr/>
          <a:lstStyle/>
          <a:p>
            <a:pPr marL="288925" indent="-288925">
              <a:spcBef>
                <a:spcPts val="0"/>
              </a:spcBef>
              <a:spcAft>
                <a:spcPts val="1200"/>
              </a:spcAft>
            </a:pPr>
            <a:r>
              <a:rPr lang="en-US" sz="1800" b="1" dirty="0"/>
              <a:t>Export: </a:t>
            </a:r>
            <a:r>
              <a:rPr lang="en-US" sz="1800" dirty="0"/>
              <a:t>We can export views or </a:t>
            </a:r>
            <a:r>
              <a:rPr lang="en-US" sz="1800" dirty="0" err="1"/>
              <a:t>personalizations</a:t>
            </a:r>
            <a:r>
              <a:rPr lang="en-US" sz="1800" dirty="0"/>
              <a:t> by opening the appropriate page, opening the </a:t>
            </a:r>
            <a:r>
              <a:rPr lang="en-US" sz="1800" b="1" dirty="0"/>
              <a:t>Personalization</a:t>
            </a:r>
            <a:r>
              <a:rPr lang="en-US" sz="1800" dirty="0"/>
              <a:t> toolbar, and then selecting </a:t>
            </a:r>
            <a:r>
              <a:rPr lang="en-US" sz="1800" b="1" dirty="0"/>
              <a:t>Export</a:t>
            </a:r>
            <a:r>
              <a:rPr lang="en-US" sz="1800" dirty="0"/>
              <a:t>. </a:t>
            </a:r>
          </a:p>
          <a:p>
            <a:pPr marL="288925" indent="-288925">
              <a:spcBef>
                <a:spcPts val="0"/>
              </a:spcBef>
              <a:spcAft>
                <a:spcPts val="1200"/>
              </a:spcAft>
            </a:pPr>
            <a:r>
              <a:rPr lang="en-US" sz="1800" b="1" dirty="0"/>
              <a:t>Import</a:t>
            </a:r>
            <a:r>
              <a:rPr lang="en-US" sz="1800" dirty="0"/>
              <a:t>: To import a view or personalization, open the </a:t>
            </a:r>
            <a:r>
              <a:rPr lang="en-US" sz="1800" b="1" dirty="0"/>
              <a:t>Personalization</a:t>
            </a:r>
            <a:r>
              <a:rPr lang="en-US" sz="1800" dirty="0"/>
              <a:t> toolbar and select </a:t>
            </a:r>
            <a:r>
              <a:rPr lang="en-US" sz="1800" b="1" dirty="0"/>
              <a:t>Import</a:t>
            </a:r>
            <a:r>
              <a:rPr lang="en-US" sz="1800" dirty="0"/>
              <a:t>. Additionally, admins can import a file and immediately give it to one or more users.</a:t>
            </a:r>
          </a:p>
        </p:txBody>
      </p:sp>
    </p:spTree>
    <p:extLst>
      <p:ext uri="{BB962C8B-B14F-4D97-AF65-F5344CB8AC3E}">
        <p14:creationId xmlns:p14="http://schemas.microsoft.com/office/powerpoint/2010/main" val="118266917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1F391-592B-42A8-9465-90F6164BB4F6}"/>
              </a:ext>
            </a:extLst>
          </p:cNvPr>
          <p:cNvSpPr>
            <a:spLocks noGrp="1"/>
          </p:cNvSpPr>
          <p:nvPr>
            <p:ph type="title"/>
          </p:nvPr>
        </p:nvSpPr>
        <p:spPr>
          <a:xfrm>
            <a:off x="569911" y="2743200"/>
            <a:ext cx="4118203" cy="1256963"/>
          </a:xfrm>
        </p:spPr>
        <p:txBody>
          <a:bodyPr/>
          <a:lstStyle/>
          <a:p>
            <a:r>
              <a:rPr lang="en-US" dirty="0"/>
              <a:t>Exercise 6: Work with Saved Views</a:t>
            </a:r>
          </a:p>
        </p:txBody>
      </p:sp>
    </p:spTree>
    <p:extLst>
      <p:ext uri="{BB962C8B-B14F-4D97-AF65-F5344CB8AC3E}">
        <p14:creationId xmlns:p14="http://schemas.microsoft.com/office/powerpoint/2010/main" val="303495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F54E-7B96-4F64-9C08-95E6D0106D3A}"/>
              </a:ext>
            </a:extLst>
          </p:cNvPr>
          <p:cNvSpPr>
            <a:spLocks noGrp="1"/>
          </p:cNvSpPr>
          <p:nvPr>
            <p:ph type="title"/>
          </p:nvPr>
        </p:nvSpPr>
        <p:spPr>
          <a:xfrm>
            <a:off x="588261" y="585216"/>
            <a:ext cx="11011601" cy="492443"/>
          </a:xfrm>
        </p:spPr>
        <p:txBody>
          <a:bodyPr/>
          <a:lstStyle/>
          <a:p>
            <a:r>
              <a:rPr lang="en-US" dirty="0"/>
              <a:t>Managing Menus: Key Performance Indicators (KPI)</a:t>
            </a:r>
            <a:endParaRPr lang="en-IN" dirty="0"/>
          </a:p>
        </p:txBody>
      </p:sp>
      <p:pic>
        <p:nvPicPr>
          <p:cNvPr id="15" name="Picture Placeholder 14">
            <a:extLst>
              <a:ext uri="{FF2B5EF4-FFF2-40B4-BE49-F238E27FC236}">
                <a16:creationId xmlns:a16="http://schemas.microsoft.com/office/drawing/2014/main" id="{274B923A-190E-EC3C-B566-10AA403E6294}"/>
              </a:ext>
            </a:extLst>
          </p:cNvPr>
          <p:cNvPicPr>
            <a:picLocks noGrp="1" noChangeAspect="1"/>
          </p:cNvPicPr>
          <p:nvPr>
            <p:ph type="pic" sz="quarter" idx="19"/>
          </p:nvPr>
        </p:nvPicPr>
        <p:blipFill rotWithShape="1">
          <a:blip r:embed="rId3"/>
          <a:srcRect t="-7373" b="-7373"/>
          <a:stretch/>
        </p:blipFill>
        <p:spPr>
          <a:xfrm>
            <a:off x="577850" y="1945946"/>
            <a:ext cx="3481388" cy="2687638"/>
          </a:xfrm>
          <a:prstGeom prst="rect">
            <a:avLst/>
          </a:prstGeom>
          <a:noFill/>
          <a:ln w="38100">
            <a:solidFill>
              <a:srgbClr val="C73ECC"/>
            </a:solidFill>
          </a:ln>
        </p:spPr>
      </p:pic>
      <p:sp>
        <p:nvSpPr>
          <p:cNvPr id="23" name="Text Placeholder 22">
            <a:extLst>
              <a:ext uri="{FF2B5EF4-FFF2-40B4-BE49-F238E27FC236}">
                <a16:creationId xmlns:a16="http://schemas.microsoft.com/office/drawing/2014/main" id="{AF72D2CC-13E6-4143-BF77-B53F4CD8633F}"/>
              </a:ext>
            </a:extLst>
          </p:cNvPr>
          <p:cNvSpPr>
            <a:spLocks noGrp="1"/>
          </p:cNvSpPr>
          <p:nvPr>
            <p:ph type="body" sz="quarter" idx="16"/>
          </p:nvPr>
        </p:nvSpPr>
        <p:spPr>
          <a:xfrm>
            <a:off x="584200" y="4939900"/>
            <a:ext cx="3479070" cy="338554"/>
          </a:xfrm>
        </p:spPr>
        <p:txBody>
          <a:bodyPr/>
          <a:lstStyle/>
          <a:p>
            <a:pPr marL="0" indent="0">
              <a:buNone/>
            </a:pPr>
            <a:r>
              <a:rPr lang="en-US" sz="2200" dirty="0"/>
              <a:t>Select the Tile</a:t>
            </a:r>
          </a:p>
        </p:txBody>
      </p:sp>
      <p:pic>
        <p:nvPicPr>
          <p:cNvPr id="16" name="Picture 2" descr="Orders and favorites">
            <a:extLst>
              <a:ext uri="{FF2B5EF4-FFF2-40B4-BE49-F238E27FC236}">
                <a16:creationId xmlns:a16="http://schemas.microsoft.com/office/drawing/2014/main" id="{6CE528BE-4370-E6F6-5A9E-967FD7B76954}"/>
              </a:ext>
            </a:extLst>
          </p:cNvPr>
          <p:cNvPicPr>
            <a:picLocks noGrp="1" noChangeAspect="1" noChangeArrowheads="1"/>
          </p:cNvPicPr>
          <p:nvPr>
            <p:ph type="pic" sz="quarter" idx="20"/>
          </p:nvPr>
        </p:nvPicPr>
        <p:blipFill rotWithShape="1">
          <a:blip r:embed="rId4">
            <a:extLst>
              <a:ext uri="{28A0092B-C50C-407E-A947-70E740481C1C}">
                <a14:useLocalDpi xmlns:a14="http://schemas.microsoft.com/office/drawing/2010/main" val="0"/>
              </a:ext>
            </a:extLst>
          </a:blip>
          <a:srcRect l="-3510" r="-3510"/>
          <a:stretch/>
        </p:blipFill>
        <p:spPr bwMode="auto">
          <a:xfrm>
            <a:off x="4352925" y="1955471"/>
            <a:ext cx="3481388" cy="2687638"/>
          </a:xfrm>
          <a:prstGeom prst="rect">
            <a:avLst/>
          </a:prstGeom>
          <a:noFill/>
          <a:ln w="38100">
            <a:solidFill>
              <a:srgbClr val="C73ECC"/>
            </a:solidFill>
          </a:ln>
          <a:extLst>
            <a:ext uri="{909E8E84-426E-40DD-AFC4-6F175D3DCCD1}">
              <a14:hiddenFill xmlns:a14="http://schemas.microsoft.com/office/drawing/2010/main">
                <a:solidFill>
                  <a:srgbClr val="FFFFFF"/>
                </a:solidFill>
              </a14:hiddenFill>
            </a:ext>
          </a:extLst>
        </p:spPr>
      </p:pic>
      <p:sp>
        <p:nvSpPr>
          <p:cNvPr id="24" name="Text Placeholder 23">
            <a:extLst>
              <a:ext uri="{FF2B5EF4-FFF2-40B4-BE49-F238E27FC236}">
                <a16:creationId xmlns:a16="http://schemas.microsoft.com/office/drawing/2014/main" id="{43770906-58EC-45C2-9189-8E603597CD71}"/>
              </a:ext>
            </a:extLst>
          </p:cNvPr>
          <p:cNvSpPr>
            <a:spLocks noGrp="1"/>
          </p:cNvSpPr>
          <p:nvPr>
            <p:ph type="body" sz="quarter" idx="22"/>
          </p:nvPr>
        </p:nvSpPr>
        <p:spPr>
          <a:xfrm>
            <a:off x="4360003" y="4939900"/>
            <a:ext cx="3476891" cy="338554"/>
          </a:xfrm>
        </p:spPr>
        <p:txBody>
          <a:bodyPr/>
          <a:lstStyle/>
          <a:p>
            <a:pPr marL="0" indent="0">
              <a:buNone/>
            </a:pPr>
            <a:r>
              <a:rPr lang="en-US" sz="2200"/>
              <a:t>Select Orders and favorites</a:t>
            </a:r>
          </a:p>
        </p:txBody>
      </p:sp>
      <p:pic>
        <p:nvPicPr>
          <p:cNvPr id="17" name="Picture 4" descr="Links">
            <a:extLst>
              <a:ext uri="{FF2B5EF4-FFF2-40B4-BE49-F238E27FC236}">
                <a16:creationId xmlns:a16="http://schemas.microsoft.com/office/drawing/2014/main" id="{A22D1FEF-08A8-AC96-5D16-11E6FDDC00C4}"/>
              </a:ext>
            </a:extLst>
          </p:cNvPr>
          <p:cNvPicPr>
            <a:picLocks noGrp="1" noChangeAspect="1" noChangeArrowheads="1"/>
          </p:cNvPicPr>
          <p:nvPr>
            <p:ph type="pic" sz="quarter" idx="21"/>
          </p:nvPr>
        </p:nvPicPr>
        <p:blipFill rotWithShape="1">
          <a:blip r:embed="rId5">
            <a:extLst>
              <a:ext uri="{28A0092B-C50C-407E-A947-70E740481C1C}">
                <a14:useLocalDpi xmlns:a14="http://schemas.microsoft.com/office/drawing/2010/main" val="0"/>
              </a:ext>
            </a:extLst>
          </a:blip>
          <a:srcRect l="-28209" r="-28209"/>
          <a:stretch/>
        </p:blipFill>
        <p:spPr bwMode="auto">
          <a:xfrm>
            <a:off x="8128000" y="1955471"/>
            <a:ext cx="3486150" cy="2684463"/>
          </a:xfrm>
          <a:prstGeom prst="rect">
            <a:avLst/>
          </a:prstGeom>
          <a:noFill/>
          <a:ln w="38100">
            <a:solidFill>
              <a:srgbClr val="C73ECC"/>
            </a:solidFill>
          </a:ln>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1B61F91F-9E83-D50F-9838-38BB9946FDAC}"/>
              </a:ext>
            </a:extLst>
          </p:cNvPr>
          <p:cNvSpPr>
            <a:spLocks noGrp="1"/>
          </p:cNvSpPr>
          <p:nvPr>
            <p:ph type="body" sz="quarter" idx="24"/>
          </p:nvPr>
        </p:nvSpPr>
        <p:spPr>
          <a:xfrm>
            <a:off x="8133626" y="4936709"/>
            <a:ext cx="3485371" cy="338554"/>
          </a:xfrm>
        </p:spPr>
        <p:txBody>
          <a:bodyPr/>
          <a:lstStyle/>
          <a:p>
            <a:pPr marL="0" indent="0">
              <a:buNone/>
            </a:pPr>
            <a:r>
              <a:rPr lang="en-US" sz="2200"/>
              <a:t>Viewing a List of Links</a:t>
            </a:r>
          </a:p>
        </p:txBody>
      </p:sp>
    </p:spTree>
    <p:extLst>
      <p:ext uri="{BB962C8B-B14F-4D97-AF65-F5344CB8AC3E}">
        <p14:creationId xmlns:p14="http://schemas.microsoft.com/office/powerpoint/2010/main" val="40259592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7E46C7-A6F9-27D6-5837-5216BC6FE2AA}"/>
              </a:ext>
            </a:extLst>
          </p:cNvPr>
          <p:cNvSpPr>
            <a:spLocks noGrp="1"/>
          </p:cNvSpPr>
          <p:nvPr>
            <p:ph type="title"/>
          </p:nvPr>
        </p:nvSpPr>
        <p:spPr>
          <a:xfrm>
            <a:off x="569911" y="2769057"/>
            <a:ext cx="4249739" cy="1231106"/>
          </a:xfrm>
        </p:spPr>
        <p:txBody>
          <a:bodyPr/>
          <a:lstStyle/>
          <a:p>
            <a:r>
              <a:rPr lang="en-US" dirty="0"/>
              <a:t>Lesson 2: </a:t>
            </a:r>
            <a:r>
              <a:rPr lang="en-US" sz="4000" dirty="0"/>
              <a:t>Basic UI and Navigation</a:t>
            </a:r>
            <a:endParaRPr lang="en-US" dirty="0"/>
          </a:p>
        </p:txBody>
      </p:sp>
    </p:spTree>
    <p:extLst>
      <p:ext uri="{BB962C8B-B14F-4D97-AF65-F5344CB8AC3E}">
        <p14:creationId xmlns:p14="http://schemas.microsoft.com/office/powerpoint/2010/main" val="141693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F54E-7B96-4F64-9C08-95E6D0106D3A}"/>
              </a:ext>
            </a:extLst>
          </p:cNvPr>
          <p:cNvSpPr>
            <a:spLocks noGrp="1"/>
          </p:cNvSpPr>
          <p:nvPr>
            <p:ph type="title"/>
          </p:nvPr>
        </p:nvSpPr>
        <p:spPr>
          <a:xfrm>
            <a:off x="588261" y="585216"/>
            <a:ext cx="11011601" cy="492443"/>
          </a:xfrm>
        </p:spPr>
        <p:txBody>
          <a:bodyPr/>
          <a:lstStyle/>
          <a:p>
            <a:r>
              <a:rPr lang="en-US" dirty="0"/>
              <a:t>Managing Menus: Key Performance Indicators (KPI) </a:t>
            </a:r>
            <a:endParaRPr lang="en-IN" dirty="0"/>
          </a:p>
        </p:txBody>
      </p:sp>
      <p:pic>
        <p:nvPicPr>
          <p:cNvPr id="21" name="Picture 6" descr="Personalize this form">
            <a:extLst>
              <a:ext uri="{FF2B5EF4-FFF2-40B4-BE49-F238E27FC236}">
                <a16:creationId xmlns:a16="http://schemas.microsoft.com/office/drawing/2014/main" id="{BD340B87-486E-3251-F99E-5B6AB0391BFE}"/>
              </a:ext>
            </a:extLst>
          </p:cNvPr>
          <p:cNvPicPr>
            <a:picLocks noGrp="1" noChangeAspect="1" noChangeArrowheads="1"/>
          </p:cNvPicPr>
          <p:nvPr>
            <p:ph type="pic" sz="quarter" idx="19"/>
          </p:nvPr>
        </p:nvPicPr>
        <p:blipFill rotWithShape="1">
          <a:blip r:embed="rId3">
            <a:extLst>
              <a:ext uri="{28A0092B-C50C-407E-A947-70E740481C1C}">
                <a14:useLocalDpi xmlns:a14="http://schemas.microsoft.com/office/drawing/2010/main" val="0"/>
              </a:ext>
            </a:extLst>
          </a:blip>
          <a:srcRect t="-11921" b="-11921"/>
          <a:stretch/>
        </p:blipFill>
        <p:spPr bwMode="auto">
          <a:xfrm>
            <a:off x="584200" y="1590675"/>
            <a:ext cx="3481388" cy="2687638"/>
          </a:xfrm>
          <a:prstGeom prst="rect">
            <a:avLst/>
          </a:prstGeom>
          <a:noFill/>
          <a:ln w="38100">
            <a:solidFill>
              <a:srgbClr val="C73ECC"/>
            </a:solidFill>
          </a:ln>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3E9FF14D-8D81-6A36-4107-CE2159291D2F}"/>
              </a:ext>
            </a:extLst>
          </p:cNvPr>
          <p:cNvSpPr>
            <a:spLocks noGrp="1"/>
          </p:cNvSpPr>
          <p:nvPr>
            <p:ph type="body" sz="quarter" idx="16"/>
          </p:nvPr>
        </p:nvSpPr>
        <p:spPr>
          <a:xfrm>
            <a:off x="584200" y="4528938"/>
            <a:ext cx="3479070" cy="338554"/>
          </a:xfrm>
        </p:spPr>
        <p:txBody>
          <a:bodyPr vert="horz" wrap="square" lIns="0" tIns="0" rIns="0" bIns="0" rtlCol="0" anchor="ctr">
            <a:spAutoFit/>
          </a:bodyPr>
          <a:lstStyle/>
          <a:p>
            <a:pPr marL="0" indent="0">
              <a:buNone/>
            </a:pPr>
            <a:r>
              <a:rPr lang="en-US" sz="2200"/>
              <a:t>Personalizing the form</a:t>
            </a:r>
          </a:p>
        </p:txBody>
      </p:sp>
      <p:pic>
        <p:nvPicPr>
          <p:cNvPr id="25" name="Picture 8" descr="Add a PowerApp ">
            <a:extLst>
              <a:ext uri="{FF2B5EF4-FFF2-40B4-BE49-F238E27FC236}">
                <a16:creationId xmlns:a16="http://schemas.microsoft.com/office/drawing/2014/main" id="{AF6F8436-8B27-2E39-33D1-B0B2A8580FB0}"/>
              </a:ext>
            </a:extLst>
          </p:cNvPr>
          <p:cNvPicPr>
            <a:picLocks noGrp="1" noChangeAspect="1" noChangeArrowheads="1"/>
          </p:cNvPicPr>
          <p:nvPr>
            <p:ph type="pic" sz="quarter" idx="20"/>
          </p:nvPr>
        </p:nvPicPr>
        <p:blipFill rotWithShape="1">
          <a:blip r:embed="rId4">
            <a:extLst>
              <a:ext uri="{28A0092B-C50C-407E-A947-70E740481C1C}">
                <a14:useLocalDpi xmlns:a14="http://schemas.microsoft.com/office/drawing/2010/main" val="0"/>
              </a:ext>
            </a:extLst>
          </a:blip>
          <a:srcRect t="-103464" b="-103464"/>
          <a:stretch/>
        </p:blipFill>
        <p:spPr bwMode="auto">
          <a:xfrm>
            <a:off x="4352925" y="1590675"/>
            <a:ext cx="3481388" cy="2687638"/>
          </a:xfrm>
          <a:prstGeom prst="rect">
            <a:avLst/>
          </a:prstGeom>
          <a:noFill/>
          <a:ln w="38100">
            <a:solidFill>
              <a:srgbClr val="C73ECC"/>
            </a:solidFill>
          </a:ln>
          <a:extLst>
            <a:ext uri="{909E8E84-426E-40DD-AFC4-6F175D3DCCD1}">
              <a14:hiddenFill xmlns:a14="http://schemas.microsoft.com/office/drawing/2010/main">
                <a:solidFill>
                  <a:srgbClr val="FFFFFF"/>
                </a:solidFill>
              </a14:hiddenFill>
            </a:ext>
          </a:extLst>
        </p:spPr>
      </p:pic>
      <p:sp>
        <p:nvSpPr>
          <p:cNvPr id="11" name="Text Placeholder 10">
            <a:extLst>
              <a:ext uri="{FF2B5EF4-FFF2-40B4-BE49-F238E27FC236}">
                <a16:creationId xmlns:a16="http://schemas.microsoft.com/office/drawing/2014/main" id="{DB6C6171-F6C3-2AC1-DF0A-8500D5D6D58F}"/>
              </a:ext>
            </a:extLst>
          </p:cNvPr>
          <p:cNvSpPr>
            <a:spLocks noGrp="1"/>
          </p:cNvSpPr>
          <p:nvPr>
            <p:ph type="body" sz="quarter" idx="22"/>
          </p:nvPr>
        </p:nvSpPr>
        <p:spPr>
          <a:xfrm>
            <a:off x="4374792" y="4528938"/>
            <a:ext cx="3476891" cy="338554"/>
          </a:xfrm>
        </p:spPr>
        <p:txBody>
          <a:bodyPr vert="horz" wrap="square" lIns="0" tIns="0" rIns="0" bIns="0" rtlCol="0" anchor="ctr">
            <a:spAutoFit/>
          </a:bodyPr>
          <a:lstStyle/>
          <a:p>
            <a:pPr marL="0" indent="0">
              <a:buNone/>
            </a:pPr>
            <a:r>
              <a:rPr lang="en-US" sz="2200"/>
              <a:t>Hiding the parts of Form</a:t>
            </a:r>
          </a:p>
        </p:txBody>
      </p:sp>
      <p:pic>
        <p:nvPicPr>
          <p:cNvPr id="26" name="Picture 10" descr="Insert a PowerApp">
            <a:extLst>
              <a:ext uri="{FF2B5EF4-FFF2-40B4-BE49-F238E27FC236}">
                <a16:creationId xmlns:a16="http://schemas.microsoft.com/office/drawing/2014/main" id="{B251A9BD-2AD8-F19F-DA0C-ABD118B79B3B}"/>
              </a:ext>
            </a:extLst>
          </p:cNvPr>
          <p:cNvPicPr>
            <a:picLocks noGrp="1" noChangeAspect="1" noChangeArrowheads="1"/>
          </p:cNvPicPr>
          <p:nvPr>
            <p:ph type="pic" sz="quarter" idx="21"/>
          </p:nvPr>
        </p:nvPicPr>
        <p:blipFill rotWithShape="1">
          <a:blip r:embed="rId5">
            <a:extLst>
              <a:ext uri="{28A0092B-C50C-407E-A947-70E740481C1C}">
                <a14:useLocalDpi xmlns:a14="http://schemas.microsoft.com/office/drawing/2010/main" val="0"/>
              </a:ext>
            </a:extLst>
          </a:blip>
          <a:srcRect l="-50953" r="-50953"/>
          <a:stretch/>
        </p:blipFill>
        <p:spPr bwMode="auto">
          <a:xfrm>
            <a:off x="8128000" y="1590675"/>
            <a:ext cx="3486150" cy="2684463"/>
          </a:xfrm>
          <a:prstGeom prst="rect">
            <a:avLst/>
          </a:prstGeom>
          <a:noFill/>
          <a:ln w="38100">
            <a:solidFill>
              <a:srgbClr val="C73ECC"/>
            </a:solidFill>
          </a:ln>
          <a:extLst>
            <a:ext uri="{909E8E84-426E-40DD-AFC4-6F175D3DCCD1}">
              <a14:hiddenFill xmlns:a14="http://schemas.microsoft.com/office/drawing/2010/main">
                <a:solidFill>
                  <a:srgbClr val="FFFFFF"/>
                </a:solidFill>
              </a14:hiddenFill>
            </a:ext>
          </a:extLst>
        </p:spPr>
      </p:pic>
      <p:sp>
        <p:nvSpPr>
          <p:cNvPr id="12" name="Text Placeholder 11">
            <a:extLst>
              <a:ext uri="{FF2B5EF4-FFF2-40B4-BE49-F238E27FC236}">
                <a16:creationId xmlns:a16="http://schemas.microsoft.com/office/drawing/2014/main" id="{2B6E1F58-F500-C729-3DBF-7B7701AB6CF8}"/>
              </a:ext>
            </a:extLst>
          </p:cNvPr>
          <p:cNvSpPr>
            <a:spLocks noGrp="1"/>
          </p:cNvSpPr>
          <p:nvPr>
            <p:ph type="body" sz="quarter" idx="24"/>
          </p:nvPr>
        </p:nvSpPr>
        <p:spPr>
          <a:xfrm>
            <a:off x="8133626" y="4525747"/>
            <a:ext cx="3485371" cy="338554"/>
          </a:xfrm>
        </p:spPr>
        <p:txBody>
          <a:bodyPr vert="horz" wrap="square" lIns="0" tIns="0" rIns="0" bIns="0" rtlCol="0" anchor="ctr">
            <a:spAutoFit/>
          </a:bodyPr>
          <a:lstStyle/>
          <a:p>
            <a:pPr marL="0" indent="0">
              <a:buNone/>
            </a:pPr>
            <a:r>
              <a:rPr lang="en-US" sz="2200"/>
              <a:t>List of Options Available</a:t>
            </a:r>
          </a:p>
        </p:txBody>
      </p:sp>
    </p:spTree>
    <p:extLst>
      <p:ext uri="{BB962C8B-B14F-4D97-AF65-F5344CB8AC3E}">
        <p14:creationId xmlns:p14="http://schemas.microsoft.com/office/powerpoint/2010/main" val="191765506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A18A6CD-8FFD-ADBF-4C5C-6A22E646C863}"/>
              </a:ext>
            </a:extLst>
          </p:cNvPr>
          <p:cNvSpPr>
            <a:spLocks noGrp="1"/>
          </p:cNvSpPr>
          <p:nvPr>
            <p:ph type="title"/>
          </p:nvPr>
        </p:nvSpPr>
        <p:spPr/>
        <p:txBody>
          <a:bodyPr/>
          <a:lstStyle/>
          <a:p>
            <a:r>
              <a:rPr lang="en-IN" b="1" i="0">
                <a:solidFill>
                  <a:srgbClr val="171717"/>
                </a:solidFill>
                <a:effectLst/>
              </a:rPr>
              <a:t>Manage Menus: Favourites</a:t>
            </a:r>
            <a:endParaRPr lang="en-US"/>
          </a:p>
        </p:txBody>
      </p:sp>
      <p:sp>
        <p:nvSpPr>
          <p:cNvPr id="13" name="Text Placeholder 12">
            <a:extLst>
              <a:ext uri="{FF2B5EF4-FFF2-40B4-BE49-F238E27FC236}">
                <a16:creationId xmlns:a16="http://schemas.microsoft.com/office/drawing/2014/main" id="{6D375EE0-0ED4-07D2-A706-5B9536AD11BA}"/>
              </a:ext>
            </a:extLst>
          </p:cNvPr>
          <p:cNvSpPr>
            <a:spLocks noGrp="1"/>
          </p:cNvSpPr>
          <p:nvPr>
            <p:ph type="body" sz="quarter" idx="17"/>
          </p:nvPr>
        </p:nvSpPr>
        <p:spPr>
          <a:xfrm>
            <a:off x="584199" y="1386766"/>
            <a:ext cx="11011601" cy="1015663"/>
          </a:xfrm>
        </p:spPr>
        <p:txBody>
          <a:bodyPr lIns="0" tIns="0" rIns="0" bIns="0"/>
          <a:lstStyle/>
          <a:p>
            <a:r>
              <a:rPr lang="en-US" spc="0" dirty="0">
                <a:solidFill>
                  <a:schemeClr val="tx1"/>
                </a:solidFill>
                <a:latin typeface="+mn-lt"/>
              </a:rPr>
              <a:t>Favorites are a way to create shortcuts to forms, reports, and queries. Navigation menus on the left include a Favorites menu, so that you have quick access to frequently used menu items. </a:t>
            </a:r>
          </a:p>
        </p:txBody>
      </p:sp>
      <p:sp>
        <p:nvSpPr>
          <p:cNvPr id="14" name="Rectangle 13">
            <a:extLst>
              <a:ext uri="{FF2B5EF4-FFF2-40B4-BE49-F238E27FC236}">
                <a16:creationId xmlns:a16="http://schemas.microsoft.com/office/drawing/2014/main" id="{1D139DF1-6D63-75D6-F903-965A189B0DEE}"/>
              </a:ext>
            </a:extLst>
          </p:cNvPr>
          <p:cNvSpPr>
            <a:spLocks/>
          </p:cNvSpPr>
          <p:nvPr/>
        </p:nvSpPr>
        <p:spPr bwMode="auto">
          <a:xfrm>
            <a:off x="584199" y="2711536"/>
            <a:ext cx="11011601" cy="5524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200" dirty="0">
                <a:solidFill>
                  <a:schemeClr val="tx1"/>
                </a:solidFill>
                <a:latin typeface="+mj-lt"/>
              </a:rPr>
              <a:t>In order to create a favorite,</a:t>
            </a:r>
          </a:p>
        </p:txBody>
      </p:sp>
      <p:sp>
        <p:nvSpPr>
          <p:cNvPr id="15" name="Text Placeholder 12">
            <a:extLst>
              <a:ext uri="{FF2B5EF4-FFF2-40B4-BE49-F238E27FC236}">
                <a16:creationId xmlns:a16="http://schemas.microsoft.com/office/drawing/2014/main" id="{42681AC9-A40B-B2EC-307E-3B16AF85104D}"/>
              </a:ext>
            </a:extLst>
          </p:cNvPr>
          <p:cNvSpPr txBox="1">
            <a:spLocks/>
          </p:cNvSpPr>
          <p:nvPr/>
        </p:nvSpPr>
        <p:spPr>
          <a:xfrm>
            <a:off x="584199" y="3464634"/>
            <a:ext cx="3342163" cy="923330"/>
          </a:xfrm>
          <a:prstGeom prst="rect">
            <a:avLst/>
          </a:prstGeom>
        </p:spPr>
        <p:txBody>
          <a:bodyPr wrap="square"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Navigate to the module the item is in, and hover over </a:t>
            </a:r>
            <a:br>
              <a:rPr lang="en-US" sz="2000" dirty="0"/>
            </a:br>
            <a:r>
              <a:rPr lang="en-US" sz="2000" dirty="0"/>
              <a:t>the item</a:t>
            </a:r>
            <a:endParaRPr lang="en-US" dirty="0"/>
          </a:p>
        </p:txBody>
      </p:sp>
      <p:sp>
        <p:nvSpPr>
          <p:cNvPr id="16" name="Text Placeholder 13">
            <a:extLst>
              <a:ext uri="{FF2B5EF4-FFF2-40B4-BE49-F238E27FC236}">
                <a16:creationId xmlns:a16="http://schemas.microsoft.com/office/drawing/2014/main" id="{B11D56B0-6F2D-6424-4191-AFD1D206053E}"/>
              </a:ext>
            </a:extLst>
          </p:cNvPr>
          <p:cNvSpPr txBox="1">
            <a:spLocks/>
          </p:cNvSpPr>
          <p:nvPr/>
        </p:nvSpPr>
        <p:spPr>
          <a:xfrm>
            <a:off x="4317875" y="3464634"/>
            <a:ext cx="3342163"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mn-lt"/>
              </a:rPr>
              <a:t>You will see a star to the right of the menu item name. Select this star</a:t>
            </a:r>
            <a:endParaRPr lang="en-US" dirty="0">
              <a:latin typeface="+mn-lt"/>
            </a:endParaRPr>
          </a:p>
        </p:txBody>
      </p:sp>
      <p:sp>
        <p:nvSpPr>
          <p:cNvPr id="17" name="Text Placeholder 14">
            <a:extLst>
              <a:ext uri="{FF2B5EF4-FFF2-40B4-BE49-F238E27FC236}">
                <a16:creationId xmlns:a16="http://schemas.microsoft.com/office/drawing/2014/main" id="{300BA52A-F77D-ACF1-BE8A-FC80AA8A33F9}"/>
              </a:ext>
            </a:extLst>
          </p:cNvPr>
          <p:cNvSpPr txBox="1">
            <a:spLocks/>
          </p:cNvSpPr>
          <p:nvPr/>
        </p:nvSpPr>
        <p:spPr>
          <a:xfrm>
            <a:off x="8051551" y="3464634"/>
            <a:ext cx="3342163" cy="923330"/>
          </a:xfrm>
          <a:prstGeom prst="rect">
            <a:avLst/>
          </a:prstGeom>
        </p:spPr>
        <p:txBody>
          <a:bodyPr wrap="square"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Navigate to the Favorites menu and notice your item listed there</a:t>
            </a:r>
            <a:endParaRPr lang="en-US" dirty="0"/>
          </a:p>
        </p:txBody>
      </p:sp>
    </p:spTree>
    <p:extLst>
      <p:ext uri="{BB962C8B-B14F-4D97-AF65-F5344CB8AC3E}">
        <p14:creationId xmlns:p14="http://schemas.microsoft.com/office/powerpoint/2010/main" val="106582833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6DDAD8B-7243-5C9A-C26F-6FDD3C82BC1F}"/>
              </a:ext>
            </a:extLst>
          </p:cNvPr>
          <p:cNvSpPr>
            <a:spLocks noGrp="1"/>
          </p:cNvSpPr>
          <p:nvPr>
            <p:ph type="title"/>
          </p:nvPr>
        </p:nvSpPr>
        <p:spPr>
          <a:xfrm>
            <a:off x="569911" y="2153504"/>
            <a:ext cx="6345239" cy="1846659"/>
          </a:xfrm>
        </p:spPr>
        <p:txBody>
          <a:bodyPr/>
          <a:lstStyle/>
          <a:p>
            <a:r>
              <a:rPr lang="en-US"/>
              <a:t>Lesson 3: Dynamics 365 Finance and Operations Features and Functionality</a:t>
            </a:r>
          </a:p>
        </p:txBody>
      </p:sp>
    </p:spTree>
    <p:extLst>
      <p:ext uri="{BB962C8B-B14F-4D97-AF65-F5344CB8AC3E}">
        <p14:creationId xmlns:p14="http://schemas.microsoft.com/office/powerpoint/2010/main" val="405299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A0D74C-0351-0136-54F4-65E4920F2D64}"/>
              </a:ext>
            </a:extLst>
          </p:cNvPr>
          <p:cNvSpPr>
            <a:spLocks noGrp="1"/>
          </p:cNvSpPr>
          <p:nvPr>
            <p:ph type="title"/>
          </p:nvPr>
        </p:nvSpPr>
        <p:spPr/>
        <p:txBody>
          <a:bodyPr/>
          <a:lstStyle/>
          <a:p>
            <a:r>
              <a:rPr lang="en-US" dirty="0"/>
              <a:t>Dynamics 365 FO Features and Functionality</a:t>
            </a:r>
          </a:p>
        </p:txBody>
      </p:sp>
      <p:sp>
        <p:nvSpPr>
          <p:cNvPr id="5" name="Text Placeholder 4">
            <a:extLst>
              <a:ext uri="{FF2B5EF4-FFF2-40B4-BE49-F238E27FC236}">
                <a16:creationId xmlns:a16="http://schemas.microsoft.com/office/drawing/2014/main" id="{F82FCA9F-797D-D92D-FF9B-B65322123476}"/>
              </a:ext>
            </a:extLst>
          </p:cNvPr>
          <p:cNvSpPr>
            <a:spLocks noGrp="1"/>
          </p:cNvSpPr>
          <p:nvPr>
            <p:ph type="body" sz="quarter" idx="17"/>
          </p:nvPr>
        </p:nvSpPr>
        <p:spPr>
          <a:xfrm>
            <a:off x="584199" y="1386766"/>
            <a:ext cx="11011601" cy="369332"/>
          </a:xfrm>
        </p:spPr>
        <p:txBody>
          <a:bodyPr/>
          <a:lstStyle/>
          <a:p>
            <a:r>
              <a:rPr lang="en-US" sz="2400" dirty="0">
                <a:effectLst/>
                <a:ea typeface="Segoe UI" panose="020B0502040204020203" pitchFamily="34" charset="0"/>
              </a:rPr>
              <a:t>In this lesson, you will learn how to:</a:t>
            </a:r>
            <a:endParaRPr lang="en-US" sz="2400" dirty="0"/>
          </a:p>
        </p:txBody>
      </p:sp>
      <p:sp>
        <p:nvSpPr>
          <p:cNvPr id="6" name="Oval 5">
            <a:extLst>
              <a:ext uri="{FF2B5EF4-FFF2-40B4-BE49-F238E27FC236}">
                <a16:creationId xmlns:a16="http://schemas.microsoft.com/office/drawing/2014/main" id="{5081ABEF-EC58-7638-2184-3EFCCDBDEF22}"/>
              </a:ext>
              <a:ext uri="{C183D7F6-B498-43B3-948B-1728B52AA6E4}">
                <adec:decorative xmlns:adec="http://schemas.microsoft.com/office/drawing/2017/decorative" val="0"/>
              </a:ext>
            </a:extLst>
          </p:cNvPr>
          <p:cNvSpPr>
            <a:spLocks/>
          </p:cNvSpPr>
          <p:nvPr/>
        </p:nvSpPr>
        <p:spPr bwMode="auto">
          <a:xfrm>
            <a:off x="588963" y="2178044"/>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en-US" sz="2400" b="1">
                <a:solidFill>
                  <a:schemeClr val="tx1"/>
                </a:solidFill>
              </a:rPr>
              <a:t>1</a:t>
            </a:r>
            <a:endParaRPr lang="en-IN" sz="2400" b="1">
              <a:solidFill>
                <a:schemeClr val="tx1"/>
              </a:solidFill>
            </a:endParaRPr>
          </a:p>
        </p:txBody>
      </p:sp>
      <p:sp>
        <p:nvSpPr>
          <p:cNvPr id="7" name="Text Placeholder 5">
            <a:extLst>
              <a:ext uri="{FF2B5EF4-FFF2-40B4-BE49-F238E27FC236}">
                <a16:creationId xmlns:a16="http://schemas.microsoft.com/office/drawing/2014/main" id="{3F76C85F-F707-F805-53F0-6983CA57DBCE}"/>
              </a:ext>
            </a:extLst>
          </p:cNvPr>
          <p:cNvSpPr txBox="1">
            <a:spLocks/>
          </p:cNvSpPr>
          <p:nvPr/>
        </p:nvSpPr>
        <p:spPr>
          <a:xfrm>
            <a:off x="1308099" y="2039545"/>
            <a:ext cx="4666364" cy="830997"/>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dirty="0">
                <a:cs typeface="Segoe UI" panose="020B0502040204020203" pitchFamily="34" charset="0"/>
              </a:rPr>
              <a:t>Common processes including Procure to Pay, quote to cash, plan to produce, record to report, and register to control</a:t>
            </a:r>
            <a:endParaRPr lang="en-IN" sz="1800" dirty="0">
              <a:cs typeface="Segoe UI" panose="020B0502040204020203" pitchFamily="34" charset="0"/>
            </a:endParaRPr>
          </a:p>
        </p:txBody>
      </p:sp>
      <p:sp>
        <p:nvSpPr>
          <p:cNvPr id="8" name="Oval 7">
            <a:extLst>
              <a:ext uri="{FF2B5EF4-FFF2-40B4-BE49-F238E27FC236}">
                <a16:creationId xmlns:a16="http://schemas.microsoft.com/office/drawing/2014/main" id="{B816DDFE-3BB2-C0B2-1926-F058D2FE793F}"/>
              </a:ext>
              <a:ext uri="{C183D7F6-B498-43B3-948B-1728B52AA6E4}">
                <adec:decorative xmlns:adec="http://schemas.microsoft.com/office/drawing/2017/decorative" val="0"/>
              </a:ext>
            </a:extLst>
          </p:cNvPr>
          <p:cNvSpPr>
            <a:spLocks/>
          </p:cNvSpPr>
          <p:nvPr/>
        </p:nvSpPr>
        <p:spPr bwMode="auto">
          <a:xfrm>
            <a:off x="588963" y="3121009"/>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en-US" sz="2400" b="1">
                <a:solidFill>
                  <a:schemeClr val="tx1"/>
                </a:solidFill>
              </a:rPr>
              <a:t>2</a:t>
            </a:r>
            <a:endParaRPr lang="en-IN" sz="2400" b="1">
              <a:solidFill>
                <a:schemeClr val="tx1"/>
              </a:solidFill>
            </a:endParaRPr>
          </a:p>
        </p:txBody>
      </p:sp>
      <p:sp>
        <p:nvSpPr>
          <p:cNvPr id="9" name="Text Placeholder 1">
            <a:extLst>
              <a:ext uri="{FF2B5EF4-FFF2-40B4-BE49-F238E27FC236}">
                <a16:creationId xmlns:a16="http://schemas.microsoft.com/office/drawing/2014/main" id="{4C8AC21C-2091-7AA7-D52E-6265D4951166}"/>
              </a:ext>
            </a:extLst>
          </p:cNvPr>
          <p:cNvSpPr txBox="1">
            <a:spLocks/>
          </p:cNvSpPr>
          <p:nvPr/>
        </p:nvSpPr>
        <p:spPr>
          <a:xfrm>
            <a:off x="1308099" y="3121009"/>
            <a:ext cx="4666364" cy="553998"/>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00"/>
              </a:spcAft>
              <a:buNone/>
            </a:pPr>
            <a:r>
              <a:rPr lang="en-US" sz="1800" dirty="0"/>
              <a:t>Describe Dynamics 365 Finance modules and features</a:t>
            </a:r>
            <a:endParaRPr lang="en-IN" sz="1800" dirty="0"/>
          </a:p>
        </p:txBody>
      </p:sp>
      <p:sp>
        <p:nvSpPr>
          <p:cNvPr id="10" name="Oval 9">
            <a:extLst>
              <a:ext uri="{FF2B5EF4-FFF2-40B4-BE49-F238E27FC236}">
                <a16:creationId xmlns:a16="http://schemas.microsoft.com/office/drawing/2014/main" id="{6AFBB06A-5568-15D3-8F77-A28884249E86}"/>
              </a:ext>
              <a:ext uri="{C183D7F6-B498-43B3-948B-1728B52AA6E4}">
                <adec:decorative xmlns:adec="http://schemas.microsoft.com/office/drawing/2017/decorative" val="0"/>
              </a:ext>
            </a:extLst>
          </p:cNvPr>
          <p:cNvSpPr>
            <a:spLocks/>
          </p:cNvSpPr>
          <p:nvPr/>
        </p:nvSpPr>
        <p:spPr bwMode="auto">
          <a:xfrm>
            <a:off x="588963" y="3986935"/>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en-US" sz="2400" b="1">
                <a:solidFill>
                  <a:schemeClr val="tx1"/>
                </a:solidFill>
              </a:rPr>
              <a:t>3</a:t>
            </a:r>
            <a:endParaRPr lang="en-IN" sz="2400" b="1">
              <a:solidFill>
                <a:schemeClr val="tx1"/>
              </a:solidFill>
            </a:endParaRPr>
          </a:p>
        </p:txBody>
      </p:sp>
      <p:sp>
        <p:nvSpPr>
          <p:cNvPr id="11" name="Text Placeholder 2">
            <a:extLst>
              <a:ext uri="{FF2B5EF4-FFF2-40B4-BE49-F238E27FC236}">
                <a16:creationId xmlns:a16="http://schemas.microsoft.com/office/drawing/2014/main" id="{21031324-07DC-2D84-201E-7679E4CC5A4B}"/>
              </a:ext>
            </a:extLst>
          </p:cNvPr>
          <p:cNvSpPr txBox="1">
            <a:spLocks/>
          </p:cNvSpPr>
          <p:nvPr/>
        </p:nvSpPr>
        <p:spPr>
          <a:xfrm>
            <a:off x="1308099" y="4125435"/>
            <a:ext cx="4666364" cy="276999"/>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IN" sz="1800" dirty="0">
                <a:cs typeface="Segoe UI" panose="020B0502040204020203" pitchFamily="34" charset="0"/>
              </a:rPr>
              <a:t>Set up Number Sequences</a:t>
            </a:r>
          </a:p>
        </p:txBody>
      </p:sp>
      <p:sp>
        <p:nvSpPr>
          <p:cNvPr id="12" name="Oval 11">
            <a:extLst>
              <a:ext uri="{FF2B5EF4-FFF2-40B4-BE49-F238E27FC236}">
                <a16:creationId xmlns:a16="http://schemas.microsoft.com/office/drawing/2014/main" id="{31B63FDF-98A5-CDA8-3DC2-00CB58D3FFEC}"/>
              </a:ext>
              <a:ext uri="{C183D7F6-B498-43B3-948B-1728B52AA6E4}">
                <adec:decorative xmlns:adec="http://schemas.microsoft.com/office/drawing/2017/decorative" val="0"/>
              </a:ext>
            </a:extLst>
          </p:cNvPr>
          <p:cNvSpPr>
            <a:spLocks/>
          </p:cNvSpPr>
          <p:nvPr/>
        </p:nvSpPr>
        <p:spPr bwMode="auto">
          <a:xfrm>
            <a:off x="588963" y="4865561"/>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en-US" sz="2400" b="1">
                <a:solidFill>
                  <a:schemeClr val="tx1"/>
                </a:solidFill>
              </a:rPr>
              <a:t>4</a:t>
            </a:r>
            <a:endParaRPr lang="en-IN" sz="2400" b="1">
              <a:solidFill>
                <a:schemeClr val="tx1"/>
              </a:solidFill>
            </a:endParaRPr>
          </a:p>
        </p:txBody>
      </p:sp>
      <p:sp>
        <p:nvSpPr>
          <p:cNvPr id="13" name="Text Placeholder 3">
            <a:extLst>
              <a:ext uri="{FF2B5EF4-FFF2-40B4-BE49-F238E27FC236}">
                <a16:creationId xmlns:a16="http://schemas.microsoft.com/office/drawing/2014/main" id="{AC6DC116-FB78-0AE4-BC33-E90F3CE29C67}"/>
              </a:ext>
            </a:extLst>
          </p:cNvPr>
          <p:cNvSpPr txBox="1">
            <a:spLocks/>
          </p:cNvSpPr>
          <p:nvPr/>
        </p:nvSpPr>
        <p:spPr>
          <a:xfrm>
            <a:off x="1308099" y="5004061"/>
            <a:ext cx="4666364" cy="276999"/>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Exercise 6: </a:t>
            </a:r>
            <a:r>
              <a:rPr lang="en-US" sz="1800" dirty="0"/>
              <a:t>Set up Number Sequences</a:t>
            </a:r>
            <a:endParaRPr lang="en-IN" sz="1800" dirty="0"/>
          </a:p>
        </p:txBody>
      </p:sp>
      <p:sp>
        <p:nvSpPr>
          <p:cNvPr id="14" name="Oval 13">
            <a:extLst>
              <a:ext uri="{FF2B5EF4-FFF2-40B4-BE49-F238E27FC236}">
                <a16:creationId xmlns:a16="http://schemas.microsoft.com/office/drawing/2014/main" id="{0466A605-F2E7-3E6D-5653-ED2C0FB28C40}"/>
              </a:ext>
              <a:ext uri="{C183D7F6-B498-43B3-948B-1728B52AA6E4}">
                <adec:decorative xmlns:adec="http://schemas.microsoft.com/office/drawing/2017/decorative" val="0"/>
              </a:ext>
            </a:extLst>
          </p:cNvPr>
          <p:cNvSpPr>
            <a:spLocks/>
          </p:cNvSpPr>
          <p:nvPr/>
        </p:nvSpPr>
        <p:spPr bwMode="auto">
          <a:xfrm>
            <a:off x="588963" y="572034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en-US" sz="2400" b="1">
                <a:solidFill>
                  <a:schemeClr val="tx1"/>
                </a:solidFill>
              </a:rPr>
              <a:t>5</a:t>
            </a:r>
            <a:endParaRPr lang="en-IN" sz="2400" b="1">
              <a:solidFill>
                <a:schemeClr val="tx1"/>
              </a:solidFill>
            </a:endParaRPr>
          </a:p>
        </p:txBody>
      </p:sp>
      <p:sp>
        <p:nvSpPr>
          <p:cNvPr id="15" name="Text Placeholder 3">
            <a:extLst>
              <a:ext uri="{FF2B5EF4-FFF2-40B4-BE49-F238E27FC236}">
                <a16:creationId xmlns:a16="http://schemas.microsoft.com/office/drawing/2014/main" id="{5F83F4B8-2845-C128-C29C-189E320A0D17}"/>
              </a:ext>
            </a:extLst>
          </p:cNvPr>
          <p:cNvSpPr txBox="1">
            <a:spLocks/>
          </p:cNvSpPr>
          <p:nvPr/>
        </p:nvSpPr>
        <p:spPr>
          <a:xfrm>
            <a:off x="1308099" y="5720348"/>
            <a:ext cx="4666364" cy="553998"/>
          </a:xfrm>
          <a:prstGeom prst="rect">
            <a:avLst/>
          </a:prstGeom>
        </p:spPr>
        <p:txBody>
          <a:bodyPr vert="horz" wrap="square" lIns="0" tIns="0" rIns="0" bIns="0" rtlCol="0" anchor="ctr">
            <a:sp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sz="1800" b="0" i="0" u="none" strike="noStrike" dirty="0">
                <a:effectLst/>
              </a:rPr>
              <a:t>Describe global address book features and their use cases	</a:t>
            </a:r>
            <a:endParaRPr lang="en-IN" sz="1800" dirty="0"/>
          </a:p>
        </p:txBody>
      </p:sp>
      <p:sp>
        <p:nvSpPr>
          <p:cNvPr id="17" name="Oval 16">
            <a:extLst>
              <a:ext uri="{FF2B5EF4-FFF2-40B4-BE49-F238E27FC236}">
                <a16:creationId xmlns:a16="http://schemas.microsoft.com/office/drawing/2014/main" id="{8505177A-F0D3-9C04-ACE4-B7DF44525A6C}"/>
              </a:ext>
              <a:ext uri="{C183D7F6-B498-43B3-948B-1728B52AA6E4}">
                <adec:decorative xmlns:adec="http://schemas.microsoft.com/office/drawing/2017/decorative" val="0"/>
              </a:ext>
            </a:extLst>
          </p:cNvPr>
          <p:cNvSpPr>
            <a:spLocks/>
          </p:cNvSpPr>
          <p:nvPr/>
        </p:nvSpPr>
        <p:spPr bwMode="auto">
          <a:xfrm>
            <a:off x="6159500" y="2178044"/>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en-US" sz="2400" b="1">
                <a:solidFill>
                  <a:schemeClr val="tx1"/>
                </a:solidFill>
              </a:rPr>
              <a:t>6</a:t>
            </a:r>
            <a:endParaRPr lang="en-IN" sz="2400" b="1">
              <a:solidFill>
                <a:schemeClr val="tx1"/>
              </a:solidFill>
            </a:endParaRPr>
          </a:p>
        </p:txBody>
      </p:sp>
      <p:sp>
        <p:nvSpPr>
          <p:cNvPr id="23" name="Text Placeholder 5">
            <a:extLst>
              <a:ext uri="{FF2B5EF4-FFF2-40B4-BE49-F238E27FC236}">
                <a16:creationId xmlns:a16="http://schemas.microsoft.com/office/drawing/2014/main" id="{EA3AA4F9-5463-F7F7-068F-87C4B5F62FBF}"/>
              </a:ext>
            </a:extLst>
          </p:cNvPr>
          <p:cNvSpPr txBox="1">
            <a:spLocks/>
          </p:cNvSpPr>
          <p:nvPr/>
        </p:nvSpPr>
        <p:spPr>
          <a:xfrm>
            <a:off x="6929436" y="2316544"/>
            <a:ext cx="4666364" cy="276999"/>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Exercise 7:</a:t>
            </a:r>
            <a:r>
              <a:rPr lang="en-US" sz="1800" dirty="0"/>
              <a:t> </a:t>
            </a:r>
            <a:r>
              <a:rPr lang="en-IN" sz="1800" dirty="0"/>
              <a:t>Configuring Address Books</a:t>
            </a:r>
          </a:p>
        </p:txBody>
      </p:sp>
      <p:sp>
        <p:nvSpPr>
          <p:cNvPr id="18" name="Oval 17">
            <a:extLst>
              <a:ext uri="{FF2B5EF4-FFF2-40B4-BE49-F238E27FC236}">
                <a16:creationId xmlns:a16="http://schemas.microsoft.com/office/drawing/2014/main" id="{21BE79F3-B024-B6C7-91BC-E2E6C3739F93}"/>
              </a:ext>
              <a:ext uri="{C183D7F6-B498-43B3-948B-1728B52AA6E4}">
                <adec:decorative xmlns:adec="http://schemas.microsoft.com/office/drawing/2017/decorative" val="0"/>
              </a:ext>
            </a:extLst>
          </p:cNvPr>
          <p:cNvSpPr>
            <a:spLocks/>
          </p:cNvSpPr>
          <p:nvPr/>
        </p:nvSpPr>
        <p:spPr bwMode="auto">
          <a:xfrm>
            <a:off x="6159500" y="3121009"/>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en-US" sz="2400" b="1">
                <a:solidFill>
                  <a:schemeClr val="tx1"/>
                </a:solidFill>
              </a:rPr>
              <a:t>7</a:t>
            </a:r>
            <a:endParaRPr lang="en-IN" sz="2400" b="1">
              <a:solidFill>
                <a:schemeClr val="tx1"/>
              </a:solidFill>
            </a:endParaRPr>
          </a:p>
        </p:txBody>
      </p:sp>
      <p:sp>
        <p:nvSpPr>
          <p:cNvPr id="24" name="Text Placeholder 1">
            <a:extLst>
              <a:ext uri="{FF2B5EF4-FFF2-40B4-BE49-F238E27FC236}">
                <a16:creationId xmlns:a16="http://schemas.microsoft.com/office/drawing/2014/main" id="{AD20EA84-D12C-1C7C-9AA0-335E4E93A05D}"/>
              </a:ext>
            </a:extLst>
          </p:cNvPr>
          <p:cNvSpPr txBox="1">
            <a:spLocks/>
          </p:cNvSpPr>
          <p:nvPr/>
        </p:nvSpPr>
        <p:spPr>
          <a:xfrm>
            <a:off x="6929436" y="3259509"/>
            <a:ext cx="4666364" cy="276999"/>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b="0" i="0" u="none" strike="noStrike" dirty="0">
                <a:effectLst/>
              </a:rPr>
              <a:t>Create and use Alert rules</a:t>
            </a:r>
            <a:r>
              <a:rPr lang="en-US" sz="1800" dirty="0"/>
              <a:t> </a:t>
            </a:r>
            <a:endParaRPr lang="en-IN" sz="1800" b="1" dirty="0"/>
          </a:p>
        </p:txBody>
      </p:sp>
      <p:sp>
        <p:nvSpPr>
          <p:cNvPr id="19" name="Oval 18">
            <a:extLst>
              <a:ext uri="{FF2B5EF4-FFF2-40B4-BE49-F238E27FC236}">
                <a16:creationId xmlns:a16="http://schemas.microsoft.com/office/drawing/2014/main" id="{A8B6F75F-F206-0357-7F72-957A36066516}"/>
              </a:ext>
              <a:ext uri="{C183D7F6-B498-43B3-948B-1728B52AA6E4}">
                <adec:decorative xmlns:adec="http://schemas.microsoft.com/office/drawing/2017/decorative" val="0"/>
              </a:ext>
            </a:extLst>
          </p:cNvPr>
          <p:cNvSpPr>
            <a:spLocks/>
          </p:cNvSpPr>
          <p:nvPr/>
        </p:nvSpPr>
        <p:spPr bwMode="auto">
          <a:xfrm>
            <a:off x="6159500" y="3986935"/>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en-US" sz="2400" b="1">
                <a:solidFill>
                  <a:schemeClr val="tx1"/>
                </a:solidFill>
              </a:rPr>
              <a:t>8</a:t>
            </a:r>
            <a:endParaRPr lang="en-IN" sz="2400" b="1">
              <a:solidFill>
                <a:schemeClr val="tx1"/>
              </a:solidFill>
            </a:endParaRPr>
          </a:p>
        </p:txBody>
      </p:sp>
      <p:sp>
        <p:nvSpPr>
          <p:cNvPr id="25" name="Text Placeholder 2">
            <a:extLst>
              <a:ext uri="{FF2B5EF4-FFF2-40B4-BE49-F238E27FC236}">
                <a16:creationId xmlns:a16="http://schemas.microsoft.com/office/drawing/2014/main" id="{DED3242B-8507-C49B-D082-6587357A0682}"/>
              </a:ext>
            </a:extLst>
          </p:cNvPr>
          <p:cNvSpPr txBox="1">
            <a:spLocks/>
          </p:cNvSpPr>
          <p:nvPr/>
        </p:nvSpPr>
        <p:spPr>
          <a:xfrm>
            <a:off x="6929436" y="3986935"/>
            <a:ext cx="4666364" cy="553998"/>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r>
              <a:rPr lang="en-US" sz="1800" dirty="0"/>
              <a:t>Describe the use cases and configure print management for documents</a:t>
            </a:r>
            <a:endParaRPr lang="en-IN" sz="1800" dirty="0"/>
          </a:p>
        </p:txBody>
      </p:sp>
      <p:sp>
        <p:nvSpPr>
          <p:cNvPr id="20" name="Oval 19">
            <a:extLst>
              <a:ext uri="{FF2B5EF4-FFF2-40B4-BE49-F238E27FC236}">
                <a16:creationId xmlns:a16="http://schemas.microsoft.com/office/drawing/2014/main" id="{73482D4B-6162-2EBB-6E07-CA2D650C45F1}"/>
              </a:ext>
              <a:ext uri="{C183D7F6-B498-43B3-948B-1728B52AA6E4}">
                <adec:decorative xmlns:adec="http://schemas.microsoft.com/office/drawing/2017/decorative" val="0"/>
              </a:ext>
            </a:extLst>
          </p:cNvPr>
          <p:cNvSpPr>
            <a:spLocks/>
          </p:cNvSpPr>
          <p:nvPr/>
        </p:nvSpPr>
        <p:spPr bwMode="auto">
          <a:xfrm>
            <a:off x="6159500" y="4865561"/>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en-US" sz="2400" b="1">
                <a:solidFill>
                  <a:schemeClr val="tx1"/>
                </a:solidFill>
              </a:rPr>
              <a:t>9</a:t>
            </a:r>
            <a:endParaRPr lang="en-IN" sz="2400" b="1">
              <a:solidFill>
                <a:schemeClr val="tx1"/>
              </a:solidFill>
            </a:endParaRPr>
          </a:p>
        </p:txBody>
      </p:sp>
      <p:sp>
        <p:nvSpPr>
          <p:cNvPr id="26" name="Text Placeholder 3">
            <a:extLst>
              <a:ext uri="{FF2B5EF4-FFF2-40B4-BE49-F238E27FC236}">
                <a16:creationId xmlns:a16="http://schemas.microsoft.com/office/drawing/2014/main" id="{AA23D25D-E58A-28B1-BC22-E0AEB743B199}"/>
              </a:ext>
            </a:extLst>
          </p:cNvPr>
          <p:cNvSpPr txBox="1">
            <a:spLocks/>
          </p:cNvSpPr>
          <p:nvPr/>
        </p:nvSpPr>
        <p:spPr>
          <a:xfrm>
            <a:off x="6929436" y="4863999"/>
            <a:ext cx="4666364" cy="553998"/>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r>
              <a:rPr lang="en-US" sz="1800" dirty="0"/>
              <a:t>Use Feature management to understand and enable new features</a:t>
            </a:r>
            <a:endParaRPr lang="en-IN" sz="1800" dirty="0"/>
          </a:p>
        </p:txBody>
      </p:sp>
      <p:sp>
        <p:nvSpPr>
          <p:cNvPr id="21" name="Oval 20">
            <a:extLst>
              <a:ext uri="{FF2B5EF4-FFF2-40B4-BE49-F238E27FC236}">
                <a16:creationId xmlns:a16="http://schemas.microsoft.com/office/drawing/2014/main" id="{3140705D-8FB2-FF07-294C-942B093E0E2A}"/>
              </a:ext>
              <a:ext uri="{C183D7F6-B498-43B3-948B-1728B52AA6E4}">
                <adec:decorative xmlns:adec="http://schemas.microsoft.com/office/drawing/2017/decorative" val="0"/>
              </a:ext>
            </a:extLst>
          </p:cNvPr>
          <p:cNvSpPr>
            <a:spLocks/>
          </p:cNvSpPr>
          <p:nvPr/>
        </p:nvSpPr>
        <p:spPr bwMode="auto">
          <a:xfrm>
            <a:off x="6159500" y="572034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en-US" sz="2400" b="1">
                <a:solidFill>
                  <a:schemeClr val="tx1"/>
                </a:solidFill>
              </a:rPr>
              <a:t>10</a:t>
            </a:r>
            <a:endParaRPr lang="en-IN" sz="2400" b="1">
              <a:solidFill>
                <a:schemeClr val="tx1"/>
              </a:solidFill>
            </a:endParaRPr>
          </a:p>
        </p:txBody>
      </p:sp>
      <p:sp>
        <p:nvSpPr>
          <p:cNvPr id="27" name="Text Placeholder 3">
            <a:extLst>
              <a:ext uri="{FF2B5EF4-FFF2-40B4-BE49-F238E27FC236}">
                <a16:creationId xmlns:a16="http://schemas.microsoft.com/office/drawing/2014/main" id="{D8B12E8F-9855-28E4-AD53-537C6A59C532}"/>
              </a:ext>
            </a:extLst>
          </p:cNvPr>
          <p:cNvSpPr txBox="1">
            <a:spLocks/>
          </p:cNvSpPr>
          <p:nvPr/>
        </p:nvSpPr>
        <p:spPr>
          <a:xfrm>
            <a:off x="6929436" y="5857286"/>
            <a:ext cx="4666364" cy="276999"/>
          </a:xfrm>
          <a:prstGeom prst="rect">
            <a:avLst/>
          </a:prstGeom>
        </p:spPr>
        <p:txBody>
          <a:bodyPr vert="horz" wrap="square" lIns="0" tIns="0" rIns="0" bIns="0" rtlCol="0" anchor="ctr">
            <a:sp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742">
              <a:lnSpc>
                <a:spcPct val="100000"/>
              </a:lnSpc>
              <a:spcBef>
                <a:spcPts val="0"/>
              </a:spcBef>
              <a:spcAft>
                <a:spcPts val="600"/>
              </a:spcAft>
            </a:pPr>
            <a:r>
              <a:rPr lang="en-US" sz="1800" dirty="0">
                <a:cs typeface="Segoe UI" panose="020B0502040204020203" pitchFamily="34" charset="0"/>
              </a:rPr>
              <a:t>Identify use cases for localization </a:t>
            </a:r>
          </a:p>
        </p:txBody>
      </p:sp>
    </p:spTree>
    <p:extLst>
      <p:ext uri="{BB962C8B-B14F-4D97-AF65-F5344CB8AC3E}">
        <p14:creationId xmlns:p14="http://schemas.microsoft.com/office/powerpoint/2010/main" val="122791565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BB31E-5AC1-C03B-A49E-3B968F493DBD}"/>
              </a:ext>
            </a:extLst>
          </p:cNvPr>
          <p:cNvSpPr>
            <a:spLocks noGrp="1"/>
          </p:cNvSpPr>
          <p:nvPr>
            <p:ph type="title"/>
          </p:nvPr>
        </p:nvSpPr>
        <p:spPr>
          <a:xfrm>
            <a:off x="588260" y="585216"/>
            <a:ext cx="11011602" cy="492443"/>
          </a:xfrm>
        </p:spPr>
        <p:txBody>
          <a:bodyPr/>
          <a:lstStyle/>
          <a:p>
            <a:r>
              <a:rPr lang="en-US"/>
              <a:t>Dynamics 365 FO Features and Functionality – Continued</a:t>
            </a:r>
          </a:p>
        </p:txBody>
      </p:sp>
      <p:sp>
        <p:nvSpPr>
          <p:cNvPr id="3" name="Text Placeholder 2">
            <a:extLst>
              <a:ext uri="{FF2B5EF4-FFF2-40B4-BE49-F238E27FC236}">
                <a16:creationId xmlns:a16="http://schemas.microsoft.com/office/drawing/2014/main" id="{6CF060C6-2201-21E0-6896-35547ADC19FF}"/>
              </a:ext>
            </a:extLst>
          </p:cNvPr>
          <p:cNvSpPr>
            <a:spLocks noGrp="1"/>
          </p:cNvSpPr>
          <p:nvPr>
            <p:ph type="body" sz="quarter" idx="17"/>
          </p:nvPr>
        </p:nvSpPr>
        <p:spPr>
          <a:xfrm>
            <a:off x="584199" y="1386766"/>
            <a:ext cx="11011601" cy="369332"/>
          </a:xfrm>
        </p:spPr>
        <p:txBody>
          <a:bodyPr/>
          <a:lstStyle/>
          <a:p>
            <a:r>
              <a:rPr lang="en-US" sz="2400" dirty="0">
                <a:effectLst/>
                <a:ea typeface="Segoe UI" panose="020B0502040204020203" pitchFamily="34" charset="0"/>
              </a:rPr>
              <a:t>In this lesson, you will learn how to:</a:t>
            </a:r>
            <a:endParaRPr lang="en-US" sz="2400" dirty="0"/>
          </a:p>
        </p:txBody>
      </p:sp>
      <p:sp>
        <p:nvSpPr>
          <p:cNvPr id="4" name="Oval 3">
            <a:extLst>
              <a:ext uri="{FF2B5EF4-FFF2-40B4-BE49-F238E27FC236}">
                <a16:creationId xmlns:a16="http://schemas.microsoft.com/office/drawing/2014/main" id="{265BBD51-2D37-386A-F879-BF65A3DC6098}"/>
              </a:ext>
              <a:ext uri="{C183D7F6-B498-43B3-948B-1728B52AA6E4}">
                <adec:decorative xmlns:adec="http://schemas.microsoft.com/office/drawing/2017/decorative" val="0"/>
              </a:ext>
            </a:extLst>
          </p:cNvPr>
          <p:cNvSpPr>
            <a:spLocks/>
          </p:cNvSpPr>
          <p:nvPr/>
        </p:nvSpPr>
        <p:spPr bwMode="auto">
          <a:xfrm>
            <a:off x="588963" y="2178044"/>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en-US" sz="2400" b="1">
                <a:solidFill>
                  <a:schemeClr val="tx1"/>
                </a:solidFill>
              </a:rPr>
              <a:t>1</a:t>
            </a:r>
            <a:endParaRPr lang="en-IN" sz="2400" b="1">
              <a:solidFill>
                <a:schemeClr val="tx1"/>
              </a:solidFill>
            </a:endParaRPr>
          </a:p>
        </p:txBody>
      </p:sp>
      <p:sp>
        <p:nvSpPr>
          <p:cNvPr id="7" name="Text Placeholder 5">
            <a:extLst>
              <a:ext uri="{FF2B5EF4-FFF2-40B4-BE49-F238E27FC236}">
                <a16:creationId xmlns:a16="http://schemas.microsoft.com/office/drawing/2014/main" id="{FB9BE52D-189B-09B7-4482-E6FC0458704E}"/>
              </a:ext>
            </a:extLst>
          </p:cNvPr>
          <p:cNvSpPr txBox="1">
            <a:spLocks/>
          </p:cNvSpPr>
          <p:nvPr/>
        </p:nvSpPr>
        <p:spPr>
          <a:xfrm>
            <a:off x="1308099" y="2299593"/>
            <a:ext cx="10291763" cy="307777"/>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000" dirty="0">
                <a:cs typeface="Segoe UI" panose="020B0502040204020203" pitchFamily="34" charset="0"/>
              </a:rPr>
              <a:t>Describe global address book features and their use cases</a:t>
            </a:r>
            <a:endParaRPr lang="en-IN" sz="2000" dirty="0">
              <a:cs typeface="Segoe UI" panose="020B0502040204020203" pitchFamily="34" charset="0"/>
            </a:endParaRPr>
          </a:p>
        </p:txBody>
      </p:sp>
      <p:sp>
        <p:nvSpPr>
          <p:cNvPr id="5" name="Oval 4">
            <a:extLst>
              <a:ext uri="{FF2B5EF4-FFF2-40B4-BE49-F238E27FC236}">
                <a16:creationId xmlns:a16="http://schemas.microsoft.com/office/drawing/2014/main" id="{8B79EB27-C9DC-C082-E48E-BB4DD87C390D}"/>
              </a:ext>
              <a:ext uri="{C183D7F6-B498-43B3-948B-1728B52AA6E4}">
                <adec:decorative xmlns:adec="http://schemas.microsoft.com/office/drawing/2017/decorative" val="0"/>
              </a:ext>
            </a:extLst>
          </p:cNvPr>
          <p:cNvSpPr>
            <a:spLocks/>
          </p:cNvSpPr>
          <p:nvPr/>
        </p:nvSpPr>
        <p:spPr bwMode="auto">
          <a:xfrm>
            <a:off x="588963" y="3167775"/>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en-US" sz="2400" b="1" dirty="0">
                <a:solidFill>
                  <a:schemeClr val="tx1"/>
                </a:solidFill>
              </a:rPr>
              <a:t>2</a:t>
            </a:r>
            <a:endParaRPr lang="en-IN" sz="2400" b="1" dirty="0">
              <a:solidFill>
                <a:schemeClr val="tx1"/>
              </a:solidFill>
            </a:endParaRPr>
          </a:p>
        </p:txBody>
      </p:sp>
      <p:sp>
        <p:nvSpPr>
          <p:cNvPr id="8" name="Text Placeholder 1">
            <a:extLst>
              <a:ext uri="{FF2B5EF4-FFF2-40B4-BE49-F238E27FC236}">
                <a16:creationId xmlns:a16="http://schemas.microsoft.com/office/drawing/2014/main" id="{40258A57-D43A-FC42-DA8A-D8AC02862343}"/>
              </a:ext>
            </a:extLst>
          </p:cNvPr>
          <p:cNvSpPr txBox="1">
            <a:spLocks/>
          </p:cNvSpPr>
          <p:nvPr/>
        </p:nvSpPr>
        <p:spPr>
          <a:xfrm>
            <a:off x="1308099" y="3125129"/>
            <a:ext cx="10291763" cy="615553"/>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000" dirty="0">
                <a:cs typeface="Segoe UI" panose="020B0502040204020203" pitchFamily="34" charset="0"/>
              </a:rPr>
              <a:t>Describe capabilities relative to General Data Protection Regulation (GDPR) and other data privacy regulations</a:t>
            </a:r>
            <a:endParaRPr lang="en-IN" sz="2000" dirty="0">
              <a:cs typeface="Segoe UI" panose="020B0502040204020203" pitchFamily="34" charset="0"/>
            </a:endParaRPr>
          </a:p>
        </p:txBody>
      </p:sp>
      <p:sp>
        <p:nvSpPr>
          <p:cNvPr id="6" name="Oval 5">
            <a:extLst>
              <a:ext uri="{FF2B5EF4-FFF2-40B4-BE49-F238E27FC236}">
                <a16:creationId xmlns:a16="http://schemas.microsoft.com/office/drawing/2014/main" id="{AB395ED8-F8CF-4F12-60CC-957015A68A5B}"/>
              </a:ext>
              <a:ext uri="{C183D7F6-B498-43B3-948B-1728B52AA6E4}">
                <adec:decorative xmlns:adec="http://schemas.microsoft.com/office/drawing/2017/decorative" val="0"/>
              </a:ext>
            </a:extLst>
          </p:cNvPr>
          <p:cNvSpPr>
            <a:spLocks/>
          </p:cNvSpPr>
          <p:nvPr/>
        </p:nvSpPr>
        <p:spPr bwMode="auto">
          <a:xfrm>
            <a:off x="588963" y="415750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en-US" sz="2400" b="1">
                <a:solidFill>
                  <a:schemeClr val="tx1"/>
                </a:solidFill>
              </a:rPr>
              <a:t>3</a:t>
            </a:r>
            <a:endParaRPr lang="en-IN" sz="2400" b="1">
              <a:solidFill>
                <a:schemeClr val="tx1"/>
              </a:solidFill>
            </a:endParaRPr>
          </a:p>
        </p:txBody>
      </p:sp>
      <p:sp>
        <p:nvSpPr>
          <p:cNvPr id="9" name="Text Placeholder 2">
            <a:extLst>
              <a:ext uri="{FF2B5EF4-FFF2-40B4-BE49-F238E27FC236}">
                <a16:creationId xmlns:a16="http://schemas.microsoft.com/office/drawing/2014/main" id="{90CFA4D4-5FF3-A133-A74D-A9A270FBF00E}"/>
              </a:ext>
            </a:extLst>
          </p:cNvPr>
          <p:cNvSpPr txBox="1">
            <a:spLocks/>
          </p:cNvSpPr>
          <p:nvPr/>
        </p:nvSpPr>
        <p:spPr>
          <a:xfrm>
            <a:off x="1308099" y="4279055"/>
            <a:ext cx="10291763" cy="307777"/>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000" dirty="0">
                <a:cs typeface="Segoe UI" panose="020B0502040204020203" pitchFamily="34" charset="0"/>
              </a:rPr>
              <a:t>Describe options for protecting and personally identifiable information (PII) data </a:t>
            </a:r>
            <a:endParaRPr lang="en-IN" sz="2000" dirty="0">
              <a:cs typeface="Segoe UI" panose="020B0502040204020203" pitchFamily="34" charset="0"/>
            </a:endParaRPr>
          </a:p>
        </p:txBody>
      </p:sp>
    </p:spTree>
    <p:extLst>
      <p:ext uri="{BB962C8B-B14F-4D97-AF65-F5344CB8AC3E}">
        <p14:creationId xmlns:p14="http://schemas.microsoft.com/office/powerpoint/2010/main" val="183448916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B5F5BBB-79C1-7360-19F2-EA738309FAEC}"/>
              </a:ext>
              <a:ext uri="{C183D7F6-B498-43B3-948B-1728B52AA6E4}">
                <adec:decorative xmlns:adec="http://schemas.microsoft.com/office/drawing/2017/decorative" val="1"/>
              </a:ext>
            </a:extLst>
          </p:cNvPr>
          <p:cNvGrpSpPr/>
          <p:nvPr/>
        </p:nvGrpSpPr>
        <p:grpSpPr>
          <a:xfrm>
            <a:off x="588262" y="1289050"/>
            <a:ext cx="11013474" cy="2351314"/>
            <a:chOff x="588262" y="1289050"/>
            <a:chExt cx="11013474" cy="2351314"/>
          </a:xfrm>
        </p:grpSpPr>
        <p:sp>
          <p:nvSpPr>
            <p:cNvPr id="8" name="Rectangle 7">
              <a:extLst>
                <a:ext uri="{FF2B5EF4-FFF2-40B4-BE49-F238E27FC236}">
                  <a16:creationId xmlns:a16="http://schemas.microsoft.com/office/drawing/2014/main" id="{8368FB50-360E-1109-0C16-97365DCD926E}"/>
                </a:ext>
              </a:extLst>
            </p:cNvPr>
            <p:cNvSpPr/>
            <p:nvPr/>
          </p:nvSpPr>
          <p:spPr bwMode="auto">
            <a:xfrm>
              <a:off x="588262" y="1289050"/>
              <a:ext cx="3561367" cy="2351314"/>
            </a:xfrm>
            <a:prstGeom prst="rect">
              <a:avLst/>
            </a:prstGeom>
            <a:noFill/>
            <a:ln w="38100">
              <a:solidFill>
                <a:srgbClr val="C73ECC"/>
              </a:solidFill>
            </a:ln>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061963F-9840-51F9-1E01-106F89EAAD76}"/>
                </a:ext>
              </a:extLst>
            </p:cNvPr>
            <p:cNvSpPr/>
            <p:nvPr/>
          </p:nvSpPr>
          <p:spPr bwMode="auto">
            <a:xfrm>
              <a:off x="4314316" y="1289050"/>
              <a:ext cx="3561367" cy="2351314"/>
            </a:xfrm>
            <a:prstGeom prst="rect">
              <a:avLst/>
            </a:prstGeom>
            <a:noFill/>
            <a:ln w="38100">
              <a:solidFill>
                <a:srgbClr val="C73ECC"/>
              </a:solidFill>
            </a:ln>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61961B5-A224-D6F4-8122-0D1877EBB023}"/>
                </a:ext>
              </a:extLst>
            </p:cNvPr>
            <p:cNvSpPr/>
            <p:nvPr/>
          </p:nvSpPr>
          <p:spPr bwMode="auto">
            <a:xfrm>
              <a:off x="8040369" y="1289050"/>
              <a:ext cx="3561367" cy="2351314"/>
            </a:xfrm>
            <a:prstGeom prst="rect">
              <a:avLst/>
            </a:prstGeom>
            <a:noFill/>
            <a:ln w="38100">
              <a:solidFill>
                <a:srgbClr val="C73ECC"/>
              </a:solidFill>
            </a:ln>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D44ACF0A-5044-64B8-E248-DC9A5B5A7163}"/>
              </a:ext>
            </a:extLst>
          </p:cNvPr>
          <p:cNvSpPr>
            <a:spLocks noGrp="1"/>
          </p:cNvSpPr>
          <p:nvPr>
            <p:ph type="title"/>
          </p:nvPr>
        </p:nvSpPr>
        <p:spPr>
          <a:xfrm>
            <a:off x="588262" y="585216"/>
            <a:ext cx="11013474" cy="492443"/>
          </a:xfrm>
        </p:spPr>
        <p:txBody>
          <a:bodyPr/>
          <a:lstStyle/>
          <a:p>
            <a:r>
              <a:rPr lang="en-US"/>
              <a:t>Common Processes in Dynamics 365</a:t>
            </a:r>
          </a:p>
        </p:txBody>
      </p:sp>
      <p:sp>
        <p:nvSpPr>
          <p:cNvPr id="32" name="Freeform: Shape 31">
            <a:extLst>
              <a:ext uri="{FF2B5EF4-FFF2-40B4-BE49-F238E27FC236}">
                <a16:creationId xmlns:a16="http://schemas.microsoft.com/office/drawing/2014/main" id="{22189097-B8B3-9781-435C-1CE1322ED4A1}"/>
              </a:ext>
            </a:extLst>
          </p:cNvPr>
          <p:cNvSpPr>
            <a:spLocks/>
          </p:cNvSpPr>
          <p:nvPr/>
        </p:nvSpPr>
        <p:spPr>
          <a:xfrm>
            <a:off x="758443" y="1457325"/>
            <a:ext cx="3221004" cy="2014766"/>
          </a:xfrm>
          <a:custGeom>
            <a:avLst/>
            <a:gdLst>
              <a:gd name="connsiteX0" fmla="*/ 0 w 3221004"/>
              <a:gd name="connsiteY0" fmla="*/ 0 h 2014766"/>
              <a:gd name="connsiteX1" fmla="*/ 3221004 w 3221004"/>
              <a:gd name="connsiteY1" fmla="*/ 0 h 2014766"/>
              <a:gd name="connsiteX2" fmla="*/ 3221004 w 3221004"/>
              <a:gd name="connsiteY2" fmla="*/ 2014766 h 2014766"/>
              <a:gd name="connsiteX3" fmla="*/ 0 w 3221004"/>
              <a:gd name="connsiteY3" fmla="*/ 2014766 h 2014766"/>
            </a:gdLst>
            <a:ahLst/>
            <a:cxnLst>
              <a:cxn ang="0">
                <a:pos x="connsiteX0" y="connsiteY0"/>
              </a:cxn>
              <a:cxn ang="0">
                <a:pos x="connsiteX1" y="connsiteY1"/>
              </a:cxn>
              <a:cxn ang="0">
                <a:pos x="connsiteX2" y="connsiteY2"/>
              </a:cxn>
              <a:cxn ang="0">
                <a:pos x="connsiteX3" y="connsiteY3"/>
              </a:cxn>
            </a:cxnLst>
            <a:rect l="l" t="t" r="r" b="b"/>
            <a:pathLst>
              <a:path w="3221004" h="2014766">
                <a:moveTo>
                  <a:pt x="0" y="0"/>
                </a:moveTo>
                <a:lnTo>
                  <a:pt x="3221004" y="0"/>
                </a:lnTo>
                <a:lnTo>
                  <a:pt x="3221004" y="2014766"/>
                </a:lnTo>
                <a:lnTo>
                  <a:pt x="0" y="2014766"/>
                </a:lnTo>
                <a:close/>
              </a:path>
            </a:pathLst>
          </a:custGeom>
          <a:blipFill rotWithShape="1">
            <a:blip r:embed="rId3"/>
            <a:srcRect/>
            <a:stretch>
              <a:fillRect t="-566" b="-566"/>
            </a:stretch>
          </a:blipFill>
          <a:effectLst/>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txBody>
          <a:bodyPr wrap="square">
            <a:noAutofit/>
          </a:bodyPr>
          <a:lstStyle/>
          <a:p>
            <a:endParaRPr lang="en-US"/>
          </a:p>
        </p:txBody>
      </p:sp>
      <p:sp>
        <p:nvSpPr>
          <p:cNvPr id="19" name="Text Placeholder 11">
            <a:extLst>
              <a:ext uri="{FF2B5EF4-FFF2-40B4-BE49-F238E27FC236}">
                <a16:creationId xmlns:a16="http://schemas.microsoft.com/office/drawing/2014/main" id="{2436FF36-B3AC-7988-E11A-E1C1570DE8A9}"/>
              </a:ext>
            </a:extLst>
          </p:cNvPr>
          <p:cNvSpPr txBox="1">
            <a:spLocks/>
          </p:cNvSpPr>
          <p:nvPr/>
        </p:nvSpPr>
        <p:spPr>
          <a:xfrm>
            <a:off x="588262" y="3800139"/>
            <a:ext cx="3561367" cy="295611"/>
          </a:xfrm>
          <a:prstGeom prst="rect">
            <a:avLst/>
          </a:prstGeom>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latin typeface="+mj-lt"/>
              </a:rPr>
              <a:t>Procure to Buy</a:t>
            </a:r>
          </a:p>
        </p:txBody>
      </p:sp>
      <p:sp>
        <p:nvSpPr>
          <p:cNvPr id="22" name="Text Placeholder 2">
            <a:extLst>
              <a:ext uri="{FF2B5EF4-FFF2-40B4-BE49-F238E27FC236}">
                <a16:creationId xmlns:a16="http://schemas.microsoft.com/office/drawing/2014/main" id="{4C64CA37-A9A5-2372-FEE7-D47C8E0B1765}"/>
              </a:ext>
            </a:extLst>
          </p:cNvPr>
          <p:cNvSpPr txBox="1">
            <a:spLocks/>
          </p:cNvSpPr>
          <p:nvPr/>
        </p:nvSpPr>
        <p:spPr>
          <a:xfrm>
            <a:off x="588262" y="4162996"/>
            <a:ext cx="3561367" cy="2015936"/>
          </a:xfrm>
          <a:prstGeom prst="rect">
            <a:avLst/>
          </a:prstGeom>
        </p:spPr>
        <p:txBody>
          <a:bodyPr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indent="0" defTabSz="914400" fontAlgn="base">
              <a:spcBef>
                <a:spcPts val="600"/>
              </a:spcBef>
              <a:spcAft>
                <a:spcPct val="0"/>
              </a:spcAft>
              <a:buClr>
                <a:srgbClr val="0078D7"/>
              </a:buClr>
              <a:buSzTx/>
              <a:buNone/>
            </a:pPr>
            <a:r>
              <a:rPr lang="en-US" sz="1400" dirty="0">
                <a:solidFill>
                  <a:schemeClr val="tx1"/>
                </a:solidFill>
                <a:cs typeface="Segoe UI Light" panose="020B0502040204020203" pitchFamily="34" charset="0"/>
              </a:rPr>
              <a:t>In the Procurement and sourcing module in Dynamics 365 Supply Chain Management, you create purchasing policies to control the purchasing process. </a:t>
            </a:r>
          </a:p>
          <a:p>
            <a:pPr marL="0" lvl="3" indent="0" defTabSz="914400" fontAlgn="base">
              <a:spcBef>
                <a:spcPts val="600"/>
              </a:spcBef>
              <a:spcAft>
                <a:spcPct val="0"/>
              </a:spcAft>
              <a:buClr>
                <a:srgbClr val="0078D7"/>
              </a:buClr>
              <a:buSzTx/>
              <a:buNone/>
            </a:pPr>
            <a:r>
              <a:rPr lang="en-US" sz="1400" dirty="0">
                <a:solidFill>
                  <a:schemeClr val="tx1"/>
                </a:solidFill>
                <a:cs typeface="Segoe UI Light" panose="020B0502040204020203" pitchFamily="34" charset="0"/>
              </a:rPr>
              <a:t>You identify suppliers, onboard suppliers as new vendors, maintain vendor information, create agreements with your vendors, order items and services, maintain purchase orders, and confirm receipt of products.</a:t>
            </a:r>
          </a:p>
        </p:txBody>
      </p:sp>
      <p:sp>
        <p:nvSpPr>
          <p:cNvPr id="31" name="Freeform: Shape 30">
            <a:extLst>
              <a:ext uri="{FF2B5EF4-FFF2-40B4-BE49-F238E27FC236}">
                <a16:creationId xmlns:a16="http://schemas.microsoft.com/office/drawing/2014/main" id="{67822481-B87A-9AE0-B416-76484DC50729}"/>
              </a:ext>
            </a:extLst>
          </p:cNvPr>
          <p:cNvSpPr>
            <a:spLocks/>
          </p:cNvSpPr>
          <p:nvPr/>
        </p:nvSpPr>
        <p:spPr>
          <a:xfrm>
            <a:off x="4484496" y="1457325"/>
            <a:ext cx="3221004" cy="2014766"/>
          </a:xfrm>
          <a:custGeom>
            <a:avLst/>
            <a:gdLst>
              <a:gd name="connsiteX0" fmla="*/ 0 w 3221004"/>
              <a:gd name="connsiteY0" fmla="*/ 0 h 2014766"/>
              <a:gd name="connsiteX1" fmla="*/ 3221004 w 3221004"/>
              <a:gd name="connsiteY1" fmla="*/ 0 h 2014766"/>
              <a:gd name="connsiteX2" fmla="*/ 3221004 w 3221004"/>
              <a:gd name="connsiteY2" fmla="*/ 2014766 h 2014766"/>
              <a:gd name="connsiteX3" fmla="*/ 0 w 3221004"/>
              <a:gd name="connsiteY3" fmla="*/ 2014766 h 2014766"/>
            </a:gdLst>
            <a:ahLst/>
            <a:cxnLst>
              <a:cxn ang="0">
                <a:pos x="connsiteX0" y="connsiteY0"/>
              </a:cxn>
              <a:cxn ang="0">
                <a:pos x="connsiteX1" y="connsiteY1"/>
              </a:cxn>
              <a:cxn ang="0">
                <a:pos x="connsiteX2" y="connsiteY2"/>
              </a:cxn>
              <a:cxn ang="0">
                <a:pos x="connsiteX3" y="connsiteY3"/>
              </a:cxn>
            </a:cxnLst>
            <a:rect l="l" t="t" r="r" b="b"/>
            <a:pathLst>
              <a:path w="3221004" h="2014766">
                <a:moveTo>
                  <a:pt x="0" y="0"/>
                </a:moveTo>
                <a:lnTo>
                  <a:pt x="3221004" y="0"/>
                </a:lnTo>
                <a:lnTo>
                  <a:pt x="3221004" y="2014766"/>
                </a:lnTo>
                <a:lnTo>
                  <a:pt x="0" y="2014766"/>
                </a:lnTo>
                <a:close/>
              </a:path>
            </a:pathLst>
          </a:custGeom>
          <a:blipFill rotWithShape="1">
            <a:blip r:embed="rId3"/>
            <a:srcRect/>
            <a:stretch>
              <a:fillRect t="-634" b="-634"/>
            </a:stretch>
          </a:blipFill>
          <a:effectLst/>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txBody>
          <a:bodyPr wrap="square">
            <a:noAutofit/>
          </a:bodyPr>
          <a:lstStyle/>
          <a:p>
            <a:endParaRPr lang="en-US"/>
          </a:p>
        </p:txBody>
      </p:sp>
      <p:sp>
        <p:nvSpPr>
          <p:cNvPr id="20" name="Text Placeholder 12">
            <a:extLst>
              <a:ext uri="{FF2B5EF4-FFF2-40B4-BE49-F238E27FC236}">
                <a16:creationId xmlns:a16="http://schemas.microsoft.com/office/drawing/2014/main" id="{0A93F8AA-AD76-C157-1E83-F57B30AB7953}"/>
              </a:ext>
            </a:extLst>
          </p:cNvPr>
          <p:cNvSpPr txBox="1">
            <a:spLocks/>
          </p:cNvSpPr>
          <p:nvPr/>
        </p:nvSpPr>
        <p:spPr>
          <a:xfrm>
            <a:off x="4315316" y="3800139"/>
            <a:ext cx="3561367" cy="295611"/>
          </a:xfrm>
          <a:prstGeom prst="rect">
            <a:avLst/>
          </a:prstGeom>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latin typeface="+mj-lt"/>
              </a:rPr>
              <a:t>Quote to Cash</a:t>
            </a:r>
          </a:p>
        </p:txBody>
      </p:sp>
      <p:sp>
        <p:nvSpPr>
          <p:cNvPr id="23" name="Text Placeholder 7">
            <a:extLst>
              <a:ext uri="{FF2B5EF4-FFF2-40B4-BE49-F238E27FC236}">
                <a16:creationId xmlns:a16="http://schemas.microsoft.com/office/drawing/2014/main" id="{FA0D2E0D-C9EB-BC1E-9004-87D199059E2F}"/>
              </a:ext>
            </a:extLst>
          </p:cNvPr>
          <p:cNvSpPr txBox="1">
            <a:spLocks/>
          </p:cNvSpPr>
          <p:nvPr/>
        </p:nvSpPr>
        <p:spPr>
          <a:xfrm>
            <a:off x="4315316" y="4162996"/>
            <a:ext cx="3561367" cy="1508105"/>
          </a:xfrm>
          <a:prstGeom prst="rect">
            <a:avLst/>
          </a:prstGeom>
        </p:spPr>
        <p:txBody>
          <a:bodyPr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This area includes capabilities that expedite the end-to-end quoting process. Sellers and their customers can quickly and accurately create quotes, generate contract documents, and execute e-signatures to complete their deals and bring in revenue with these rich, intuitive, end-to-end experiences.</a:t>
            </a:r>
          </a:p>
        </p:txBody>
      </p:sp>
      <p:sp>
        <p:nvSpPr>
          <p:cNvPr id="27" name="Rectangle: Rounded Corners 26">
            <a:extLst>
              <a:ext uri="{FF2B5EF4-FFF2-40B4-BE49-F238E27FC236}">
                <a16:creationId xmlns:a16="http://schemas.microsoft.com/office/drawing/2014/main" id="{D90167C5-CE73-4630-6B9F-3A4124B39718}"/>
              </a:ext>
            </a:extLst>
          </p:cNvPr>
          <p:cNvSpPr>
            <a:spLocks/>
          </p:cNvSpPr>
          <p:nvPr/>
        </p:nvSpPr>
        <p:spPr>
          <a:xfrm>
            <a:off x="8210550" y="1457325"/>
            <a:ext cx="3221004" cy="2014766"/>
          </a:xfrm>
          <a:prstGeom prst="roundRect">
            <a:avLst>
              <a:gd name="adj" fmla="val 0"/>
            </a:avLst>
          </a:prstGeom>
          <a:blipFill rotWithShape="1">
            <a:blip r:embed="rId3"/>
            <a:srcRect/>
            <a:stretch>
              <a:fillRect l="-3028" t="-634" r="-3028" b="-634"/>
            </a:stretch>
          </a:blipFill>
          <a:effectLst/>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21" name="Text Placeholder 13">
            <a:extLst>
              <a:ext uri="{FF2B5EF4-FFF2-40B4-BE49-F238E27FC236}">
                <a16:creationId xmlns:a16="http://schemas.microsoft.com/office/drawing/2014/main" id="{3474A756-6F51-44DB-F002-4200E97EDFC0}"/>
              </a:ext>
            </a:extLst>
          </p:cNvPr>
          <p:cNvSpPr txBox="1">
            <a:spLocks/>
          </p:cNvSpPr>
          <p:nvPr/>
        </p:nvSpPr>
        <p:spPr>
          <a:xfrm>
            <a:off x="8040369" y="3800139"/>
            <a:ext cx="3561367" cy="295611"/>
          </a:xfrm>
          <a:prstGeom prst="rect">
            <a:avLst/>
          </a:prstGeom>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latin typeface="+mj-lt"/>
              </a:rPr>
              <a:t>Plan to Produce	</a:t>
            </a:r>
          </a:p>
        </p:txBody>
      </p:sp>
      <p:sp>
        <p:nvSpPr>
          <p:cNvPr id="24" name="Text Placeholder 8">
            <a:extLst>
              <a:ext uri="{FF2B5EF4-FFF2-40B4-BE49-F238E27FC236}">
                <a16:creationId xmlns:a16="http://schemas.microsoft.com/office/drawing/2014/main" id="{B55A5E1A-C489-1B54-8851-809ACCEA2A1B}"/>
              </a:ext>
            </a:extLst>
          </p:cNvPr>
          <p:cNvSpPr txBox="1">
            <a:spLocks/>
          </p:cNvSpPr>
          <p:nvPr/>
        </p:nvSpPr>
        <p:spPr>
          <a:xfrm>
            <a:off x="8040369" y="4162996"/>
            <a:ext cx="3561367" cy="1120307"/>
          </a:xfrm>
          <a:prstGeom prst="rect">
            <a:avLst/>
          </a:prstGeom>
        </p:spPr>
        <p:txBody>
          <a:bodyPr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If the </a:t>
            </a:r>
            <a:r>
              <a:rPr lang="en-US" sz="1400" b="1" dirty="0"/>
              <a:t>Planned order type</a:t>
            </a:r>
            <a:r>
              <a:rPr lang="en-US" sz="1400" dirty="0"/>
              <a:t> field is set to </a:t>
            </a:r>
            <a:r>
              <a:rPr lang="en-US" sz="1400" i="1" dirty="0"/>
              <a:t>Production</a:t>
            </a:r>
            <a:r>
              <a:rPr lang="en-US" sz="1400" dirty="0"/>
              <a:t>, planned production orders are created. </a:t>
            </a:r>
          </a:p>
          <a:p>
            <a:pPr marL="0" indent="0">
              <a:buNone/>
            </a:pPr>
            <a:r>
              <a:rPr lang="en-US" sz="1400" dirty="0"/>
              <a:t>Planning Optimizations supports several production scenarios</a:t>
            </a:r>
          </a:p>
        </p:txBody>
      </p:sp>
    </p:spTree>
    <p:extLst>
      <p:ext uri="{BB962C8B-B14F-4D97-AF65-F5344CB8AC3E}">
        <p14:creationId xmlns:p14="http://schemas.microsoft.com/office/powerpoint/2010/main" val="361931040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C1EAB-D92E-4F46-83A3-9CD89C50991E}"/>
              </a:ext>
            </a:extLst>
          </p:cNvPr>
          <p:cNvSpPr>
            <a:spLocks noGrp="1"/>
          </p:cNvSpPr>
          <p:nvPr>
            <p:ph type="title"/>
          </p:nvPr>
        </p:nvSpPr>
        <p:spPr/>
        <p:txBody>
          <a:bodyPr/>
          <a:lstStyle/>
          <a:p>
            <a:r>
              <a:rPr lang="en-IN" b="1" i="0" dirty="0">
                <a:solidFill>
                  <a:srgbClr val="171717"/>
                </a:solidFill>
                <a:effectLst/>
              </a:rPr>
              <a:t>Dynamics 365 Finance – Introduction</a:t>
            </a:r>
            <a:endParaRPr lang="en-IN" dirty="0"/>
          </a:p>
        </p:txBody>
      </p:sp>
      <p:sp>
        <p:nvSpPr>
          <p:cNvPr id="9" name="Text Placeholder 8">
            <a:extLst>
              <a:ext uri="{FF2B5EF4-FFF2-40B4-BE49-F238E27FC236}">
                <a16:creationId xmlns:a16="http://schemas.microsoft.com/office/drawing/2014/main" id="{E637AB80-0E87-19AB-697B-80833761E29A}"/>
              </a:ext>
            </a:extLst>
          </p:cNvPr>
          <p:cNvSpPr>
            <a:spLocks noGrp="1"/>
          </p:cNvSpPr>
          <p:nvPr>
            <p:ph type="body" sz="quarter" idx="16"/>
          </p:nvPr>
        </p:nvSpPr>
        <p:spPr>
          <a:xfrm>
            <a:off x="584200" y="1594155"/>
            <a:ext cx="3194424" cy="4308872"/>
          </a:xfrm>
        </p:spPr>
        <p:txBody>
          <a:bodyPr/>
          <a:lstStyle/>
          <a:p>
            <a:pPr>
              <a:spcBef>
                <a:spcPts val="1200"/>
              </a:spcBef>
            </a:pPr>
            <a:r>
              <a:rPr lang="en-US" sz="2200" b="0" i="0" dirty="0"/>
              <a:t>Dynamics 365 Finance provides fast, dependable, and comprehensive accounting, financial reporting, and analysis</a:t>
            </a:r>
            <a:endParaRPr lang="en-IN" sz="2200" b="0" dirty="0"/>
          </a:p>
          <a:p>
            <a:pPr>
              <a:spcBef>
                <a:spcPts val="1200"/>
              </a:spcBef>
            </a:pPr>
            <a:r>
              <a:rPr lang="en-US" sz="2200" b="0" i="0" dirty="0"/>
              <a:t>Two objectives of a typical financial management system in any company are</a:t>
            </a:r>
            <a:endParaRPr lang="en-IN" sz="2200" b="0" dirty="0"/>
          </a:p>
          <a:p>
            <a:pPr marL="352425" lvl="3" indent="-239713" defTabSz="914400" fontAlgn="base">
              <a:spcBef>
                <a:spcPts val="600"/>
              </a:spcBef>
              <a:spcAft>
                <a:spcPct val="0"/>
              </a:spcAft>
              <a:buClr>
                <a:schemeClr val="tx1"/>
              </a:buClr>
              <a:buFont typeface="Arial" panose="020B0604020202020204" pitchFamily="34" charset="0"/>
              <a:buChar char="•"/>
            </a:pPr>
            <a:r>
              <a:rPr lang="en-US" sz="2000" dirty="0">
                <a:solidFill>
                  <a:schemeClr val="tx1"/>
                </a:solidFill>
                <a:cs typeface="Segoe UI Light" panose="020B0502040204020203" pitchFamily="34" charset="0"/>
              </a:rPr>
              <a:t>Maximize profit </a:t>
            </a:r>
          </a:p>
          <a:p>
            <a:pPr marL="352425" lvl="3" indent="-239713" defTabSz="914400" fontAlgn="base">
              <a:spcBef>
                <a:spcPts val="600"/>
              </a:spcBef>
              <a:spcAft>
                <a:spcPct val="0"/>
              </a:spcAft>
              <a:buClr>
                <a:schemeClr val="tx1"/>
              </a:buClr>
              <a:buFont typeface="Arial" panose="020B0604020202020204" pitchFamily="34" charset="0"/>
              <a:buChar char="•"/>
            </a:pPr>
            <a:r>
              <a:rPr lang="en-US" sz="2000" dirty="0">
                <a:solidFill>
                  <a:schemeClr val="tx1"/>
                </a:solidFill>
                <a:cs typeface="Segoe UI Light" panose="020B0502040204020203" pitchFamily="34" charset="0"/>
              </a:rPr>
              <a:t>Maximize wealth</a:t>
            </a:r>
          </a:p>
        </p:txBody>
      </p:sp>
      <p:pic>
        <p:nvPicPr>
          <p:cNvPr id="6" name="Picture Placeholder 5">
            <a:extLst>
              <a:ext uri="{FF2B5EF4-FFF2-40B4-BE49-F238E27FC236}">
                <a16:creationId xmlns:a16="http://schemas.microsoft.com/office/drawing/2014/main" id="{13620CC2-0412-E5D5-4561-236224E12890}"/>
              </a:ext>
            </a:extLst>
          </p:cNvPr>
          <p:cNvPicPr>
            <a:picLocks noGrp="1" noChangeAspect="1"/>
          </p:cNvPicPr>
          <p:nvPr>
            <p:ph type="pic" sz="quarter" idx="20"/>
          </p:nvPr>
        </p:nvPicPr>
        <p:blipFill rotWithShape="1">
          <a:blip r:embed="rId3"/>
          <a:srcRect l="-1812" t="-14908" r="-1812" b="-14908"/>
          <a:stretch/>
        </p:blipFill>
        <p:spPr>
          <a:xfrm>
            <a:off x="4064000" y="1581150"/>
            <a:ext cx="7535863" cy="4430713"/>
          </a:xfrm>
          <a:prstGeom prst="rect">
            <a:avLst/>
          </a:prstGeom>
          <a:noFill/>
          <a:ln w="38100">
            <a:solidFill>
              <a:srgbClr val="C73ECC"/>
            </a:solidFill>
            <a:headEnd type="none" w="med" len="med"/>
            <a:tailEnd type="none" w="med" len="med"/>
          </a:ln>
          <a:effectLst/>
        </p:spPr>
      </p:pic>
    </p:spTree>
    <p:extLst>
      <p:ext uri="{BB962C8B-B14F-4D97-AF65-F5344CB8AC3E}">
        <p14:creationId xmlns:p14="http://schemas.microsoft.com/office/powerpoint/2010/main" val="16567022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E7AD8D-F21E-6DBE-F6D4-3EC41E6E2DF5}"/>
              </a:ext>
            </a:extLst>
          </p:cNvPr>
          <p:cNvSpPr>
            <a:spLocks noGrp="1"/>
          </p:cNvSpPr>
          <p:nvPr>
            <p:ph type="title"/>
          </p:nvPr>
        </p:nvSpPr>
        <p:spPr/>
        <p:txBody>
          <a:bodyPr/>
          <a:lstStyle/>
          <a:p>
            <a:r>
              <a:rPr lang="en-IN" b="1" i="0" dirty="0">
                <a:solidFill>
                  <a:srgbClr val="171717"/>
                </a:solidFill>
                <a:effectLst/>
              </a:rPr>
              <a:t>Dynamics 365 Finance – Modules</a:t>
            </a:r>
            <a:endParaRPr lang="en-US" dirty="0"/>
          </a:p>
        </p:txBody>
      </p:sp>
      <p:sp>
        <p:nvSpPr>
          <p:cNvPr id="7" name="Text Placeholder 6">
            <a:extLst>
              <a:ext uri="{FF2B5EF4-FFF2-40B4-BE49-F238E27FC236}">
                <a16:creationId xmlns:a16="http://schemas.microsoft.com/office/drawing/2014/main" id="{08F6B4A0-593D-7848-8BFA-E7F9AD343FF7}"/>
              </a:ext>
            </a:extLst>
          </p:cNvPr>
          <p:cNvSpPr>
            <a:spLocks noGrp="1"/>
          </p:cNvSpPr>
          <p:nvPr>
            <p:ph type="body" sz="quarter" idx="17"/>
          </p:nvPr>
        </p:nvSpPr>
        <p:spPr>
          <a:xfrm>
            <a:off x="584199" y="1386766"/>
            <a:ext cx="11011601" cy="369332"/>
          </a:xfrm>
        </p:spPr>
        <p:txBody>
          <a:bodyPr/>
          <a:lstStyle/>
          <a:p>
            <a:r>
              <a:rPr lang="en-US" sz="2400" dirty="0"/>
              <a:t>General ledger</a:t>
            </a:r>
          </a:p>
        </p:txBody>
      </p:sp>
      <p:sp>
        <p:nvSpPr>
          <p:cNvPr id="8" name="Rectangle 7">
            <a:extLst>
              <a:ext uri="{FF2B5EF4-FFF2-40B4-BE49-F238E27FC236}">
                <a16:creationId xmlns:a16="http://schemas.microsoft.com/office/drawing/2014/main" id="{E46543E7-0E32-D7DB-2F9E-54D07F62847C}"/>
              </a:ext>
              <a:ext uri="{C183D7F6-B498-43B3-948B-1728B52AA6E4}">
                <adec:decorative xmlns:adec="http://schemas.microsoft.com/office/drawing/2017/decorative" val="1"/>
              </a:ext>
            </a:extLst>
          </p:cNvPr>
          <p:cNvSpPr/>
          <p:nvPr/>
        </p:nvSpPr>
        <p:spPr bwMode="auto">
          <a:xfrm>
            <a:off x="596200" y="1901370"/>
            <a:ext cx="11011602" cy="4374017"/>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Graphical user interface, application&#10;&#10;Description automatically generated">
            <a:extLst>
              <a:ext uri="{FF2B5EF4-FFF2-40B4-BE49-F238E27FC236}">
                <a16:creationId xmlns:a16="http://schemas.microsoft.com/office/drawing/2014/main" id="{86C87FE0-EDA8-7D19-2F3E-A6E3E80FD4FD}"/>
              </a:ext>
            </a:extLst>
          </p:cNvPr>
          <p:cNvPicPr>
            <a:picLocks noChangeAspect="1"/>
          </p:cNvPicPr>
          <p:nvPr/>
        </p:nvPicPr>
        <p:blipFill>
          <a:blip r:embed="rId3"/>
          <a:stretch>
            <a:fillRect/>
          </a:stretch>
        </p:blipFill>
        <p:spPr>
          <a:xfrm>
            <a:off x="673083" y="2075519"/>
            <a:ext cx="4231448" cy="4025718"/>
          </a:xfrm>
          <a:prstGeom prst="rect">
            <a:avLst/>
          </a:prstGeom>
          <a:ln w="6350">
            <a:solidFill>
              <a:schemeClr val="bg1">
                <a:lumMod val="75000"/>
              </a:schemeClr>
            </a:solidFill>
          </a:ln>
        </p:spPr>
      </p:pic>
      <p:pic>
        <p:nvPicPr>
          <p:cNvPr id="10" name="Picture 2" descr="Diagram of the typical processes of the General ledger module.">
            <a:extLst>
              <a:ext uri="{FF2B5EF4-FFF2-40B4-BE49-F238E27FC236}">
                <a16:creationId xmlns:a16="http://schemas.microsoft.com/office/drawing/2014/main" id="{6B594803-CA6A-34B3-9893-3A1D74DEF4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813" y="2336800"/>
            <a:ext cx="6420650" cy="3503158"/>
          </a:xfrm>
          <a:prstGeom prst="rect">
            <a:avLst/>
          </a:prstGeom>
          <a:noFill/>
          <a:ln w="635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8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10" presetClass="exit" presetSubtype="0" fill="hold"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E7AD8D-F21E-6DBE-F6D4-3EC41E6E2DF5}"/>
              </a:ext>
            </a:extLst>
          </p:cNvPr>
          <p:cNvSpPr>
            <a:spLocks noGrp="1"/>
          </p:cNvSpPr>
          <p:nvPr>
            <p:ph type="title"/>
          </p:nvPr>
        </p:nvSpPr>
        <p:spPr/>
        <p:txBody>
          <a:bodyPr/>
          <a:lstStyle/>
          <a:p>
            <a:r>
              <a:rPr lang="en-IN" b="1" i="0" dirty="0">
                <a:solidFill>
                  <a:srgbClr val="171717"/>
                </a:solidFill>
                <a:effectLst/>
              </a:rPr>
              <a:t>Dynamics 365 Finance – Modules </a:t>
            </a:r>
            <a:endParaRPr lang="en-US" dirty="0"/>
          </a:p>
        </p:txBody>
      </p:sp>
      <p:sp>
        <p:nvSpPr>
          <p:cNvPr id="7" name="Text Placeholder 6">
            <a:extLst>
              <a:ext uri="{FF2B5EF4-FFF2-40B4-BE49-F238E27FC236}">
                <a16:creationId xmlns:a16="http://schemas.microsoft.com/office/drawing/2014/main" id="{08F6B4A0-593D-7848-8BFA-E7F9AD343FF7}"/>
              </a:ext>
            </a:extLst>
          </p:cNvPr>
          <p:cNvSpPr>
            <a:spLocks noGrp="1"/>
          </p:cNvSpPr>
          <p:nvPr>
            <p:ph type="body" sz="quarter" idx="17"/>
          </p:nvPr>
        </p:nvSpPr>
        <p:spPr>
          <a:xfrm>
            <a:off x="584199" y="1386766"/>
            <a:ext cx="11011601" cy="369332"/>
          </a:xfrm>
        </p:spPr>
        <p:txBody>
          <a:bodyPr/>
          <a:lstStyle/>
          <a:p>
            <a:r>
              <a:rPr lang="en-US" sz="2400"/>
              <a:t>Cash and Bank Management</a:t>
            </a:r>
          </a:p>
        </p:txBody>
      </p:sp>
      <p:sp>
        <p:nvSpPr>
          <p:cNvPr id="8" name="Rectangle 7">
            <a:extLst>
              <a:ext uri="{FF2B5EF4-FFF2-40B4-BE49-F238E27FC236}">
                <a16:creationId xmlns:a16="http://schemas.microsoft.com/office/drawing/2014/main" id="{E46543E7-0E32-D7DB-2F9E-54D07F62847C}"/>
              </a:ext>
              <a:ext uri="{C183D7F6-B498-43B3-948B-1728B52AA6E4}">
                <adec:decorative xmlns:adec="http://schemas.microsoft.com/office/drawing/2017/decorative" val="1"/>
              </a:ext>
            </a:extLst>
          </p:cNvPr>
          <p:cNvSpPr/>
          <p:nvPr/>
        </p:nvSpPr>
        <p:spPr bwMode="auto">
          <a:xfrm>
            <a:off x="596200" y="1901370"/>
            <a:ext cx="11011602" cy="4374017"/>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8" descr="A screenshot of the Bank management page.">
            <a:extLst>
              <a:ext uri="{FF2B5EF4-FFF2-40B4-BE49-F238E27FC236}">
                <a16:creationId xmlns:a16="http://schemas.microsoft.com/office/drawing/2014/main" id="{BD774C1B-2BBD-E136-ABB6-59D706435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545" y="2044100"/>
            <a:ext cx="10060912" cy="4088556"/>
          </a:xfrm>
          <a:prstGeom prst="rect">
            <a:avLst/>
          </a:prstGeom>
          <a:noFill/>
          <a:ln w="635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190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xit" presetSubtype="0" fill="hold" nodeType="with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E7AD8D-F21E-6DBE-F6D4-3EC41E6E2DF5}"/>
              </a:ext>
            </a:extLst>
          </p:cNvPr>
          <p:cNvSpPr>
            <a:spLocks noGrp="1"/>
          </p:cNvSpPr>
          <p:nvPr>
            <p:ph type="title"/>
          </p:nvPr>
        </p:nvSpPr>
        <p:spPr/>
        <p:txBody>
          <a:bodyPr/>
          <a:lstStyle/>
          <a:p>
            <a:r>
              <a:rPr lang="en-IN" b="1" i="0" dirty="0">
                <a:solidFill>
                  <a:srgbClr val="171717"/>
                </a:solidFill>
                <a:effectLst/>
              </a:rPr>
              <a:t>Dynamics 365 Finance – Modules  </a:t>
            </a:r>
            <a:endParaRPr lang="en-US" dirty="0"/>
          </a:p>
        </p:txBody>
      </p:sp>
      <p:sp>
        <p:nvSpPr>
          <p:cNvPr id="7" name="Text Placeholder 6">
            <a:extLst>
              <a:ext uri="{FF2B5EF4-FFF2-40B4-BE49-F238E27FC236}">
                <a16:creationId xmlns:a16="http://schemas.microsoft.com/office/drawing/2014/main" id="{08F6B4A0-593D-7848-8BFA-E7F9AD343FF7}"/>
              </a:ext>
            </a:extLst>
          </p:cNvPr>
          <p:cNvSpPr>
            <a:spLocks noGrp="1"/>
          </p:cNvSpPr>
          <p:nvPr>
            <p:ph type="body" sz="quarter" idx="17"/>
          </p:nvPr>
        </p:nvSpPr>
        <p:spPr>
          <a:xfrm>
            <a:off x="584199" y="1386766"/>
            <a:ext cx="11011601" cy="369332"/>
          </a:xfrm>
        </p:spPr>
        <p:txBody>
          <a:bodyPr/>
          <a:lstStyle/>
          <a:p>
            <a:r>
              <a:rPr lang="en-US" sz="2400"/>
              <a:t>Tax</a:t>
            </a:r>
          </a:p>
        </p:txBody>
      </p:sp>
      <p:sp>
        <p:nvSpPr>
          <p:cNvPr id="8" name="Rectangle 7">
            <a:extLst>
              <a:ext uri="{FF2B5EF4-FFF2-40B4-BE49-F238E27FC236}">
                <a16:creationId xmlns:a16="http://schemas.microsoft.com/office/drawing/2014/main" id="{E46543E7-0E32-D7DB-2F9E-54D07F62847C}"/>
              </a:ext>
              <a:ext uri="{C183D7F6-B498-43B3-948B-1728B52AA6E4}">
                <adec:decorative xmlns:adec="http://schemas.microsoft.com/office/drawing/2017/decorative" val="1"/>
              </a:ext>
            </a:extLst>
          </p:cNvPr>
          <p:cNvSpPr/>
          <p:nvPr/>
        </p:nvSpPr>
        <p:spPr bwMode="auto">
          <a:xfrm>
            <a:off x="596200" y="1901370"/>
            <a:ext cx="11011602" cy="4374017"/>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ADC5B7BA-8FB3-6655-360E-E4EDCC7EFA45}"/>
              </a:ext>
            </a:extLst>
          </p:cNvPr>
          <p:cNvPicPr>
            <a:picLocks noChangeAspect="1"/>
          </p:cNvPicPr>
          <p:nvPr/>
        </p:nvPicPr>
        <p:blipFill>
          <a:blip r:embed="rId3"/>
          <a:stretch>
            <a:fillRect/>
          </a:stretch>
        </p:blipFill>
        <p:spPr>
          <a:xfrm>
            <a:off x="2097977" y="2028409"/>
            <a:ext cx="8008048" cy="4119938"/>
          </a:xfrm>
          <a:prstGeom prst="rect">
            <a:avLst/>
          </a:prstGeom>
          <a:ln w="3175">
            <a:solidFill>
              <a:schemeClr val="tx1"/>
            </a:solidFill>
          </a:ln>
        </p:spPr>
      </p:pic>
    </p:spTree>
    <p:extLst>
      <p:ext uri="{BB962C8B-B14F-4D97-AF65-F5344CB8AC3E}">
        <p14:creationId xmlns:p14="http://schemas.microsoft.com/office/powerpoint/2010/main" val="3634751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C95A47-1607-2DF8-F49C-78DBCAB9BDB4}"/>
              </a:ext>
            </a:extLst>
          </p:cNvPr>
          <p:cNvSpPr>
            <a:spLocks noGrp="1"/>
          </p:cNvSpPr>
          <p:nvPr>
            <p:ph type="title"/>
          </p:nvPr>
        </p:nvSpPr>
        <p:spPr/>
        <p:txBody>
          <a:bodyPr/>
          <a:lstStyle/>
          <a:p>
            <a:r>
              <a:rPr lang="en-US" dirty="0"/>
              <a:t>Basic UI and Navigation</a:t>
            </a:r>
          </a:p>
        </p:txBody>
      </p:sp>
      <p:sp>
        <p:nvSpPr>
          <p:cNvPr id="4" name="Text Placeholder 3">
            <a:extLst>
              <a:ext uri="{FF2B5EF4-FFF2-40B4-BE49-F238E27FC236}">
                <a16:creationId xmlns:a16="http://schemas.microsoft.com/office/drawing/2014/main" id="{80FA2685-E3A7-829F-A40C-3A802F44C6CA}"/>
              </a:ext>
            </a:extLst>
          </p:cNvPr>
          <p:cNvSpPr>
            <a:spLocks noGrp="1"/>
          </p:cNvSpPr>
          <p:nvPr>
            <p:ph type="body" sz="quarter" idx="17"/>
          </p:nvPr>
        </p:nvSpPr>
        <p:spPr>
          <a:xfrm>
            <a:off x="584199" y="1386766"/>
            <a:ext cx="11011601" cy="338554"/>
          </a:xfrm>
        </p:spPr>
        <p:txBody>
          <a:bodyPr/>
          <a:lstStyle/>
          <a:p>
            <a:r>
              <a:rPr lang="en-US">
                <a:effectLst/>
                <a:latin typeface="+mn-lt"/>
                <a:ea typeface="Segoe UI" panose="020B0502040204020203" pitchFamily="34" charset="0"/>
              </a:rPr>
              <a:t>In this lesson, you will learn how to:</a:t>
            </a:r>
            <a:endParaRPr lang="en-US">
              <a:latin typeface="+mn-lt"/>
            </a:endParaRPr>
          </a:p>
        </p:txBody>
      </p:sp>
      <p:sp>
        <p:nvSpPr>
          <p:cNvPr id="5" name="Oval 4">
            <a:extLst>
              <a:ext uri="{FF2B5EF4-FFF2-40B4-BE49-F238E27FC236}">
                <a16:creationId xmlns:a16="http://schemas.microsoft.com/office/drawing/2014/main" id="{DF5933B3-86FF-B59D-D184-E10C29E21BD8}"/>
              </a:ext>
              <a:ext uri="{C183D7F6-B498-43B3-948B-1728B52AA6E4}">
                <adec:decorative xmlns:adec="http://schemas.microsoft.com/office/drawing/2017/decorative" val="0"/>
              </a:ext>
            </a:extLst>
          </p:cNvPr>
          <p:cNvSpPr>
            <a:spLocks/>
          </p:cNvSpPr>
          <p:nvPr/>
        </p:nvSpPr>
        <p:spPr bwMode="auto">
          <a:xfrm>
            <a:off x="623900" y="2032049"/>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1</a:t>
            </a:r>
            <a:endParaRPr lang="en-IN" sz="2000" b="1">
              <a:solidFill>
                <a:schemeClr val="tx1"/>
              </a:solidFill>
            </a:endParaRPr>
          </a:p>
        </p:txBody>
      </p:sp>
      <p:sp>
        <p:nvSpPr>
          <p:cNvPr id="33" name="Text Placeholder 5">
            <a:extLst>
              <a:ext uri="{FF2B5EF4-FFF2-40B4-BE49-F238E27FC236}">
                <a16:creationId xmlns:a16="http://schemas.microsoft.com/office/drawing/2014/main" id="{B2329F42-5A8F-37E8-2A7F-9194E382B70D}"/>
              </a:ext>
            </a:extLst>
          </p:cNvPr>
          <p:cNvSpPr txBox="1">
            <a:spLocks/>
          </p:cNvSpPr>
          <p:nvPr/>
        </p:nvSpPr>
        <p:spPr>
          <a:xfrm>
            <a:off x="1319213" y="1995550"/>
            <a:ext cx="4650559" cy="553998"/>
          </a:xfrm>
          <a:prstGeom prst="rect">
            <a:avLst/>
          </a:prstGeom>
          <a:noFill/>
        </p:spPr>
        <p:txBody>
          <a:bodyPr vert="horz" wrap="square" lIns="0" tIns="0" rIns="0" bIns="0" rtlCol="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1800"/>
              <a:t>Demonstrate Dynamics 365 FO UI elements and basic navigation techniques</a:t>
            </a:r>
          </a:p>
        </p:txBody>
      </p:sp>
      <p:sp>
        <p:nvSpPr>
          <p:cNvPr id="7" name="Oval 6">
            <a:extLst>
              <a:ext uri="{FF2B5EF4-FFF2-40B4-BE49-F238E27FC236}">
                <a16:creationId xmlns:a16="http://schemas.microsoft.com/office/drawing/2014/main" id="{CD5D0915-BA4D-14E3-D3EF-B8FBAC791926}"/>
              </a:ext>
              <a:ext uri="{C183D7F6-B498-43B3-948B-1728B52AA6E4}">
                <adec:decorative xmlns:adec="http://schemas.microsoft.com/office/drawing/2017/decorative" val="0"/>
              </a:ext>
            </a:extLst>
          </p:cNvPr>
          <p:cNvSpPr>
            <a:spLocks/>
          </p:cNvSpPr>
          <p:nvPr/>
        </p:nvSpPr>
        <p:spPr bwMode="auto">
          <a:xfrm>
            <a:off x="623900" y="2891871"/>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endParaRPr lang="en-IN" sz="2000" b="1">
              <a:solidFill>
                <a:schemeClr val="tx1"/>
              </a:solidFill>
            </a:endParaRPr>
          </a:p>
        </p:txBody>
      </p:sp>
      <p:sp>
        <p:nvSpPr>
          <p:cNvPr id="34" name="Text Placeholder 15">
            <a:extLst>
              <a:ext uri="{FF2B5EF4-FFF2-40B4-BE49-F238E27FC236}">
                <a16:creationId xmlns:a16="http://schemas.microsoft.com/office/drawing/2014/main" id="{0A519575-0BE5-6742-C2A7-61CE923786DC}"/>
              </a:ext>
            </a:extLst>
          </p:cNvPr>
          <p:cNvSpPr txBox="1">
            <a:spLocks/>
          </p:cNvSpPr>
          <p:nvPr/>
        </p:nvSpPr>
        <p:spPr>
          <a:xfrm>
            <a:off x="1319211" y="2855372"/>
            <a:ext cx="4650560" cy="553998"/>
          </a:xfrm>
          <a:prstGeom prst="rect">
            <a:avLst/>
          </a:prstGeom>
          <a:noFill/>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IN" sz="1800" dirty="0"/>
              <a:t>Describe the uses and capabilities of workspaces</a:t>
            </a:r>
          </a:p>
        </p:txBody>
      </p:sp>
      <p:sp>
        <p:nvSpPr>
          <p:cNvPr id="9" name="Oval 8">
            <a:extLst>
              <a:ext uri="{FF2B5EF4-FFF2-40B4-BE49-F238E27FC236}">
                <a16:creationId xmlns:a16="http://schemas.microsoft.com/office/drawing/2014/main" id="{27E4A6CF-0064-E8EF-3578-12768FFA36A2}"/>
              </a:ext>
              <a:ext uri="{C183D7F6-B498-43B3-948B-1728B52AA6E4}">
                <adec:decorative xmlns:adec="http://schemas.microsoft.com/office/drawing/2017/decorative" val="0"/>
              </a:ext>
            </a:extLst>
          </p:cNvPr>
          <p:cNvSpPr>
            <a:spLocks/>
          </p:cNvSpPr>
          <p:nvPr/>
        </p:nvSpPr>
        <p:spPr bwMode="auto">
          <a:xfrm>
            <a:off x="623900" y="3890192"/>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3</a:t>
            </a:r>
            <a:endParaRPr lang="en-IN" sz="2000" b="1">
              <a:solidFill>
                <a:schemeClr val="tx1"/>
              </a:solidFill>
            </a:endParaRPr>
          </a:p>
        </p:txBody>
      </p:sp>
      <p:sp>
        <p:nvSpPr>
          <p:cNvPr id="25" name="Text Placeholder 2">
            <a:extLst>
              <a:ext uri="{FF2B5EF4-FFF2-40B4-BE49-F238E27FC236}">
                <a16:creationId xmlns:a16="http://schemas.microsoft.com/office/drawing/2014/main" id="{DC457BEC-4688-AEC1-E6D2-163029FB9401}"/>
              </a:ext>
            </a:extLst>
          </p:cNvPr>
          <p:cNvSpPr txBox="1">
            <a:spLocks/>
          </p:cNvSpPr>
          <p:nvPr/>
        </p:nvSpPr>
        <p:spPr>
          <a:xfrm>
            <a:off x="1319213" y="3715194"/>
            <a:ext cx="4650559" cy="830997"/>
          </a:xfrm>
          <a:prstGeom prst="rect">
            <a:avLst/>
          </a:prstGeom>
          <a:noFill/>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400"/>
              </a:spcAft>
            </a:pPr>
            <a:r>
              <a:rPr lang="en-IN" sz="1800">
                <a:latin typeface="+mn-lt"/>
              </a:rPr>
              <a:t>Demonstrate how you can use the Personalization feature to customize pages and workspaces</a:t>
            </a:r>
          </a:p>
        </p:txBody>
      </p:sp>
      <p:sp>
        <p:nvSpPr>
          <p:cNvPr id="11" name="Oval 10">
            <a:extLst>
              <a:ext uri="{FF2B5EF4-FFF2-40B4-BE49-F238E27FC236}">
                <a16:creationId xmlns:a16="http://schemas.microsoft.com/office/drawing/2014/main" id="{06FC0B4C-15C9-DE5F-3713-1DFB387FFE1F}"/>
              </a:ext>
              <a:ext uri="{C183D7F6-B498-43B3-948B-1728B52AA6E4}">
                <adec:decorative xmlns:adec="http://schemas.microsoft.com/office/drawing/2017/decorative" val="0"/>
              </a:ext>
            </a:extLst>
          </p:cNvPr>
          <p:cNvSpPr>
            <a:spLocks/>
          </p:cNvSpPr>
          <p:nvPr/>
        </p:nvSpPr>
        <p:spPr bwMode="auto">
          <a:xfrm>
            <a:off x="623900" y="4888514"/>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4</a:t>
            </a:r>
            <a:endParaRPr lang="en-IN" sz="2000" b="1">
              <a:solidFill>
                <a:schemeClr val="tx1"/>
              </a:solidFill>
            </a:endParaRPr>
          </a:p>
        </p:txBody>
      </p:sp>
      <p:sp>
        <p:nvSpPr>
          <p:cNvPr id="26" name="Text Placeholder 3">
            <a:extLst>
              <a:ext uri="{FF2B5EF4-FFF2-40B4-BE49-F238E27FC236}">
                <a16:creationId xmlns:a16="http://schemas.microsoft.com/office/drawing/2014/main" id="{16B27DBF-3EA6-B7BA-84A1-328BF5C6CF2B}"/>
              </a:ext>
            </a:extLst>
          </p:cNvPr>
          <p:cNvSpPr txBox="1">
            <a:spLocks/>
          </p:cNvSpPr>
          <p:nvPr/>
        </p:nvSpPr>
        <p:spPr>
          <a:xfrm>
            <a:off x="1319214" y="4852015"/>
            <a:ext cx="4650558" cy="553998"/>
          </a:xfrm>
          <a:prstGeom prst="rect">
            <a:avLst/>
          </a:prstGeom>
          <a:noFill/>
        </p:spPr>
        <p:txBody>
          <a:bodyPr vert="horz" wrap="square" lIns="0" tIns="0" rIns="0" bIns="0" rtlCol="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00"/>
              </a:spcAft>
              <a:buNone/>
            </a:pPr>
            <a:r>
              <a:rPr lang="en-US" sz="1800"/>
              <a:t>Understand the differences between customization and personalization</a:t>
            </a:r>
            <a:endParaRPr lang="en-IN" sz="1800"/>
          </a:p>
        </p:txBody>
      </p:sp>
      <p:sp>
        <p:nvSpPr>
          <p:cNvPr id="13" name="Oval 12">
            <a:extLst>
              <a:ext uri="{FF2B5EF4-FFF2-40B4-BE49-F238E27FC236}">
                <a16:creationId xmlns:a16="http://schemas.microsoft.com/office/drawing/2014/main" id="{72E8B037-2F23-36D4-A684-A78295B5EB1A}"/>
              </a:ext>
              <a:ext uri="{C183D7F6-B498-43B3-948B-1728B52AA6E4}">
                <adec:decorative xmlns:adec="http://schemas.microsoft.com/office/drawing/2017/decorative" val="0"/>
              </a:ext>
            </a:extLst>
          </p:cNvPr>
          <p:cNvSpPr>
            <a:spLocks/>
          </p:cNvSpPr>
          <p:nvPr/>
        </p:nvSpPr>
        <p:spPr bwMode="auto">
          <a:xfrm>
            <a:off x="623900" y="5748335"/>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5</a:t>
            </a:r>
            <a:endParaRPr lang="en-IN" sz="2000" b="1">
              <a:solidFill>
                <a:schemeClr val="tx1"/>
              </a:solidFill>
            </a:endParaRPr>
          </a:p>
        </p:txBody>
      </p:sp>
      <p:sp>
        <p:nvSpPr>
          <p:cNvPr id="27" name="Text Placeholder 4">
            <a:extLst>
              <a:ext uri="{FF2B5EF4-FFF2-40B4-BE49-F238E27FC236}">
                <a16:creationId xmlns:a16="http://schemas.microsoft.com/office/drawing/2014/main" id="{C5BB38E8-886F-37C6-FDA6-36E00E04E3DA}"/>
              </a:ext>
            </a:extLst>
          </p:cNvPr>
          <p:cNvSpPr txBox="1">
            <a:spLocks/>
          </p:cNvSpPr>
          <p:nvPr/>
        </p:nvSpPr>
        <p:spPr>
          <a:xfrm>
            <a:off x="1319214" y="5711836"/>
            <a:ext cx="4650558" cy="553998"/>
          </a:xfrm>
          <a:prstGeom prst="rect">
            <a:avLst/>
          </a:prstGeom>
          <a:noFill/>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00"/>
              </a:spcAft>
              <a:buNone/>
            </a:pPr>
            <a:r>
              <a:rPr lang="en-IN" sz="1800"/>
              <a:t>Describe and implement filters </a:t>
            </a:r>
          </a:p>
        </p:txBody>
      </p:sp>
      <p:sp>
        <p:nvSpPr>
          <p:cNvPr id="15" name="Oval 14">
            <a:extLst>
              <a:ext uri="{FF2B5EF4-FFF2-40B4-BE49-F238E27FC236}">
                <a16:creationId xmlns:a16="http://schemas.microsoft.com/office/drawing/2014/main" id="{B3AE722B-CAD9-AA97-130E-AB0D55AA7B9F}"/>
              </a:ext>
              <a:ext uri="{C183D7F6-B498-43B3-948B-1728B52AA6E4}">
                <adec:decorative xmlns:adec="http://schemas.microsoft.com/office/drawing/2017/decorative" val="0"/>
              </a:ext>
            </a:extLst>
          </p:cNvPr>
          <p:cNvSpPr>
            <a:spLocks/>
          </p:cNvSpPr>
          <p:nvPr/>
        </p:nvSpPr>
        <p:spPr bwMode="auto">
          <a:xfrm>
            <a:off x="6253992" y="2032049"/>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6</a:t>
            </a:r>
            <a:endParaRPr lang="en-IN" sz="2000" b="1">
              <a:solidFill>
                <a:schemeClr val="tx1"/>
              </a:solidFill>
            </a:endParaRPr>
          </a:p>
        </p:txBody>
      </p:sp>
      <p:sp>
        <p:nvSpPr>
          <p:cNvPr id="28" name="Text Placeholder 7">
            <a:extLst>
              <a:ext uri="{FF2B5EF4-FFF2-40B4-BE49-F238E27FC236}">
                <a16:creationId xmlns:a16="http://schemas.microsoft.com/office/drawing/2014/main" id="{E5346266-568C-97F9-BB3C-22548DB935DA}"/>
              </a:ext>
            </a:extLst>
          </p:cNvPr>
          <p:cNvSpPr txBox="1">
            <a:spLocks/>
          </p:cNvSpPr>
          <p:nvPr/>
        </p:nvSpPr>
        <p:spPr>
          <a:xfrm>
            <a:off x="6949305" y="1995550"/>
            <a:ext cx="4650559" cy="553998"/>
          </a:xfrm>
          <a:prstGeom prst="rect">
            <a:avLst/>
          </a:prstGeom>
          <a:noFill/>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00"/>
              </a:spcAft>
              <a:buNone/>
            </a:pPr>
            <a:r>
              <a:rPr lang="en-IN" sz="1800"/>
              <a:t>Configure User options and </a:t>
            </a:r>
            <a:r>
              <a:rPr lang="en-US" sz="1800"/>
              <a:t>Add attachments to Dynamics 365 records </a:t>
            </a:r>
            <a:endParaRPr lang="en-IN" sz="1800"/>
          </a:p>
        </p:txBody>
      </p:sp>
      <p:sp>
        <p:nvSpPr>
          <p:cNvPr id="17" name="Oval 16">
            <a:extLst>
              <a:ext uri="{FF2B5EF4-FFF2-40B4-BE49-F238E27FC236}">
                <a16:creationId xmlns:a16="http://schemas.microsoft.com/office/drawing/2014/main" id="{8B81DB63-815A-3B43-DBD0-16B42D126131}"/>
              </a:ext>
              <a:ext uri="{C183D7F6-B498-43B3-948B-1728B52AA6E4}">
                <adec:decorative xmlns:adec="http://schemas.microsoft.com/office/drawing/2017/decorative" val="0"/>
              </a:ext>
            </a:extLst>
          </p:cNvPr>
          <p:cNvSpPr>
            <a:spLocks/>
          </p:cNvSpPr>
          <p:nvPr/>
        </p:nvSpPr>
        <p:spPr bwMode="auto">
          <a:xfrm>
            <a:off x="6253992" y="2891871"/>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000" b="1">
                <a:solidFill>
                  <a:schemeClr val="tx1"/>
                </a:solidFill>
              </a:rPr>
              <a:t>7</a:t>
            </a:r>
          </a:p>
        </p:txBody>
      </p:sp>
      <p:sp>
        <p:nvSpPr>
          <p:cNvPr id="29" name="Text Placeholder 8">
            <a:extLst>
              <a:ext uri="{FF2B5EF4-FFF2-40B4-BE49-F238E27FC236}">
                <a16:creationId xmlns:a16="http://schemas.microsoft.com/office/drawing/2014/main" id="{D608FEB1-ADF2-2CDD-582A-EE533DEE30FA}"/>
              </a:ext>
            </a:extLst>
          </p:cNvPr>
          <p:cNvSpPr txBox="1">
            <a:spLocks/>
          </p:cNvSpPr>
          <p:nvPr/>
        </p:nvSpPr>
        <p:spPr>
          <a:xfrm>
            <a:off x="6949303" y="2855372"/>
            <a:ext cx="4650560" cy="553998"/>
          </a:xfrm>
          <a:prstGeom prst="rect">
            <a:avLst/>
          </a:prstGeom>
          <a:noFill/>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Demo 1: </a:t>
            </a:r>
            <a:r>
              <a:rPr lang="en-US" sz="1800" dirty="0"/>
              <a:t>Personalize a workspace</a:t>
            </a:r>
            <a:endParaRPr lang="en-IN" sz="1800" dirty="0"/>
          </a:p>
        </p:txBody>
      </p:sp>
      <p:sp>
        <p:nvSpPr>
          <p:cNvPr id="19" name="Oval 18">
            <a:extLst>
              <a:ext uri="{FF2B5EF4-FFF2-40B4-BE49-F238E27FC236}">
                <a16:creationId xmlns:a16="http://schemas.microsoft.com/office/drawing/2014/main" id="{E38E54AC-A1B2-3AD0-9D4E-7C5D6FCDD37E}"/>
              </a:ext>
              <a:ext uri="{C183D7F6-B498-43B3-948B-1728B52AA6E4}">
                <adec:decorative xmlns:adec="http://schemas.microsoft.com/office/drawing/2017/decorative" val="0"/>
              </a:ext>
            </a:extLst>
          </p:cNvPr>
          <p:cNvSpPr>
            <a:spLocks/>
          </p:cNvSpPr>
          <p:nvPr/>
        </p:nvSpPr>
        <p:spPr bwMode="auto">
          <a:xfrm>
            <a:off x="6253992" y="3890192"/>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8</a:t>
            </a:r>
            <a:endParaRPr lang="en-IN" sz="2000" b="1">
              <a:solidFill>
                <a:schemeClr val="tx1"/>
              </a:solidFill>
            </a:endParaRPr>
          </a:p>
        </p:txBody>
      </p:sp>
      <p:sp>
        <p:nvSpPr>
          <p:cNvPr id="30" name="Text Placeholder 9">
            <a:extLst>
              <a:ext uri="{FF2B5EF4-FFF2-40B4-BE49-F238E27FC236}">
                <a16:creationId xmlns:a16="http://schemas.microsoft.com/office/drawing/2014/main" id="{1BDA89BE-3A3B-30CF-5D70-D0A48AA16056}"/>
              </a:ext>
            </a:extLst>
          </p:cNvPr>
          <p:cNvSpPr txBox="1">
            <a:spLocks/>
          </p:cNvSpPr>
          <p:nvPr/>
        </p:nvSpPr>
        <p:spPr>
          <a:xfrm>
            <a:off x="6949305" y="3853693"/>
            <a:ext cx="4650559" cy="553998"/>
          </a:xfrm>
          <a:prstGeom prst="rect">
            <a:avLst/>
          </a:prstGeom>
          <a:noFill/>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1800" b="1" dirty="0"/>
              <a:t>Exercise 1: </a:t>
            </a:r>
            <a:r>
              <a:rPr lang="en-US" sz="1800" dirty="0"/>
              <a:t>Work with an operational workspace</a:t>
            </a:r>
            <a:endParaRPr lang="en-IN" sz="1800" dirty="0"/>
          </a:p>
        </p:txBody>
      </p:sp>
      <p:sp>
        <p:nvSpPr>
          <p:cNvPr id="21" name="Oval 20">
            <a:extLst>
              <a:ext uri="{FF2B5EF4-FFF2-40B4-BE49-F238E27FC236}">
                <a16:creationId xmlns:a16="http://schemas.microsoft.com/office/drawing/2014/main" id="{CBFB40E8-3CAF-041E-8DA2-6EE6C0DB7437}"/>
              </a:ext>
              <a:ext uri="{C183D7F6-B498-43B3-948B-1728B52AA6E4}">
                <adec:decorative xmlns:adec="http://schemas.microsoft.com/office/drawing/2017/decorative" val="0"/>
              </a:ext>
            </a:extLst>
          </p:cNvPr>
          <p:cNvSpPr>
            <a:spLocks/>
          </p:cNvSpPr>
          <p:nvPr/>
        </p:nvSpPr>
        <p:spPr bwMode="auto">
          <a:xfrm>
            <a:off x="6253992" y="4888514"/>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9</a:t>
            </a:r>
            <a:endParaRPr lang="en-IN" sz="2000" b="1">
              <a:solidFill>
                <a:schemeClr val="tx1"/>
              </a:solidFill>
            </a:endParaRPr>
          </a:p>
        </p:txBody>
      </p:sp>
      <p:sp>
        <p:nvSpPr>
          <p:cNvPr id="31" name="Text Placeholder 10">
            <a:extLst>
              <a:ext uri="{FF2B5EF4-FFF2-40B4-BE49-F238E27FC236}">
                <a16:creationId xmlns:a16="http://schemas.microsoft.com/office/drawing/2014/main" id="{3F0F91D3-F1A7-0C41-EC9E-56EE8B913C5F}"/>
              </a:ext>
            </a:extLst>
          </p:cNvPr>
          <p:cNvSpPr txBox="1">
            <a:spLocks/>
          </p:cNvSpPr>
          <p:nvPr/>
        </p:nvSpPr>
        <p:spPr>
          <a:xfrm>
            <a:off x="6949306" y="4852015"/>
            <a:ext cx="4650558" cy="553998"/>
          </a:xfrm>
          <a:prstGeom prst="rect">
            <a:avLst/>
          </a:prstGeom>
          <a:noFill/>
        </p:spPr>
        <p:txBody>
          <a:bodyPr vert="horz" wrap="square" lIns="0" tIns="0" rIns="0" bIns="0" rtlCol="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t>Group discussion: </a:t>
            </a:r>
            <a:r>
              <a:rPr lang="en-US" sz="1800"/>
              <a:t>List top five benefits gained by using operational workspaces</a:t>
            </a:r>
            <a:endParaRPr lang="en-IN" sz="1800"/>
          </a:p>
        </p:txBody>
      </p:sp>
      <p:sp>
        <p:nvSpPr>
          <p:cNvPr id="23" name="Oval 22">
            <a:extLst>
              <a:ext uri="{FF2B5EF4-FFF2-40B4-BE49-F238E27FC236}">
                <a16:creationId xmlns:a16="http://schemas.microsoft.com/office/drawing/2014/main" id="{305D4C9D-848E-4791-DCE0-A0AA367CE14E}"/>
              </a:ext>
              <a:ext uri="{C183D7F6-B498-43B3-948B-1728B52AA6E4}">
                <adec:decorative xmlns:adec="http://schemas.microsoft.com/office/drawing/2017/decorative" val="0"/>
              </a:ext>
            </a:extLst>
          </p:cNvPr>
          <p:cNvSpPr>
            <a:spLocks/>
          </p:cNvSpPr>
          <p:nvPr/>
        </p:nvSpPr>
        <p:spPr bwMode="auto">
          <a:xfrm>
            <a:off x="6253992" y="5748335"/>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en-US" sz="2000" b="1">
                <a:solidFill>
                  <a:schemeClr val="tx1"/>
                </a:solidFill>
              </a:rPr>
              <a:t>10</a:t>
            </a:r>
            <a:endParaRPr lang="en-IN" sz="2000" b="1">
              <a:solidFill>
                <a:schemeClr val="tx1"/>
              </a:solidFill>
            </a:endParaRPr>
          </a:p>
        </p:txBody>
      </p:sp>
      <p:sp>
        <p:nvSpPr>
          <p:cNvPr id="32" name="Text Placeholder 11">
            <a:extLst>
              <a:ext uri="{FF2B5EF4-FFF2-40B4-BE49-F238E27FC236}">
                <a16:creationId xmlns:a16="http://schemas.microsoft.com/office/drawing/2014/main" id="{4AF9698A-7126-34D0-B659-958BCC2FFFE7}"/>
              </a:ext>
            </a:extLst>
          </p:cNvPr>
          <p:cNvSpPr txBox="1">
            <a:spLocks/>
          </p:cNvSpPr>
          <p:nvPr/>
        </p:nvSpPr>
        <p:spPr>
          <a:xfrm>
            <a:off x="6949306" y="5711836"/>
            <a:ext cx="4328294" cy="553998"/>
          </a:xfrm>
          <a:prstGeom prst="rect">
            <a:avLst/>
          </a:prstGeom>
          <a:noFill/>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t>Exercise 2: </a:t>
            </a:r>
            <a:r>
              <a:rPr lang="en-US" sz="1800"/>
              <a:t>Perform searches and work with filters</a:t>
            </a:r>
            <a:endParaRPr lang="en-IN" sz="1800"/>
          </a:p>
        </p:txBody>
      </p:sp>
    </p:spTree>
    <p:extLst>
      <p:ext uri="{BB962C8B-B14F-4D97-AF65-F5344CB8AC3E}">
        <p14:creationId xmlns:p14="http://schemas.microsoft.com/office/powerpoint/2010/main" val="33147784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0FA9CC-9FED-599D-0CF1-183E8A197ABA}"/>
              </a:ext>
            </a:extLst>
          </p:cNvPr>
          <p:cNvSpPr>
            <a:spLocks noGrp="1"/>
          </p:cNvSpPr>
          <p:nvPr>
            <p:ph type="title"/>
          </p:nvPr>
        </p:nvSpPr>
        <p:spPr>
          <a:xfrm>
            <a:off x="588261" y="585216"/>
            <a:ext cx="4710689" cy="984885"/>
          </a:xfrm>
        </p:spPr>
        <p:txBody>
          <a:bodyPr/>
          <a:lstStyle/>
          <a:p>
            <a:r>
              <a:rPr lang="en-IN" b="1" i="0" dirty="0">
                <a:solidFill>
                  <a:srgbClr val="171717"/>
                </a:solidFill>
                <a:effectLst/>
              </a:rPr>
              <a:t>Dynamics 365 Finance – Modules   </a:t>
            </a:r>
            <a:endParaRPr lang="en-US" dirty="0"/>
          </a:p>
        </p:txBody>
      </p:sp>
      <p:sp>
        <p:nvSpPr>
          <p:cNvPr id="8" name="Text Placeholder 3">
            <a:extLst>
              <a:ext uri="{FF2B5EF4-FFF2-40B4-BE49-F238E27FC236}">
                <a16:creationId xmlns:a16="http://schemas.microsoft.com/office/drawing/2014/main" id="{C6FEB800-4D3C-68D3-9026-038434C3CABF}"/>
              </a:ext>
            </a:extLst>
          </p:cNvPr>
          <p:cNvSpPr txBox="1">
            <a:spLocks/>
          </p:cNvSpPr>
          <p:nvPr/>
        </p:nvSpPr>
        <p:spPr>
          <a:xfrm>
            <a:off x="588261" y="1914993"/>
            <a:ext cx="3543300" cy="307777"/>
          </a:xfrm>
          <a:prstGeom prst="rect">
            <a:avLst/>
          </a:prstGeom>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latin typeface="+mj-lt"/>
              </a:rPr>
              <a:t>Accounts Payable</a:t>
            </a:r>
          </a:p>
        </p:txBody>
      </p:sp>
      <p:sp>
        <p:nvSpPr>
          <p:cNvPr id="10" name="Text Placeholder 3">
            <a:extLst>
              <a:ext uri="{FF2B5EF4-FFF2-40B4-BE49-F238E27FC236}">
                <a16:creationId xmlns:a16="http://schemas.microsoft.com/office/drawing/2014/main" id="{D49C0AF0-0596-E861-4EA3-7568E3605446}"/>
              </a:ext>
            </a:extLst>
          </p:cNvPr>
          <p:cNvSpPr txBox="1">
            <a:spLocks/>
          </p:cNvSpPr>
          <p:nvPr/>
        </p:nvSpPr>
        <p:spPr>
          <a:xfrm>
            <a:off x="588261" y="2661044"/>
            <a:ext cx="3543300" cy="307777"/>
          </a:xfrm>
          <a:prstGeom prst="rect">
            <a:avLst/>
          </a:prstGeom>
        </p:spPr>
        <p:txBody>
          <a:bodyPr vert="horz" wrap="square" lIns="0" tIns="0" rIns="0" bIns="0" rtlCol="0" anchor="ctr">
            <a:spAutoFit/>
          </a:bodyPr>
          <a:lstStyle>
            <a:lvl1pPr marL="0" marR="0" indent="0" algn="l" defTabSz="914367" rtl="0" eaLnBrk="1" fontAlgn="auto" latinLnBrk="0" hangingPunct="1">
              <a:lnSpc>
                <a:spcPts val="2353"/>
              </a:lnSpc>
              <a:spcBef>
                <a:spcPts val="200"/>
              </a:spcBef>
              <a:spcAft>
                <a:spcPts val="400"/>
              </a:spcAft>
              <a:buClrTx/>
              <a:buSzPct val="90000"/>
              <a:buFont typeface="Wingdings" panose="05000000000000000000" pitchFamily="2" charset="2"/>
              <a:buNone/>
              <a:tabLst/>
              <a:defRPr lang="en-US" sz="2000" kern="1200" spc="0" baseline="0" dirty="0">
                <a:solidFill>
                  <a:schemeClr val="tx1"/>
                </a:solidFill>
                <a:latin typeface="+mj-lt"/>
                <a:ea typeface="+mn-ea"/>
                <a:cs typeface="+mn-cs"/>
              </a:defRPr>
            </a:lvl1pPr>
            <a:lvl2pPr marL="224097"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IN" sz="2200" dirty="0"/>
              <a:t>Accounts Receivable</a:t>
            </a:r>
          </a:p>
        </p:txBody>
      </p:sp>
      <p:pic>
        <p:nvPicPr>
          <p:cNvPr id="11" name="Picture 12" descr="Screenshot of the Accounts payable module index.">
            <a:extLst>
              <a:ext uri="{FF2B5EF4-FFF2-40B4-BE49-F238E27FC236}">
                <a16:creationId xmlns:a16="http://schemas.microsoft.com/office/drawing/2014/main" id="{45D98CC9-C2A7-9C8C-76D4-4DDC7F6A3BDB}"/>
              </a:ext>
            </a:extLst>
          </p:cNvPr>
          <p:cNvPicPr>
            <a:picLocks noGrp="1" noChangeAspect="1" noChangeArrowheads="1"/>
          </p:cNvPicPr>
          <p:nvPr>
            <p:ph type="pic" sz="quarter" idx="19"/>
          </p:nvPr>
        </p:nvPicPr>
        <p:blipFill rotWithShape="1">
          <a:blip r:embed="rId3">
            <a:extLst>
              <a:ext uri="{28A0092B-C50C-407E-A947-70E740481C1C}">
                <a14:useLocalDpi xmlns:a14="http://schemas.microsoft.com/office/drawing/2010/main" val="0"/>
              </a:ext>
            </a:extLst>
          </a:blip>
          <a:srcRect l="-11538" t="-2037" r="-11538" b="-2037"/>
          <a:stretch/>
        </p:blipFill>
        <p:spPr bwMode="auto">
          <a:xfrm>
            <a:off x="6096000" y="0"/>
            <a:ext cx="6096000" cy="6858000"/>
          </a:xfrm>
          <a:prstGeom prst="rect">
            <a:avLst/>
          </a:prstGeom>
          <a:noFill/>
          <a:ln w="38100">
            <a:solidFill>
              <a:srgbClr val="C73ECC"/>
            </a:solidFill>
            <a:headEnd type="none" w="med" len="med"/>
            <a:tailEnd type="none" w="med" len="med"/>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870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E7AD8D-F21E-6DBE-F6D4-3EC41E6E2DF5}"/>
              </a:ext>
            </a:extLst>
          </p:cNvPr>
          <p:cNvSpPr>
            <a:spLocks noGrp="1"/>
          </p:cNvSpPr>
          <p:nvPr>
            <p:ph type="title"/>
          </p:nvPr>
        </p:nvSpPr>
        <p:spPr/>
        <p:txBody>
          <a:bodyPr/>
          <a:lstStyle/>
          <a:p>
            <a:r>
              <a:rPr lang="en-IN" b="1" i="0" dirty="0">
                <a:solidFill>
                  <a:srgbClr val="171717"/>
                </a:solidFill>
                <a:effectLst/>
              </a:rPr>
              <a:t>Dynamics 365 Finance – Modules    </a:t>
            </a:r>
            <a:endParaRPr lang="en-US" dirty="0"/>
          </a:p>
        </p:txBody>
      </p:sp>
      <p:sp>
        <p:nvSpPr>
          <p:cNvPr id="7" name="Text Placeholder 6">
            <a:extLst>
              <a:ext uri="{FF2B5EF4-FFF2-40B4-BE49-F238E27FC236}">
                <a16:creationId xmlns:a16="http://schemas.microsoft.com/office/drawing/2014/main" id="{08F6B4A0-593D-7848-8BFA-E7F9AD343FF7}"/>
              </a:ext>
            </a:extLst>
          </p:cNvPr>
          <p:cNvSpPr>
            <a:spLocks noGrp="1"/>
          </p:cNvSpPr>
          <p:nvPr>
            <p:ph type="body" sz="quarter" idx="17"/>
          </p:nvPr>
        </p:nvSpPr>
        <p:spPr>
          <a:xfrm>
            <a:off x="584199" y="1386766"/>
            <a:ext cx="11011601" cy="369332"/>
          </a:xfrm>
        </p:spPr>
        <p:txBody>
          <a:bodyPr/>
          <a:lstStyle/>
          <a:p>
            <a:r>
              <a:rPr lang="en-IN" sz="2400" dirty="0">
                <a:latin typeface="+mj-lt"/>
              </a:rPr>
              <a:t>Credits and Collections</a:t>
            </a:r>
          </a:p>
        </p:txBody>
      </p:sp>
      <p:sp>
        <p:nvSpPr>
          <p:cNvPr id="8" name="Rectangle 7">
            <a:extLst>
              <a:ext uri="{FF2B5EF4-FFF2-40B4-BE49-F238E27FC236}">
                <a16:creationId xmlns:a16="http://schemas.microsoft.com/office/drawing/2014/main" id="{E46543E7-0E32-D7DB-2F9E-54D07F62847C}"/>
              </a:ext>
              <a:ext uri="{C183D7F6-B498-43B3-948B-1728B52AA6E4}">
                <adec:decorative xmlns:adec="http://schemas.microsoft.com/office/drawing/2017/decorative" val="1"/>
              </a:ext>
            </a:extLst>
          </p:cNvPr>
          <p:cNvSpPr/>
          <p:nvPr/>
        </p:nvSpPr>
        <p:spPr bwMode="auto">
          <a:xfrm>
            <a:off x="596200" y="1901370"/>
            <a:ext cx="11011602" cy="4374017"/>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2" descr="Screenshot of the Manage customer credit and collections page.">
            <a:extLst>
              <a:ext uri="{FF2B5EF4-FFF2-40B4-BE49-F238E27FC236}">
                <a16:creationId xmlns:a16="http://schemas.microsoft.com/office/drawing/2014/main" id="{60DB23B5-D0F5-E397-1801-470464A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203" y="2042539"/>
            <a:ext cx="8217598" cy="4091678"/>
          </a:xfrm>
          <a:prstGeom prst="rect">
            <a:avLst/>
          </a:prstGeom>
          <a:noFill/>
          <a:ln w="635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34056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E7AD8D-F21E-6DBE-F6D4-3EC41E6E2DF5}"/>
              </a:ext>
            </a:extLst>
          </p:cNvPr>
          <p:cNvSpPr>
            <a:spLocks noGrp="1"/>
          </p:cNvSpPr>
          <p:nvPr>
            <p:ph type="title"/>
          </p:nvPr>
        </p:nvSpPr>
        <p:spPr/>
        <p:txBody>
          <a:bodyPr/>
          <a:lstStyle/>
          <a:p>
            <a:r>
              <a:rPr lang="en-IN" b="1" i="0" dirty="0">
                <a:solidFill>
                  <a:srgbClr val="171717"/>
                </a:solidFill>
                <a:effectLst/>
              </a:rPr>
              <a:t>Dynamics 365 Finance – Modules     </a:t>
            </a:r>
            <a:endParaRPr lang="en-US" dirty="0"/>
          </a:p>
        </p:txBody>
      </p:sp>
      <p:sp>
        <p:nvSpPr>
          <p:cNvPr id="7" name="Text Placeholder 6">
            <a:extLst>
              <a:ext uri="{FF2B5EF4-FFF2-40B4-BE49-F238E27FC236}">
                <a16:creationId xmlns:a16="http://schemas.microsoft.com/office/drawing/2014/main" id="{08F6B4A0-593D-7848-8BFA-E7F9AD343FF7}"/>
              </a:ext>
            </a:extLst>
          </p:cNvPr>
          <p:cNvSpPr>
            <a:spLocks noGrp="1"/>
          </p:cNvSpPr>
          <p:nvPr>
            <p:ph type="body" sz="quarter" idx="17"/>
          </p:nvPr>
        </p:nvSpPr>
        <p:spPr>
          <a:xfrm>
            <a:off x="584199" y="1386766"/>
            <a:ext cx="11011601" cy="369332"/>
          </a:xfrm>
        </p:spPr>
        <p:txBody>
          <a:bodyPr/>
          <a:lstStyle/>
          <a:p>
            <a:r>
              <a:rPr lang="en-IN" sz="2400">
                <a:latin typeface="+mj-lt"/>
              </a:rPr>
              <a:t>Budgeting</a:t>
            </a:r>
          </a:p>
        </p:txBody>
      </p:sp>
      <p:sp>
        <p:nvSpPr>
          <p:cNvPr id="8" name="Rectangle 7">
            <a:extLst>
              <a:ext uri="{FF2B5EF4-FFF2-40B4-BE49-F238E27FC236}">
                <a16:creationId xmlns:a16="http://schemas.microsoft.com/office/drawing/2014/main" id="{E46543E7-0E32-D7DB-2F9E-54D07F62847C}"/>
              </a:ext>
              <a:ext uri="{C183D7F6-B498-43B3-948B-1728B52AA6E4}">
                <adec:decorative xmlns:adec="http://schemas.microsoft.com/office/drawing/2017/decorative" val="1"/>
              </a:ext>
            </a:extLst>
          </p:cNvPr>
          <p:cNvSpPr/>
          <p:nvPr/>
        </p:nvSpPr>
        <p:spPr bwMode="auto">
          <a:xfrm>
            <a:off x="596200" y="1901370"/>
            <a:ext cx="11011602" cy="4374017"/>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Screenshot of the Finance Budgeting Module.">
            <a:extLst>
              <a:ext uri="{FF2B5EF4-FFF2-40B4-BE49-F238E27FC236}">
                <a16:creationId xmlns:a16="http://schemas.microsoft.com/office/drawing/2014/main" id="{C4C8448A-CB58-5F85-48BF-20F5087FEE9D}"/>
              </a:ext>
            </a:extLst>
          </p:cNvPr>
          <p:cNvPicPr>
            <a:picLocks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594275" y="2042539"/>
            <a:ext cx="9015454" cy="4091678"/>
          </a:xfrm>
          <a:prstGeom prst="rect">
            <a:avLst/>
          </a:prstGeom>
          <a:noFill/>
          <a:ln w="635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12609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E7AD8D-F21E-6DBE-F6D4-3EC41E6E2DF5}"/>
              </a:ext>
            </a:extLst>
          </p:cNvPr>
          <p:cNvSpPr>
            <a:spLocks noGrp="1"/>
          </p:cNvSpPr>
          <p:nvPr>
            <p:ph type="title"/>
          </p:nvPr>
        </p:nvSpPr>
        <p:spPr/>
        <p:txBody>
          <a:bodyPr/>
          <a:lstStyle/>
          <a:p>
            <a:r>
              <a:rPr lang="en-IN" b="1" i="0" dirty="0">
                <a:solidFill>
                  <a:srgbClr val="171717"/>
                </a:solidFill>
                <a:effectLst/>
              </a:rPr>
              <a:t>Dynamics 365 Finance – Modules      </a:t>
            </a:r>
            <a:endParaRPr lang="en-US" dirty="0"/>
          </a:p>
        </p:txBody>
      </p:sp>
      <p:sp>
        <p:nvSpPr>
          <p:cNvPr id="7" name="Text Placeholder 6">
            <a:extLst>
              <a:ext uri="{FF2B5EF4-FFF2-40B4-BE49-F238E27FC236}">
                <a16:creationId xmlns:a16="http://schemas.microsoft.com/office/drawing/2014/main" id="{08F6B4A0-593D-7848-8BFA-E7F9AD343FF7}"/>
              </a:ext>
            </a:extLst>
          </p:cNvPr>
          <p:cNvSpPr>
            <a:spLocks noGrp="1"/>
          </p:cNvSpPr>
          <p:nvPr>
            <p:ph type="body" sz="quarter" idx="17"/>
          </p:nvPr>
        </p:nvSpPr>
        <p:spPr>
          <a:xfrm>
            <a:off x="584199" y="1386766"/>
            <a:ext cx="11011601" cy="369332"/>
          </a:xfrm>
        </p:spPr>
        <p:txBody>
          <a:bodyPr/>
          <a:lstStyle/>
          <a:p>
            <a:r>
              <a:rPr lang="en-IN" sz="2400">
                <a:latin typeface="+mj-lt"/>
              </a:rPr>
              <a:t>Fixed Assets</a:t>
            </a:r>
          </a:p>
        </p:txBody>
      </p:sp>
      <p:sp>
        <p:nvSpPr>
          <p:cNvPr id="8" name="Rectangle 7">
            <a:extLst>
              <a:ext uri="{FF2B5EF4-FFF2-40B4-BE49-F238E27FC236}">
                <a16:creationId xmlns:a16="http://schemas.microsoft.com/office/drawing/2014/main" id="{E46543E7-0E32-D7DB-2F9E-54D07F62847C}"/>
              </a:ext>
              <a:ext uri="{C183D7F6-B498-43B3-948B-1728B52AA6E4}">
                <adec:decorative xmlns:adec="http://schemas.microsoft.com/office/drawing/2017/decorative" val="1"/>
              </a:ext>
            </a:extLst>
          </p:cNvPr>
          <p:cNvSpPr/>
          <p:nvPr/>
        </p:nvSpPr>
        <p:spPr bwMode="auto">
          <a:xfrm>
            <a:off x="596200" y="1901370"/>
            <a:ext cx="11011602" cy="4374017"/>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2" descr="Screenshot of the Finance Fixed assets Module.">
            <a:extLst>
              <a:ext uri="{FF2B5EF4-FFF2-40B4-BE49-F238E27FC236}">
                <a16:creationId xmlns:a16="http://schemas.microsoft.com/office/drawing/2014/main" id="{CC2DE29E-7A8D-5CB2-F976-8053D39D8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291" y="2008733"/>
            <a:ext cx="9837420" cy="4159290"/>
          </a:xfrm>
          <a:prstGeom prst="rect">
            <a:avLst/>
          </a:prstGeom>
          <a:noFill/>
          <a:ln w="635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50422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E7AD8D-F21E-6DBE-F6D4-3EC41E6E2DF5}"/>
              </a:ext>
            </a:extLst>
          </p:cNvPr>
          <p:cNvSpPr>
            <a:spLocks noGrp="1"/>
          </p:cNvSpPr>
          <p:nvPr>
            <p:ph type="title"/>
          </p:nvPr>
        </p:nvSpPr>
        <p:spPr/>
        <p:txBody>
          <a:bodyPr/>
          <a:lstStyle/>
          <a:p>
            <a:r>
              <a:rPr lang="en-IN" b="1" i="0" dirty="0">
                <a:solidFill>
                  <a:srgbClr val="171717"/>
                </a:solidFill>
                <a:effectLst/>
              </a:rPr>
              <a:t>Dynamics 365 Finance – Modules       </a:t>
            </a:r>
            <a:endParaRPr lang="en-US" dirty="0"/>
          </a:p>
        </p:txBody>
      </p:sp>
      <p:sp>
        <p:nvSpPr>
          <p:cNvPr id="7" name="Text Placeholder 6">
            <a:extLst>
              <a:ext uri="{FF2B5EF4-FFF2-40B4-BE49-F238E27FC236}">
                <a16:creationId xmlns:a16="http://schemas.microsoft.com/office/drawing/2014/main" id="{08F6B4A0-593D-7848-8BFA-E7F9AD343FF7}"/>
              </a:ext>
            </a:extLst>
          </p:cNvPr>
          <p:cNvSpPr>
            <a:spLocks noGrp="1"/>
          </p:cNvSpPr>
          <p:nvPr>
            <p:ph type="body" sz="quarter" idx="17"/>
          </p:nvPr>
        </p:nvSpPr>
        <p:spPr>
          <a:xfrm>
            <a:off x="584199" y="1386766"/>
            <a:ext cx="11011601" cy="369332"/>
          </a:xfrm>
        </p:spPr>
        <p:txBody>
          <a:bodyPr/>
          <a:lstStyle/>
          <a:p>
            <a:r>
              <a:rPr lang="en-IN" sz="2400">
                <a:latin typeface="+mj-lt"/>
              </a:rPr>
              <a:t>Cost Accounting</a:t>
            </a:r>
          </a:p>
        </p:txBody>
      </p:sp>
      <p:sp>
        <p:nvSpPr>
          <p:cNvPr id="8" name="Rectangle 7">
            <a:extLst>
              <a:ext uri="{FF2B5EF4-FFF2-40B4-BE49-F238E27FC236}">
                <a16:creationId xmlns:a16="http://schemas.microsoft.com/office/drawing/2014/main" id="{E46543E7-0E32-D7DB-2F9E-54D07F62847C}"/>
              </a:ext>
              <a:ext uri="{C183D7F6-B498-43B3-948B-1728B52AA6E4}">
                <adec:decorative xmlns:adec="http://schemas.microsoft.com/office/drawing/2017/decorative" val="1"/>
              </a:ext>
            </a:extLst>
          </p:cNvPr>
          <p:cNvSpPr/>
          <p:nvPr/>
        </p:nvSpPr>
        <p:spPr bwMode="auto">
          <a:xfrm>
            <a:off x="596200" y="1901370"/>
            <a:ext cx="11011602" cy="4374017"/>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Screenshot of the Cost control workspace.">
            <a:extLst>
              <a:ext uri="{FF2B5EF4-FFF2-40B4-BE49-F238E27FC236}">
                <a16:creationId xmlns:a16="http://schemas.microsoft.com/office/drawing/2014/main" id="{ADE772A0-0584-FE35-DE8A-9ECEADAD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0003" y="2010681"/>
            <a:ext cx="6083998" cy="4155394"/>
          </a:xfrm>
          <a:prstGeom prst="rect">
            <a:avLst/>
          </a:prstGeom>
          <a:noFill/>
          <a:ln w="635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9532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E7AD8D-F21E-6DBE-F6D4-3EC41E6E2DF5}"/>
              </a:ext>
            </a:extLst>
          </p:cNvPr>
          <p:cNvSpPr>
            <a:spLocks noGrp="1"/>
          </p:cNvSpPr>
          <p:nvPr>
            <p:ph type="title"/>
          </p:nvPr>
        </p:nvSpPr>
        <p:spPr/>
        <p:txBody>
          <a:bodyPr/>
          <a:lstStyle/>
          <a:p>
            <a:r>
              <a:rPr lang="en-IN" b="1" i="0">
                <a:solidFill>
                  <a:srgbClr val="171717"/>
                </a:solidFill>
                <a:effectLst/>
              </a:rPr>
              <a:t>Dynamics 365 Finance – Modules        </a:t>
            </a:r>
            <a:endParaRPr lang="en-US"/>
          </a:p>
        </p:txBody>
      </p:sp>
      <p:sp>
        <p:nvSpPr>
          <p:cNvPr id="7" name="Text Placeholder 6">
            <a:extLst>
              <a:ext uri="{FF2B5EF4-FFF2-40B4-BE49-F238E27FC236}">
                <a16:creationId xmlns:a16="http://schemas.microsoft.com/office/drawing/2014/main" id="{08F6B4A0-593D-7848-8BFA-E7F9AD343FF7}"/>
              </a:ext>
            </a:extLst>
          </p:cNvPr>
          <p:cNvSpPr>
            <a:spLocks noGrp="1"/>
          </p:cNvSpPr>
          <p:nvPr>
            <p:ph type="body" sz="quarter" idx="17"/>
          </p:nvPr>
        </p:nvSpPr>
        <p:spPr>
          <a:xfrm>
            <a:off x="584199" y="1386766"/>
            <a:ext cx="11011601" cy="369332"/>
          </a:xfrm>
        </p:spPr>
        <p:txBody>
          <a:bodyPr/>
          <a:lstStyle/>
          <a:p>
            <a:r>
              <a:rPr lang="en-IN" sz="2400"/>
              <a:t>Electronic Invoicing</a:t>
            </a:r>
          </a:p>
        </p:txBody>
      </p:sp>
      <p:sp>
        <p:nvSpPr>
          <p:cNvPr id="2" name="Oval 1">
            <a:extLst>
              <a:ext uri="{FF2B5EF4-FFF2-40B4-BE49-F238E27FC236}">
                <a16:creationId xmlns:a16="http://schemas.microsoft.com/office/drawing/2014/main" id="{2475AA82-D564-52C7-2F75-2CF00024C160}"/>
              </a:ext>
              <a:ext uri="{C183D7F6-B498-43B3-948B-1728B52AA6E4}">
                <adec:decorative xmlns:adec="http://schemas.microsoft.com/office/drawing/2017/decorative" val="0"/>
              </a:ext>
            </a:extLst>
          </p:cNvPr>
          <p:cNvSpPr>
            <a:spLocks/>
          </p:cNvSpPr>
          <p:nvPr/>
        </p:nvSpPr>
        <p:spPr bwMode="auto">
          <a:xfrm>
            <a:off x="623900" y="2065205"/>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1</a:t>
            </a:r>
            <a:endParaRPr lang="en-IN" sz="2000" b="1">
              <a:solidFill>
                <a:schemeClr val="tx1"/>
              </a:solidFill>
            </a:endParaRPr>
          </a:p>
        </p:txBody>
      </p:sp>
      <p:sp>
        <p:nvSpPr>
          <p:cNvPr id="14" name="Text Placeholder 3">
            <a:extLst>
              <a:ext uri="{FF2B5EF4-FFF2-40B4-BE49-F238E27FC236}">
                <a16:creationId xmlns:a16="http://schemas.microsoft.com/office/drawing/2014/main" id="{59EDF3B2-6B1E-5527-E065-08C2934F6AF0}"/>
              </a:ext>
            </a:extLst>
          </p:cNvPr>
          <p:cNvSpPr txBox="1">
            <a:spLocks/>
          </p:cNvSpPr>
          <p:nvPr/>
        </p:nvSpPr>
        <p:spPr>
          <a:xfrm>
            <a:off x="1319213" y="2136430"/>
            <a:ext cx="10282525"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t>Fast and easy adoption of country/region-specific requirements</a:t>
            </a:r>
          </a:p>
        </p:txBody>
      </p:sp>
      <p:sp>
        <p:nvSpPr>
          <p:cNvPr id="5" name="Oval 4">
            <a:extLst>
              <a:ext uri="{FF2B5EF4-FFF2-40B4-BE49-F238E27FC236}">
                <a16:creationId xmlns:a16="http://schemas.microsoft.com/office/drawing/2014/main" id="{368A2C3A-B3C6-EEFD-53E7-57829EB81DFD}"/>
              </a:ext>
              <a:ext uri="{C183D7F6-B498-43B3-948B-1728B52AA6E4}">
                <adec:decorative xmlns:adec="http://schemas.microsoft.com/office/drawing/2017/decorative" val="0"/>
              </a:ext>
            </a:extLst>
          </p:cNvPr>
          <p:cNvSpPr>
            <a:spLocks/>
          </p:cNvSpPr>
          <p:nvPr/>
        </p:nvSpPr>
        <p:spPr bwMode="auto">
          <a:xfrm>
            <a:off x="623900" y="2790329"/>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endParaRPr lang="en-IN" sz="2000" b="1">
              <a:solidFill>
                <a:schemeClr val="tx1"/>
              </a:solidFill>
            </a:endParaRPr>
          </a:p>
        </p:txBody>
      </p:sp>
      <p:sp>
        <p:nvSpPr>
          <p:cNvPr id="15" name="Text Placeholder 6">
            <a:extLst>
              <a:ext uri="{FF2B5EF4-FFF2-40B4-BE49-F238E27FC236}">
                <a16:creationId xmlns:a16="http://schemas.microsoft.com/office/drawing/2014/main" id="{11E91C6F-ABE9-6ADF-AF85-BDE858F8789B}"/>
              </a:ext>
            </a:extLst>
          </p:cNvPr>
          <p:cNvSpPr txBox="1">
            <a:spLocks/>
          </p:cNvSpPr>
          <p:nvPr/>
        </p:nvSpPr>
        <p:spPr>
          <a:xfrm>
            <a:off x="1319210" y="2861552"/>
            <a:ext cx="10282526"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a:t>Standardized implementations of an Electronic invoicing solution</a:t>
            </a:r>
          </a:p>
        </p:txBody>
      </p:sp>
      <p:sp>
        <p:nvSpPr>
          <p:cNvPr id="10" name="Oval 9">
            <a:extLst>
              <a:ext uri="{FF2B5EF4-FFF2-40B4-BE49-F238E27FC236}">
                <a16:creationId xmlns:a16="http://schemas.microsoft.com/office/drawing/2014/main" id="{B2386EE0-30A1-D70A-4466-F8CA3802B3AB}"/>
              </a:ext>
              <a:ext uri="{C183D7F6-B498-43B3-948B-1728B52AA6E4}">
                <adec:decorative xmlns:adec="http://schemas.microsoft.com/office/drawing/2017/decorative" val="0"/>
              </a:ext>
            </a:extLst>
          </p:cNvPr>
          <p:cNvSpPr>
            <a:spLocks/>
          </p:cNvSpPr>
          <p:nvPr/>
        </p:nvSpPr>
        <p:spPr bwMode="auto">
          <a:xfrm>
            <a:off x="623900" y="3515451"/>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3</a:t>
            </a:r>
            <a:endParaRPr lang="en-IN" sz="2000" b="1">
              <a:solidFill>
                <a:schemeClr val="tx1"/>
              </a:solidFill>
            </a:endParaRPr>
          </a:p>
        </p:txBody>
      </p:sp>
      <p:sp>
        <p:nvSpPr>
          <p:cNvPr id="16" name="Text Placeholder 7">
            <a:extLst>
              <a:ext uri="{FF2B5EF4-FFF2-40B4-BE49-F238E27FC236}">
                <a16:creationId xmlns:a16="http://schemas.microsoft.com/office/drawing/2014/main" id="{D9D0D3E2-D5B3-DAE3-F423-DE8EC75BF6C5}"/>
              </a:ext>
            </a:extLst>
          </p:cNvPr>
          <p:cNvSpPr txBox="1">
            <a:spLocks/>
          </p:cNvSpPr>
          <p:nvPr/>
        </p:nvSpPr>
        <p:spPr>
          <a:xfrm>
            <a:off x="1319213" y="3586674"/>
            <a:ext cx="10282525" cy="338554"/>
          </a:xfrm>
          <a:prstGeom prst="rect">
            <a:avLst/>
          </a:prstGeom>
          <a:noFill/>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mn-lt"/>
              </a:rPr>
              <a:t>Enhanced traceability of document history</a:t>
            </a:r>
            <a:r>
              <a:rPr lang="en-IN">
                <a:latin typeface="+mn-lt"/>
              </a:rPr>
              <a:t> and Shorter implementation cycle</a:t>
            </a:r>
            <a:endParaRPr lang="en-US">
              <a:latin typeface="+mn-lt"/>
            </a:endParaRPr>
          </a:p>
        </p:txBody>
      </p:sp>
      <p:sp>
        <p:nvSpPr>
          <p:cNvPr id="12" name="Oval 11">
            <a:extLst>
              <a:ext uri="{FF2B5EF4-FFF2-40B4-BE49-F238E27FC236}">
                <a16:creationId xmlns:a16="http://schemas.microsoft.com/office/drawing/2014/main" id="{EAF34EAC-A0DC-0208-493E-EA52409B2BEC}"/>
              </a:ext>
              <a:ext uri="{C183D7F6-B498-43B3-948B-1728B52AA6E4}">
                <adec:decorative xmlns:adec="http://schemas.microsoft.com/office/drawing/2017/decorative" val="0"/>
              </a:ext>
            </a:extLst>
          </p:cNvPr>
          <p:cNvSpPr>
            <a:spLocks/>
          </p:cNvSpPr>
          <p:nvPr/>
        </p:nvSpPr>
        <p:spPr bwMode="auto">
          <a:xfrm>
            <a:off x="623900" y="4409850"/>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4</a:t>
            </a:r>
            <a:endParaRPr lang="en-IN" sz="2000" b="1">
              <a:solidFill>
                <a:schemeClr val="tx1"/>
              </a:solidFill>
            </a:endParaRPr>
          </a:p>
        </p:txBody>
      </p:sp>
      <p:sp>
        <p:nvSpPr>
          <p:cNvPr id="17" name="Text Placeholder 8">
            <a:extLst>
              <a:ext uri="{FF2B5EF4-FFF2-40B4-BE49-F238E27FC236}">
                <a16:creationId xmlns:a16="http://schemas.microsoft.com/office/drawing/2014/main" id="{DE574215-5B73-11A4-E682-0AC177F13B76}"/>
              </a:ext>
            </a:extLst>
          </p:cNvPr>
          <p:cNvSpPr txBox="1">
            <a:spLocks/>
          </p:cNvSpPr>
          <p:nvPr/>
        </p:nvSpPr>
        <p:spPr>
          <a:xfrm>
            <a:off x="1319214" y="4311796"/>
            <a:ext cx="10282524" cy="67710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t>Reduced total cost of ownership (TCO) and easily adjustable configurations that don’t require code changes</a:t>
            </a:r>
          </a:p>
        </p:txBody>
      </p:sp>
    </p:spTree>
    <p:extLst>
      <p:ext uri="{BB962C8B-B14F-4D97-AF65-F5344CB8AC3E}">
        <p14:creationId xmlns:p14="http://schemas.microsoft.com/office/powerpoint/2010/main" val="253417166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5A4BF84-C291-5A2B-926F-81DCBFAEFBCF}"/>
              </a:ext>
            </a:extLst>
          </p:cNvPr>
          <p:cNvSpPr>
            <a:spLocks noGrp="1"/>
          </p:cNvSpPr>
          <p:nvPr>
            <p:ph type="title"/>
          </p:nvPr>
        </p:nvSpPr>
        <p:spPr/>
        <p:txBody>
          <a:bodyPr/>
          <a:lstStyle/>
          <a:p>
            <a:r>
              <a:rPr lang="en-IN" b="1" i="0">
                <a:solidFill>
                  <a:srgbClr val="171717"/>
                </a:solidFill>
                <a:effectLst/>
              </a:rPr>
              <a:t>Revenue </a:t>
            </a:r>
            <a:r>
              <a:rPr lang="en-IN" b="1">
                <a:solidFill>
                  <a:srgbClr val="171717"/>
                </a:solidFill>
              </a:rPr>
              <a:t>R</a:t>
            </a:r>
            <a:r>
              <a:rPr lang="en-IN" b="1" i="0">
                <a:solidFill>
                  <a:srgbClr val="171717"/>
                </a:solidFill>
                <a:effectLst/>
              </a:rPr>
              <a:t>ecognition Overview</a:t>
            </a:r>
            <a:endParaRPr lang="en-US"/>
          </a:p>
        </p:txBody>
      </p:sp>
      <p:sp>
        <p:nvSpPr>
          <p:cNvPr id="5" name="Oval 4">
            <a:extLst>
              <a:ext uri="{FF2B5EF4-FFF2-40B4-BE49-F238E27FC236}">
                <a16:creationId xmlns:a16="http://schemas.microsoft.com/office/drawing/2014/main" id="{F77149EE-CF94-CBC0-E7C6-F18BC73F8830}"/>
              </a:ext>
              <a:ext uri="{C183D7F6-B498-43B3-948B-1728B52AA6E4}">
                <adec:decorative xmlns:adec="http://schemas.microsoft.com/office/drawing/2017/decorative" val="0"/>
              </a:ext>
            </a:extLst>
          </p:cNvPr>
          <p:cNvSpPr>
            <a:spLocks/>
          </p:cNvSpPr>
          <p:nvPr/>
        </p:nvSpPr>
        <p:spPr bwMode="auto">
          <a:xfrm>
            <a:off x="588963" y="1386769"/>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6" name="Text Placeholder 5">
            <a:extLst>
              <a:ext uri="{FF2B5EF4-FFF2-40B4-BE49-F238E27FC236}">
                <a16:creationId xmlns:a16="http://schemas.microsoft.com/office/drawing/2014/main" id="{F701543E-D0AD-00F4-3C2F-2039C1E93CF6}"/>
              </a:ext>
            </a:extLst>
          </p:cNvPr>
          <p:cNvSpPr txBox="1">
            <a:spLocks/>
          </p:cNvSpPr>
          <p:nvPr/>
        </p:nvSpPr>
        <p:spPr>
          <a:xfrm>
            <a:off x="1319213" y="1323652"/>
            <a:ext cx="10280650" cy="67710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dirty="0"/>
              <a:t>Allocate revenue, to help ensure that the appropriate revenue price is recognized, based on the value of the components on multi-element orders.</a:t>
            </a:r>
          </a:p>
        </p:txBody>
      </p:sp>
      <p:sp>
        <p:nvSpPr>
          <p:cNvPr id="7" name="Oval 6">
            <a:extLst>
              <a:ext uri="{FF2B5EF4-FFF2-40B4-BE49-F238E27FC236}">
                <a16:creationId xmlns:a16="http://schemas.microsoft.com/office/drawing/2014/main" id="{6A0C53C2-393A-4793-2DE3-6DF77789892D}"/>
              </a:ext>
              <a:ext uri="{C183D7F6-B498-43B3-948B-1728B52AA6E4}">
                <adec:decorative xmlns:adec="http://schemas.microsoft.com/office/drawing/2017/decorative" val="0"/>
              </a:ext>
            </a:extLst>
          </p:cNvPr>
          <p:cNvSpPr>
            <a:spLocks/>
          </p:cNvSpPr>
          <p:nvPr/>
        </p:nvSpPr>
        <p:spPr bwMode="auto">
          <a:xfrm>
            <a:off x="588963" y="2405614"/>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endParaRPr lang="en-IN" sz="2400" b="1" dirty="0">
              <a:solidFill>
                <a:schemeClr val="tx1"/>
              </a:solidFill>
            </a:endParaRPr>
          </a:p>
        </p:txBody>
      </p:sp>
      <p:sp>
        <p:nvSpPr>
          <p:cNvPr id="8" name="Text Placeholder 1">
            <a:extLst>
              <a:ext uri="{FF2B5EF4-FFF2-40B4-BE49-F238E27FC236}">
                <a16:creationId xmlns:a16="http://schemas.microsoft.com/office/drawing/2014/main" id="{C9B138DC-E3A9-698C-907C-9AA03AA6E107}"/>
              </a:ext>
            </a:extLst>
          </p:cNvPr>
          <p:cNvSpPr txBox="1">
            <a:spLocks/>
          </p:cNvSpPr>
          <p:nvPr/>
        </p:nvSpPr>
        <p:spPr>
          <a:xfrm>
            <a:off x="1319213" y="2342497"/>
            <a:ext cx="10280650" cy="67710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dirty="0"/>
              <a:t>Defer revenue, based on a revenue schedule that represents the contractual time frame and percentages for recognizing revenue over time.</a:t>
            </a:r>
            <a:endParaRPr lang="en-IN" sz="2200" dirty="0"/>
          </a:p>
        </p:txBody>
      </p:sp>
      <p:sp>
        <p:nvSpPr>
          <p:cNvPr id="9" name="Oval 8">
            <a:extLst>
              <a:ext uri="{FF2B5EF4-FFF2-40B4-BE49-F238E27FC236}">
                <a16:creationId xmlns:a16="http://schemas.microsoft.com/office/drawing/2014/main" id="{49FCCB6C-D2E1-4388-A47A-0E0BE1EEC9FD}"/>
              </a:ext>
              <a:ext uri="{C183D7F6-B498-43B3-948B-1728B52AA6E4}">
                <adec:decorative xmlns:adec="http://schemas.microsoft.com/office/drawing/2017/decorative" val="0"/>
              </a:ext>
            </a:extLst>
          </p:cNvPr>
          <p:cNvSpPr>
            <a:spLocks/>
          </p:cNvSpPr>
          <p:nvPr/>
        </p:nvSpPr>
        <p:spPr bwMode="auto">
          <a:xfrm>
            <a:off x="588963" y="359373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3</a:t>
            </a:r>
            <a:endParaRPr lang="en-IN" sz="2400" b="1" dirty="0">
              <a:solidFill>
                <a:schemeClr val="tx1"/>
              </a:solidFill>
            </a:endParaRPr>
          </a:p>
        </p:txBody>
      </p:sp>
      <p:sp>
        <p:nvSpPr>
          <p:cNvPr id="10" name="Text Placeholder 2">
            <a:extLst>
              <a:ext uri="{FF2B5EF4-FFF2-40B4-BE49-F238E27FC236}">
                <a16:creationId xmlns:a16="http://schemas.microsoft.com/office/drawing/2014/main" id="{925A18B8-00A0-C585-E556-984317F83844}"/>
              </a:ext>
            </a:extLst>
          </p:cNvPr>
          <p:cNvSpPr txBox="1">
            <a:spLocks/>
          </p:cNvSpPr>
          <p:nvPr/>
        </p:nvSpPr>
        <p:spPr>
          <a:xfrm>
            <a:off x="1319213" y="3361342"/>
            <a:ext cx="10280650" cy="1015663"/>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dirty="0"/>
              <a:t>The Revenue recognition feature provides a flexible framework that lets you define company-specific rules for recognizing both the revenue price and the revenue schedule.</a:t>
            </a:r>
          </a:p>
        </p:txBody>
      </p:sp>
      <p:sp>
        <p:nvSpPr>
          <p:cNvPr id="11" name="Oval 10">
            <a:extLst>
              <a:ext uri="{FF2B5EF4-FFF2-40B4-BE49-F238E27FC236}">
                <a16:creationId xmlns:a16="http://schemas.microsoft.com/office/drawing/2014/main" id="{48377B6A-1661-A3FA-F308-1FA2885CB279}"/>
              </a:ext>
              <a:ext uri="{C183D7F6-B498-43B3-948B-1728B52AA6E4}">
                <adec:decorative xmlns:adec="http://schemas.microsoft.com/office/drawing/2017/decorative" val="0"/>
              </a:ext>
            </a:extLst>
          </p:cNvPr>
          <p:cNvSpPr>
            <a:spLocks/>
          </p:cNvSpPr>
          <p:nvPr/>
        </p:nvSpPr>
        <p:spPr bwMode="auto">
          <a:xfrm>
            <a:off x="588963" y="4781860"/>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4</a:t>
            </a:r>
            <a:endParaRPr lang="en-IN" sz="2400" b="1" dirty="0">
              <a:solidFill>
                <a:schemeClr val="tx1"/>
              </a:solidFill>
            </a:endParaRPr>
          </a:p>
        </p:txBody>
      </p:sp>
      <p:sp>
        <p:nvSpPr>
          <p:cNvPr id="12" name="Text Placeholder 5">
            <a:extLst>
              <a:ext uri="{FF2B5EF4-FFF2-40B4-BE49-F238E27FC236}">
                <a16:creationId xmlns:a16="http://schemas.microsoft.com/office/drawing/2014/main" id="{6C9FD81F-590D-0911-0BCE-00AE2840FD9A}"/>
              </a:ext>
            </a:extLst>
          </p:cNvPr>
          <p:cNvSpPr txBox="1">
            <a:spLocks/>
          </p:cNvSpPr>
          <p:nvPr/>
        </p:nvSpPr>
        <p:spPr>
          <a:xfrm>
            <a:off x="1319213" y="4718743"/>
            <a:ext cx="10280650" cy="67710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dirty="0"/>
              <a:t>Released products are used to support revenue recognition on sales order documents</a:t>
            </a:r>
          </a:p>
        </p:txBody>
      </p:sp>
    </p:spTree>
    <p:extLst>
      <p:ext uri="{BB962C8B-B14F-4D97-AF65-F5344CB8AC3E}">
        <p14:creationId xmlns:p14="http://schemas.microsoft.com/office/powerpoint/2010/main" val="293623112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42488-8BFC-03C7-1AE2-17F697758556}"/>
              </a:ext>
            </a:extLst>
          </p:cNvPr>
          <p:cNvSpPr>
            <a:spLocks noGrp="1"/>
          </p:cNvSpPr>
          <p:nvPr>
            <p:ph type="title"/>
          </p:nvPr>
        </p:nvSpPr>
        <p:spPr/>
        <p:txBody>
          <a:bodyPr/>
          <a:lstStyle/>
          <a:p>
            <a:r>
              <a:rPr lang="en-US" dirty="0"/>
              <a:t>Overview of Supply Chain Management</a:t>
            </a:r>
          </a:p>
        </p:txBody>
      </p:sp>
      <p:sp>
        <p:nvSpPr>
          <p:cNvPr id="3" name="Rectangle 2">
            <a:extLst>
              <a:ext uri="{FF2B5EF4-FFF2-40B4-BE49-F238E27FC236}">
                <a16:creationId xmlns:a16="http://schemas.microsoft.com/office/drawing/2014/main" id="{00EEA25E-88F4-FA8F-8056-03F5564A88E4}"/>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AEAC69D5-E2EF-D653-4B3A-88C7FF625F9E}"/>
              </a:ext>
            </a:extLst>
          </p:cNvPr>
          <p:cNvPicPr>
            <a:picLocks noChangeAspect="1"/>
          </p:cNvPicPr>
          <p:nvPr/>
        </p:nvPicPr>
        <p:blipFill rotWithShape="1">
          <a:blip r:embed="rId3"/>
          <a:srcRect l="606" t="3127" r="719" b="3556"/>
          <a:stretch/>
        </p:blipFill>
        <p:spPr>
          <a:xfrm>
            <a:off x="1217198" y="1409643"/>
            <a:ext cx="9755602" cy="4742548"/>
          </a:xfrm>
          <a:prstGeom prst="rect">
            <a:avLst/>
          </a:prstGeom>
          <a:ln>
            <a:noFill/>
          </a:ln>
        </p:spPr>
      </p:pic>
    </p:spTree>
    <p:extLst>
      <p:ext uri="{BB962C8B-B14F-4D97-AF65-F5344CB8AC3E}">
        <p14:creationId xmlns:p14="http://schemas.microsoft.com/office/powerpoint/2010/main" val="275150306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329ECF-93F9-5F0A-09C8-AB279936D68D}"/>
              </a:ext>
            </a:extLst>
          </p:cNvPr>
          <p:cNvSpPr>
            <a:spLocks noGrp="1"/>
          </p:cNvSpPr>
          <p:nvPr>
            <p:ph type="title"/>
          </p:nvPr>
        </p:nvSpPr>
        <p:spPr/>
        <p:txBody>
          <a:bodyPr/>
          <a:lstStyle/>
          <a:p>
            <a:r>
              <a:rPr lang="en-US"/>
              <a:t>Benefits of Dynamics 365 Supply Chain Management</a:t>
            </a:r>
          </a:p>
        </p:txBody>
      </p:sp>
      <p:sp>
        <p:nvSpPr>
          <p:cNvPr id="8" name="Text Placeholder 4">
            <a:extLst>
              <a:ext uri="{FF2B5EF4-FFF2-40B4-BE49-F238E27FC236}">
                <a16:creationId xmlns:a16="http://schemas.microsoft.com/office/drawing/2014/main" id="{8EE5BF59-0F05-8B67-CE19-50DF9A181DDC}"/>
              </a:ext>
            </a:extLst>
          </p:cNvPr>
          <p:cNvSpPr txBox="1">
            <a:spLocks/>
          </p:cNvSpPr>
          <p:nvPr/>
        </p:nvSpPr>
        <p:spPr>
          <a:xfrm>
            <a:off x="588262" y="1581150"/>
            <a:ext cx="4488563" cy="646331"/>
          </a:xfrm>
          <a:prstGeom prst="rect">
            <a:avLst/>
          </a:prstGeom>
          <a:noFill/>
        </p:spPr>
        <p:txBody>
          <a:bodyPr wrap="square"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Create an ideal manufacturing mix from discrete, lean, and process in a single, unified solution to support processes across the supply chain.</a:t>
            </a:r>
          </a:p>
        </p:txBody>
      </p:sp>
      <p:sp>
        <p:nvSpPr>
          <p:cNvPr id="9" name="Text Placeholder 6">
            <a:extLst>
              <a:ext uri="{FF2B5EF4-FFF2-40B4-BE49-F238E27FC236}">
                <a16:creationId xmlns:a16="http://schemas.microsoft.com/office/drawing/2014/main" id="{AA56DF6A-EC87-7986-FB82-EC03BFA0849A}"/>
              </a:ext>
            </a:extLst>
          </p:cNvPr>
          <p:cNvSpPr txBox="1">
            <a:spLocks/>
          </p:cNvSpPr>
          <p:nvPr/>
        </p:nvSpPr>
        <p:spPr>
          <a:xfrm>
            <a:off x="588262" y="2473385"/>
            <a:ext cx="4488563" cy="646331"/>
          </a:xfrm>
          <a:prstGeom prst="rect">
            <a:avLst/>
          </a:prstGeom>
          <a:noFill/>
        </p:spPr>
        <p:txBody>
          <a:bodyPr wrap="square"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Optimize manufacturing parameters for each product family, including make to stock, make to order, pull to order, configure to order, and engineer to order.</a:t>
            </a:r>
          </a:p>
        </p:txBody>
      </p:sp>
      <p:sp>
        <p:nvSpPr>
          <p:cNvPr id="10" name="Text Placeholder 9">
            <a:extLst>
              <a:ext uri="{FF2B5EF4-FFF2-40B4-BE49-F238E27FC236}">
                <a16:creationId xmlns:a16="http://schemas.microsoft.com/office/drawing/2014/main" id="{5A84192A-9378-36A2-A1BB-50D677E4E08E}"/>
              </a:ext>
            </a:extLst>
          </p:cNvPr>
          <p:cNvSpPr txBox="1">
            <a:spLocks/>
          </p:cNvSpPr>
          <p:nvPr/>
        </p:nvSpPr>
        <p:spPr>
          <a:xfrm>
            <a:off x="588262" y="3365620"/>
            <a:ext cx="4488563" cy="861774"/>
          </a:xfrm>
          <a:prstGeom prst="rect">
            <a:avLst/>
          </a:prstGeom>
          <a:noFill/>
        </p:spPr>
        <p:txBody>
          <a:bodyPr wrap="square"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Streamline scheduling with real-time visibility into resources by using a unified resource model and scheduling engine by using the Financial management module in Supply Chain Management.</a:t>
            </a:r>
          </a:p>
        </p:txBody>
      </p:sp>
      <p:sp>
        <p:nvSpPr>
          <p:cNvPr id="11" name="Text Placeholder 10">
            <a:extLst>
              <a:ext uri="{FF2B5EF4-FFF2-40B4-BE49-F238E27FC236}">
                <a16:creationId xmlns:a16="http://schemas.microsoft.com/office/drawing/2014/main" id="{00BA79A2-BD9D-F0B6-9E88-3303AC97FE0D}"/>
              </a:ext>
            </a:extLst>
          </p:cNvPr>
          <p:cNvSpPr txBox="1">
            <a:spLocks/>
          </p:cNvSpPr>
          <p:nvPr/>
        </p:nvSpPr>
        <p:spPr>
          <a:xfrm>
            <a:off x="588262" y="4473298"/>
            <a:ext cx="4488563" cy="646331"/>
          </a:xfrm>
          <a:prstGeom prst="rect">
            <a:avLst/>
          </a:prstGeom>
          <a:noFill/>
        </p:spPr>
        <p:txBody>
          <a:bodyPr wrap="square"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a:t>Optimize the flow of manufacturing material and finished goods with advanced warehouse and logistics management.</a:t>
            </a:r>
          </a:p>
        </p:txBody>
      </p:sp>
      <p:sp>
        <p:nvSpPr>
          <p:cNvPr id="12" name="Text Placeholder 10">
            <a:extLst>
              <a:ext uri="{FF2B5EF4-FFF2-40B4-BE49-F238E27FC236}">
                <a16:creationId xmlns:a16="http://schemas.microsoft.com/office/drawing/2014/main" id="{05EF9628-E210-B3A3-9F02-3398AF22CBE4}"/>
              </a:ext>
            </a:extLst>
          </p:cNvPr>
          <p:cNvSpPr txBox="1">
            <a:spLocks/>
          </p:cNvSpPr>
          <p:nvPr/>
        </p:nvSpPr>
        <p:spPr>
          <a:xfrm>
            <a:off x="588262" y="5365532"/>
            <a:ext cx="4488563" cy="646331"/>
          </a:xfrm>
          <a:prstGeom prst="rect">
            <a:avLst/>
          </a:prstGeom>
          <a:noFill/>
        </p:spPr>
        <p:txBody>
          <a:bodyPr vert="horz" wrap="square" lIns="0" tIns="0" rIns="0" bIns="0" rtlCol="0" anchor="ctr">
            <a:spAutoFit/>
          </a:bodyPr>
          <a:lstStyle>
            <a:lvl1pPr marL="0" marR="0" indent="0" algn="l" defTabSz="914367" rtl="0" eaLnBrk="1" fontAlgn="auto" latinLnBrk="0" hangingPunct="1">
              <a:lnSpc>
                <a:spcPct val="100000"/>
              </a:lnSpc>
              <a:spcBef>
                <a:spcPts val="0"/>
              </a:spcBef>
              <a:spcAft>
                <a:spcPts val="40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a:t>Improve product quality by identifying and resolving issues through real-time insights and predictive intelligence.</a:t>
            </a:r>
          </a:p>
        </p:txBody>
      </p:sp>
      <p:pic>
        <p:nvPicPr>
          <p:cNvPr id="7" name="Picture Placeholder 6">
            <a:extLst>
              <a:ext uri="{FF2B5EF4-FFF2-40B4-BE49-F238E27FC236}">
                <a16:creationId xmlns:a16="http://schemas.microsoft.com/office/drawing/2014/main" id="{60B84632-D027-4790-0CB6-442B7D4E9BD3}"/>
              </a:ext>
              <a:ext uri="{C183D7F6-B498-43B3-948B-1728B52AA6E4}">
                <adec:decorative xmlns:adec="http://schemas.microsoft.com/office/drawing/2017/decorative" val="0"/>
              </a:ext>
            </a:extLst>
          </p:cNvPr>
          <p:cNvPicPr>
            <a:picLocks noGrp="1" noChangeAspect="1"/>
          </p:cNvPicPr>
          <p:nvPr>
            <p:ph type="pic" sz="quarter" idx="20"/>
          </p:nvPr>
        </p:nvPicPr>
        <p:blipFill rotWithShape="1">
          <a:blip r:embed="rId3"/>
          <a:srcRect l="-2688" t="-3535" r="-2688" b="-3535"/>
          <a:stretch/>
        </p:blipFill>
        <p:spPr>
          <a:xfrm>
            <a:off x="5225143" y="1581150"/>
            <a:ext cx="6374720" cy="4430713"/>
          </a:xfrm>
          <a:prstGeom prst="rect">
            <a:avLst/>
          </a:prstGeom>
          <a:solidFill>
            <a:schemeClr val="bg1"/>
          </a:solidFill>
          <a:ln w="38100">
            <a:solidFill>
              <a:schemeClr val="accent2"/>
            </a:solidFill>
            <a:headEnd type="none" w="med" len="med"/>
            <a:tailEnd type="none" w="med" len="med"/>
          </a:ln>
          <a:effectLst/>
        </p:spPr>
      </p:pic>
    </p:spTree>
    <p:extLst>
      <p:ext uri="{BB962C8B-B14F-4D97-AF65-F5344CB8AC3E}">
        <p14:creationId xmlns:p14="http://schemas.microsoft.com/office/powerpoint/2010/main" val="105415829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329ECF-93F9-5F0A-09C8-AB279936D68D}"/>
              </a:ext>
            </a:extLst>
          </p:cNvPr>
          <p:cNvSpPr>
            <a:spLocks noGrp="1"/>
          </p:cNvSpPr>
          <p:nvPr>
            <p:ph type="title"/>
          </p:nvPr>
        </p:nvSpPr>
        <p:spPr>
          <a:xfrm>
            <a:off x="588262" y="585216"/>
            <a:ext cx="11044938" cy="492443"/>
          </a:xfrm>
        </p:spPr>
        <p:txBody>
          <a:bodyPr/>
          <a:lstStyle/>
          <a:p>
            <a:r>
              <a:rPr lang="en-US" b="0" i="0" u="none" strike="noStrike">
                <a:solidFill>
                  <a:srgbClr val="000000"/>
                </a:solidFill>
                <a:effectLst/>
              </a:rPr>
              <a:t>Dynamics 365 Supply Chain Management</a:t>
            </a:r>
            <a:endParaRPr lang="en-US"/>
          </a:p>
        </p:txBody>
      </p:sp>
      <p:sp>
        <p:nvSpPr>
          <p:cNvPr id="8" name="Text Placeholder 4">
            <a:extLst>
              <a:ext uri="{FF2B5EF4-FFF2-40B4-BE49-F238E27FC236}">
                <a16:creationId xmlns:a16="http://schemas.microsoft.com/office/drawing/2014/main" id="{8EE5BF59-0F05-8B67-CE19-50DF9A181DDC}"/>
              </a:ext>
            </a:extLst>
          </p:cNvPr>
          <p:cNvSpPr txBox="1">
            <a:spLocks/>
          </p:cNvSpPr>
          <p:nvPr/>
        </p:nvSpPr>
        <p:spPr>
          <a:xfrm>
            <a:off x="588263" y="1581150"/>
            <a:ext cx="4326638" cy="4739759"/>
          </a:xfrm>
          <a:prstGeom prst="rect">
            <a:avLst/>
          </a:prstGeom>
        </p:spPr>
        <p:txBody>
          <a:bodyPr wrap="square"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1800" b="0" i="0" dirty="0"/>
              <a:t>Modules of Dynamics 365 Supply Chain Management</a:t>
            </a:r>
            <a:endParaRPr lang="en-IN" sz="1800" dirty="0"/>
          </a:p>
          <a:p>
            <a:pPr marL="400050" lvl="3" indent="-200025" defTabSz="914400" fontAlgn="base">
              <a:spcBef>
                <a:spcPts val="600"/>
              </a:spcBef>
              <a:spcAft>
                <a:spcPct val="0"/>
              </a:spcAft>
              <a:buClr>
                <a:schemeClr val="tx1"/>
              </a:buClr>
              <a:buFont typeface="Arial" panose="020B0604020202020204" pitchFamily="34" charset="0"/>
              <a:buChar char="•"/>
            </a:pPr>
            <a:r>
              <a:rPr lang="en-US" sz="1600" dirty="0">
                <a:solidFill>
                  <a:schemeClr val="tx1"/>
                </a:solidFill>
                <a:cs typeface="Segoe UI Light" panose="020B0502040204020203" pitchFamily="34" charset="0"/>
              </a:rPr>
              <a:t>Cost Accounting</a:t>
            </a:r>
          </a:p>
          <a:p>
            <a:pPr marL="400050" lvl="3" indent="-200025" defTabSz="914400" fontAlgn="base">
              <a:spcBef>
                <a:spcPts val="600"/>
              </a:spcBef>
              <a:spcAft>
                <a:spcPct val="0"/>
              </a:spcAft>
              <a:buClr>
                <a:schemeClr val="tx1"/>
              </a:buClr>
              <a:buFont typeface="Arial" panose="020B0604020202020204" pitchFamily="34" charset="0"/>
              <a:buChar char="•"/>
            </a:pPr>
            <a:r>
              <a:rPr lang="en-US" sz="1600" dirty="0">
                <a:solidFill>
                  <a:schemeClr val="tx1"/>
                </a:solidFill>
                <a:cs typeface="Segoe UI Light" panose="020B0502040204020203" pitchFamily="34" charset="0"/>
              </a:rPr>
              <a:t>Cost Management</a:t>
            </a:r>
          </a:p>
          <a:p>
            <a:pPr marL="400050" lvl="3" indent="-200025" defTabSz="914400" fontAlgn="base">
              <a:spcBef>
                <a:spcPts val="600"/>
              </a:spcBef>
              <a:spcAft>
                <a:spcPct val="0"/>
              </a:spcAft>
              <a:buClr>
                <a:schemeClr val="tx1"/>
              </a:buClr>
              <a:buFont typeface="Arial" panose="020B0604020202020204" pitchFamily="34" charset="0"/>
              <a:buChar char="•"/>
            </a:pPr>
            <a:r>
              <a:rPr lang="en-US" sz="1600" dirty="0">
                <a:solidFill>
                  <a:schemeClr val="tx1"/>
                </a:solidFill>
                <a:cs typeface="Segoe UI Light" panose="020B0502040204020203" pitchFamily="34" charset="0"/>
              </a:rPr>
              <a:t>Inventory Management and Warehouse Management</a:t>
            </a:r>
          </a:p>
          <a:p>
            <a:pPr marL="400050" lvl="3" indent="-200025" defTabSz="914400" fontAlgn="base">
              <a:spcBef>
                <a:spcPts val="600"/>
              </a:spcBef>
              <a:spcAft>
                <a:spcPct val="0"/>
              </a:spcAft>
              <a:buClr>
                <a:schemeClr val="tx1"/>
              </a:buClr>
              <a:buFont typeface="Arial" panose="020B0604020202020204" pitchFamily="34" charset="0"/>
              <a:buChar char="•"/>
            </a:pPr>
            <a:r>
              <a:rPr lang="en-US" sz="1600" dirty="0">
                <a:solidFill>
                  <a:schemeClr val="tx1"/>
                </a:solidFill>
                <a:cs typeface="Segoe UI Light" panose="020B0502040204020203" pitchFamily="34" charset="0"/>
              </a:rPr>
              <a:t>Master Planning</a:t>
            </a:r>
          </a:p>
          <a:p>
            <a:pPr marL="400050" lvl="3" indent="-200025" defTabSz="914400" fontAlgn="base">
              <a:spcBef>
                <a:spcPts val="600"/>
              </a:spcBef>
              <a:spcAft>
                <a:spcPct val="0"/>
              </a:spcAft>
              <a:buClr>
                <a:schemeClr val="tx1"/>
              </a:buClr>
              <a:buFont typeface="Arial" panose="020B0604020202020204" pitchFamily="34" charset="0"/>
              <a:buChar char="•"/>
            </a:pPr>
            <a:r>
              <a:rPr lang="en-US" sz="1600" dirty="0">
                <a:solidFill>
                  <a:schemeClr val="tx1"/>
                </a:solidFill>
                <a:cs typeface="Segoe UI Light" panose="020B0502040204020203" pitchFamily="34" charset="0"/>
              </a:rPr>
              <a:t>Procurement and Sourcing</a:t>
            </a:r>
          </a:p>
          <a:p>
            <a:pPr marL="400050" lvl="3" indent="-200025" defTabSz="914400" fontAlgn="base">
              <a:spcBef>
                <a:spcPts val="600"/>
              </a:spcBef>
              <a:spcAft>
                <a:spcPct val="0"/>
              </a:spcAft>
              <a:buClr>
                <a:schemeClr val="tx1"/>
              </a:buClr>
              <a:buFont typeface="Arial" panose="020B0604020202020204" pitchFamily="34" charset="0"/>
              <a:buChar char="•"/>
            </a:pPr>
            <a:r>
              <a:rPr lang="en-US" sz="1600" dirty="0">
                <a:solidFill>
                  <a:schemeClr val="tx1"/>
                </a:solidFill>
                <a:cs typeface="Segoe UI Light" panose="020B0502040204020203" pitchFamily="34" charset="0"/>
              </a:rPr>
              <a:t>Vendor Collaboration</a:t>
            </a:r>
          </a:p>
          <a:p>
            <a:pPr marL="400050" lvl="3" indent="-200025" defTabSz="914400" fontAlgn="base">
              <a:spcBef>
                <a:spcPts val="600"/>
              </a:spcBef>
              <a:spcAft>
                <a:spcPct val="0"/>
              </a:spcAft>
              <a:buClr>
                <a:schemeClr val="tx1"/>
              </a:buClr>
              <a:buFont typeface="Arial" panose="020B0604020202020204" pitchFamily="34" charset="0"/>
              <a:buChar char="•"/>
            </a:pPr>
            <a:r>
              <a:rPr lang="en-US" sz="1600" dirty="0">
                <a:solidFill>
                  <a:schemeClr val="tx1"/>
                </a:solidFill>
                <a:cs typeface="Segoe UI Light" panose="020B0502040204020203" pitchFamily="34" charset="0"/>
              </a:rPr>
              <a:t>Sales and Marketing</a:t>
            </a:r>
          </a:p>
          <a:p>
            <a:pPr marL="400050" lvl="3" indent="-200025" defTabSz="914400" fontAlgn="base">
              <a:spcBef>
                <a:spcPts val="600"/>
              </a:spcBef>
              <a:spcAft>
                <a:spcPct val="0"/>
              </a:spcAft>
              <a:buClr>
                <a:schemeClr val="tx1"/>
              </a:buClr>
              <a:buFont typeface="Arial" panose="020B0604020202020204" pitchFamily="34" charset="0"/>
              <a:buChar char="•"/>
            </a:pPr>
            <a:r>
              <a:rPr lang="en-US" sz="1600" dirty="0">
                <a:solidFill>
                  <a:schemeClr val="tx1"/>
                </a:solidFill>
                <a:cs typeface="Segoe UI Light" panose="020B0502040204020203" pitchFamily="34" charset="0"/>
              </a:rPr>
              <a:t>Customer Portal</a:t>
            </a:r>
          </a:p>
          <a:p>
            <a:pPr marL="400050" lvl="3" indent="-200025" defTabSz="914400" fontAlgn="base">
              <a:spcBef>
                <a:spcPts val="600"/>
              </a:spcBef>
              <a:spcAft>
                <a:spcPct val="0"/>
              </a:spcAft>
              <a:buClr>
                <a:schemeClr val="tx1"/>
              </a:buClr>
              <a:buFont typeface="Arial" panose="020B0604020202020204" pitchFamily="34" charset="0"/>
              <a:buChar char="•"/>
            </a:pPr>
            <a:r>
              <a:rPr lang="en-US" sz="1600" dirty="0">
                <a:solidFill>
                  <a:schemeClr val="tx1"/>
                </a:solidFill>
                <a:cs typeface="Segoe UI Light" panose="020B0502040204020203" pitchFamily="34" charset="0"/>
              </a:rPr>
              <a:t>Production Information Management</a:t>
            </a:r>
          </a:p>
          <a:p>
            <a:pPr marL="400050" lvl="3" indent="-200025" defTabSz="914400" fontAlgn="base">
              <a:spcBef>
                <a:spcPts val="600"/>
              </a:spcBef>
              <a:spcAft>
                <a:spcPct val="0"/>
              </a:spcAft>
              <a:buClr>
                <a:schemeClr val="tx1"/>
              </a:buClr>
              <a:buFont typeface="Arial" panose="020B0604020202020204" pitchFamily="34" charset="0"/>
              <a:buChar char="•"/>
            </a:pPr>
            <a:r>
              <a:rPr lang="en-US" sz="1600" dirty="0">
                <a:solidFill>
                  <a:schemeClr val="tx1"/>
                </a:solidFill>
                <a:cs typeface="Segoe UI Light" panose="020B0502040204020203" pitchFamily="34" charset="0"/>
              </a:rPr>
              <a:t>Production Control</a:t>
            </a:r>
          </a:p>
          <a:p>
            <a:pPr marL="400050" lvl="3" indent="-200025" defTabSz="914400" fontAlgn="base">
              <a:spcBef>
                <a:spcPts val="600"/>
              </a:spcBef>
              <a:spcAft>
                <a:spcPct val="0"/>
              </a:spcAft>
              <a:buClr>
                <a:schemeClr val="tx1"/>
              </a:buClr>
              <a:buFont typeface="Arial" panose="020B0604020202020204" pitchFamily="34" charset="0"/>
              <a:buChar char="•"/>
            </a:pPr>
            <a:r>
              <a:rPr lang="en-US" sz="1600" dirty="0">
                <a:solidFill>
                  <a:schemeClr val="tx1"/>
                </a:solidFill>
                <a:cs typeface="Segoe UI Light" panose="020B0502040204020203" pitchFamily="34" charset="0"/>
              </a:rPr>
              <a:t>Intercompany Trade</a:t>
            </a:r>
          </a:p>
          <a:p>
            <a:pPr marL="400050" lvl="3" indent="-200025" defTabSz="914400" fontAlgn="base">
              <a:spcBef>
                <a:spcPts val="600"/>
              </a:spcBef>
              <a:spcAft>
                <a:spcPct val="0"/>
              </a:spcAft>
              <a:buClr>
                <a:schemeClr val="tx1"/>
              </a:buClr>
              <a:buFont typeface="Arial" panose="020B0604020202020204" pitchFamily="34" charset="0"/>
              <a:buChar char="•"/>
            </a:pPr>
            <a:r>
              <a:rPr lang="en-US" sz="1600" dirty="0">
                <a:solidFill>
                  <a:schemeClr val="tx1"/>
                </a:solidFill>
                <a:cs typeface="Segoe UI Light" panose="020B0502040204020203" pitchFamily="34" charset="0"/>
              </a:rPr>
              <a:t>Transportation Management</a:t>
            </a:r>
          </a:p>
        </p:txBody>
      </p:sp>
      <p:pic>
        <p:nvPicPr>
          <p:cNvPr id="6" name="Picture Placeholder 5">
            <a:extLst>
              <a:ext uri="{FF2B5EF4-FFF2-40B4-BE49-F238E27FC236}">
                <a16:creationId xmlns:a16="http://schemas.microsoft.com/office/drawing/2014/main" id="{21C62FA5-B24E-B344-66D5-2494C1BD67E4}"/>
              </a:ext>
            </a:extLst>
          </p:cNvPr>
          <p:cNvPicPr>
            <a:picLocks noGrp="1" noChangeAspect="1"/>
          </p:cNvPicPr>
          <p:nvPr>
            <p:ph type="pic" sz="quarter" idx="20"/>
          </p:nvPr>
        </p:nvPicPr>
        <p:blipFill rotWithShape="1">
          <a:blip r:embed="rId3"/>
          <a:srcRect l="-3198" t="-14428" r="-3198" b="-14428"/>
          <a:stretch/>
        </p:blipFill>
        <p:spPr>
          <a:xfrm>
            <a:off x="5224463" y="1581150"/>
            <a:ext cx="6375400" cy="4430713"/>
          </a:xfrm>
          <a:prstGeom prst="rect">
            <a:avLst/>
          </a:prstGeom>
          <a:solidFill>
            <a:schemeClr val="bg1"/>
          </a:solidFill>
          <a:ln w="38100">
            <a:solidFill>
              <a:schemeClr val="accent2"/>
            </a:solidFill>
            <a:headEnd type="none" w="med" len="med"/>
            <a:tailEnd type="none" w="med" len="med"/>
          </a:ln>
          <a:effectLst/>
        </p:spPr>
      </p:pic>
    </p:spTree>
    <p:extLst>
      <p:ext uri="{BB962C8B-B14F-4D97-AF65-F5344CB8AC3E}">
        <p14:creationId xmlns:p14="http://schemas.microsoft.com/office/powerpoint/2010/main" val="38857785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C95A47-1607-2DF8-F49C-78DBCAB9BDB4}"/>
              </a:ext>
            </a:extLst>
          </p:cNvPr>
          <p:cNvSpPr>
            <a:spLocks noGrp="1"/>
          </p:cNvSpPr>
          <p:nvPr>
            <p:ph type="title"/>
          </p:nvPr>
        </p:nvSpPr>
        <p:spPr/>
        <p:txBody>
          <a:bodyPr/>
          <a:lstStyle/>
          <a:p>
            <a:r>
              <a:rPr lang="en-US"/>
              <a:t>Basic UI and Navigation – Continued</a:t>
            </a:r>
          </a:p>
        </p:txBody>
      </p:sp>
      <p:sp>
        <p:nvSpPr>
          <p:cNvPr id="4" name="Text Placeholder 3">
            <a:extLst>
              <a:ext uri="{FF2B5EF4-FFF2-40B4-BE49-F238E27FC236}">
                <a16:creationId xmlns:a16="http://schemas.microsoft.com/office/drawing/2014/main" id="{80FA2685-E3A7-829F-A40C-3A802F44C6CA}"/>
              </a:ext>
            </a:extLst>
          </p:cNvPr>
          <p:cNvSpPr>
            <a:spLocks noGrp="1"/>
          </p:cNvSpPr>
          <p:nvPr>
            <p:ph type="body" sz="quarter" idx="17"/>
          </p:nvPr>
        </p:nvSpPr>
        <p:spPr>
          <a:xfrm>
            <a:off x="584199" y="1386766"/>
            <a:ext cx="11011601" cy="338554"/>
          </a:xfrm>
        </p:spPr>
        <p:txBody>
          <a:bodyPr/>
          <a:lstStyle/>
          <a:p>
            <a:r>
              <a:rPr lang="en-US">
                <a:effectLst/>
                <a:latin typeface="+mn-lt"/>
                <a:ea typeface="Segoe UI" panose="020B0502040204020203" pitchFamily="34" charset="0"/>
              </a:rPr>
              <a:t>In this lesson, you will learn how to:</a:t>
            </a:r>
            <a:endParaRPr lang="en-US">
              <a:latin typeface="+mn-lt"/>
            </a:endParaRPr>
          </a:p>
        </p:txBody>
      </p:sp>
      <p:sp>
        <p:nvSpPr>
          <p:cNvPr id="5" name="Oval 4">
            <a:extLst>
              <a:ext uri="{FF2B5EF4-FFF2-40B4-BE49-F238E27FC236}">
                <a16:creationId xmlns:a16="http://schemas.microsoft.com/office/drawing/2014/main" id="{DF5933B3-86FF-B59D-D184-E10C29E21BD8}"/>
              </a:ext>
              <a:ext uri="{C183D7F6-B498-43B3-948B-1728B52AA6E4}">
                <adec:decorative xmlns:adec="http://schemas.microsoft.com/office/drawing/2017/decorative" val="0"/>
              </a:ext>
            </a:extLst>
          </p:cNvPr>
          <p:cNvSpPr>
            <a:spLocks/>
          </p:cNvSpPr>
          <p:nvPr/>
        </p:nvSpPr>
        <p:spPr bwMode="auto">
          <a:xfrm>
            <a:off x="623900" y="2032049"/>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1</a:t>
            </a:r>
            <a:endParaRPr lang="en-IN" sz="2000" b="1">
              <a:solidFill>
                <a:schemeClr val="tx1"/>
              </a:solidFill>
            </a:endParaRPr>
          </a:p>
        </p:txBody>
      </p:sp>
      <p:sp>
        <p:nvSpPr>
          <p:cNvPr id="18" name="Text Placeholder 5">
            <a:extLst>
              <a:ext uri="{FF2B5EF4-FFF2-40B4-BE49-F238E27FC236}">
                <a16:creationId xmlns:a16="http://schemas.microsoft.com/office/drawing/2014/main" id="{9A11177C-380A-9548-471D-7EAEEDE23295}"/>
              </a:ext>
            </a:extLst>
          </p:cNvPr>
          <p:cNvSpPr txBox="1">
            <a:spLocks/>
          </p:cNvSpPr>
          <p:nvPr/>
        </p:nvSpPr>
        <p:spPr>
          <a:xfrm>
            <a:off x="1319213" y="1995550"/>
            <a:ext cx="4650559" cy="553998"/>
          </a:xfrm>
          <a:prstGeom prst="rect">
            <a:avLst/>
          </a:prstGeom>
          <a:noFill/>
        </p:spPr>
        <p:txBody>
          <a:bodyPr vert="horz" wrap="square" lIns="0" tIns="0" rIns="0" bIns="0" rtlCol="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t>Exercise 3: </a:t>
            </a:r>
            <a:r>
              <a:rPr lang="en-US" sz="1800"/>
              <a:t>Create search queries and save for future use</a:t>
            </a:r>
            <a:endParaRPr lang="en-IN" sz="1800"/>
          </a:p>
        </p:txBody>
      </p:sp>
      <p:sp>
        <p:nvSpPr>
          <p:cNvPr id="7" name="Oval 6">
            <a:extLst>
              <a:ext uri="{FF2B5EF4-FFF2-40B4-BE49-F238E27FC236}">
                <a16:creationId xmlns:a16="http://schemas.microsoft.com/office/drawing/2014/main" id="{CD5D0915-BA4D-14E3-D3EF-B8FBAC791926}"/>
              </a:ext>
              <a:ext uri="{C183D7F6-B498-43B3-948B-1728B52AA6E4}">
                <adec:decorative xmlns:adec="http://schemas.microsoft.com/office/drawing/2017/decorative" val="0"/>
              </a:ext>
            </a:extLst>
          </p:cNvPr>
          <p:cNvSpPr>
            <a:spLocks/>
          </p:cNvSpPr>
          <p:nvPr/>
        </p:nvSpPr>
        <p:spPr bwMode="auto">
          <a:xfrm>
            <a:off x="623900" y="2891871"/>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endParaRPr lang="en-IN" sz="2000" b="1">
              <a:solidFill>
                <a:schemeClr val="tx1"/>
              </a:solidFill>
            </a:endParaRPr>
          </a:p>
        </p:txBody>
      </p:sp>
      <p:sp>
        <p:nvSpPr>
          <p:cNvPr id="20" name="Text Placeholder 15">
            <a:extLst>
              <a:ext uri="{FF2B5EF4-FFF2-40B4-BE49-F238E27FC236}">
                <a16:creationId xmlns:a16="http://schemas.microsoft.com/office/drawing/2014/main" id="{668B30BC-6FC6-4A1A-1390-CBAE8300246B}"/>
              </a:ext>
            </a:extLst>
          </p:cNvPr>
          <p:cNvSpPr txBox="1">
            <a:spLocks/>
          </p:cNvSpPr>
          <p:nvPr/>
        </p:nvSpPr>
        <p:spPr>
          <a:xfrm>
            <a:off x="1319211" y="2993872"/>
            <a:ext cx="4650560" cy="276999"/>
          </a:xfrm>
          <a:prstGeom prst="rect">
            <a:avLst/>
          </a:prstGeom>
          <a:noFill/>
        </p:spPr>
        <p:txBody>
          <a:bodyPr vert="horz" wrap="square" lIns="0" tIns="0" rIns="0" bIns="0" rtlCol="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dirty="0"/>
              <a:t>Create and use record templates. </a:t>
            </a:r>
            <a:endParaRPr lang="en-IN" sz="1800" dirty="0"/>
          </a:p>
        </p:txBody>
      </p:sp>
      <p:sp>
        <p:nvSpPr>
          <p:cNvPr id="9" name="Oval 8">
            <a:extLst>
              <a:ext uri="{FF2B5EF4-FFF2-40B4-BE49-F238E27FC236}">
                <a16:creationId xmlns:a16="http://schemas.microsoft.com/office/drawing/2014/main" id="{27E4A6CF-0064-E8EF-3578-12768FFA36A2}"/>
              </a:ext>
              <a:ext uri="{C183D7F6-B498-43B3-948B-1728B52AA6E4}">
                <adec:decorative xmlns:adec="http://schemas.microsoft.com/office/drawing/2017/decorative" val="0"/>
              </a:ext>
            </a:extLst>
          </p:cNvPr>
          <p:cNvSpPr>
            <a:spLocks/>
          </p:cNvSpPr>
          <p:nvPr/>
        </p:nvSpPr>
        <p:spPr bwMode="auto">
          <a:xfrm>
            <a:off x="623900" y="3890192"/>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3</a:t>
            </a:r>
            <a:endParaRPr lang="en-IN" sz="2000" b="1">
              <a:solidFill>
                <a:schemeClr val="tx1"/>
              </a:solidFill>
            </a:endParaRPr>
          </a:p>
        </p:txBody>
      </p:sp>
      <p:sp>
        <p:nvSpPr>
          <p:cNvPr id="2" name="Text Placeholder 2">
            <a:extLst>
              <a:ext uri="{FF2B5EF4-FFF2-40B4-BE49-F238E27FC236}">
                <a16:creationId xmlns:a16="http://schemas.microsoft.com/office/drawing/2014/main" id="{DADCAF40-E4A4-997C-7D8F-0AAC7557E248}"/>
              </a:ext>
            </a:extLst>
          </p:cNvPr>
          <p:cNvSpPr txBox="1">
            <a:spLocks/>
          </p:cNvSpPr>
          <p:nvPr/>
        </p:nvSpPr>
        <p:spPr>
          <a:xfrm>
            <a:off x="1319213" y="3992193"/>
            <a:ext cx="4650559" cy="276999"/>
          </a:xfrm>
          <a:prstGeom prst="rect">
            <a:avLst/>
          </a:prstGeom>
          <a:noFill/>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400"/>
              </a:spcAft>
            </a:pPr>
            <a:r>
              <a:rPr lang="en-US" sz="1800" b="1" dirty="0">
                <a:latin typeface="+mn-lt"/>
              </a:rPr>
              <a:t>Exercise 4: </a:t>
            </a:r>
            <a:r>
              <a:rPr lang="en-US" sz="1800" dirty="0">
                <a:latin typeface="+mn-lt"/>
              </a:rPr>
              <a:t>Work with record templates</a:t>
            </a:r>
            <a:endParaRPr lang="en-IN" sz="1800" dirty="0">
              <a:latin typeface="+mn-lt"/>
            </a:endParaRPr>
          </a:p>
        </p:txBody>
      </p:sp>
      <p:sp>
        <p:nvSpPr>
          <p:cNvPr id="11" name="Oval 10">
            <a:extLst>
              <a:ext uri="{FF2B5EF4-FFF2-40B4-BE49-F238E27FC236}">
                <a16:creationId xmlns:a16="http://schemas.microsoft.com/office/drawing/2014/main" id="{06FC0B4C-15C9-DE5F-3713-1DFB387FFE1F}"/>
              </a:ext>
              <a:ext uri="{C183D7F6-B498-43B3-948B-1728B52AA6E4}">
                <adec:decorative xmlns:adec="http://schemas.microsoft.com/office/drawing/2017/decorative" val="0"/>
              </a:ext>
            </a:extLst>
          </p:cNvPr>
          <p:cNvSpPr>
            <a:spLocks/>
          </p:cNvSpPr>
          <p:nvPr/>
        </p:nvSpPr>
        <p:spPr bwMode="auto">
          <a:xfrm>
            <a:off x="623900" y="4888514"/>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4</a:t>
            </a:r>
            <a:endParaRPr lang="en-IN" sz="2000" b="1">
              <a:solidFill>
                <a:schemeClr val="tx1"/>
              </a:solidFill>
            </a:endParaRPr>
          </a:p>
        </p:txBody>
      </p:sp>
      <p:sp>
        <p:nvSpPr>
          <p:cNvPr id="6" name="Text Placeholder 3">
            <a:extLst>
              <a:ext uri="{FF2B5EF4-FFF2-40B4-BE49-F238E27FC236}">
                <a16:creationId xmlns:a16="http://schemas.microsoft.com/office/drawing/2014/main" id="{02B64C7F-2729-82E2-B52D-BD56E1605FD3}"/>
              </a:ext>
            </a:extLst>
          </p:cNvPr>
          <p:cNvSpPr txBox="1">
            <a:spLocks/>
          </p:cNvSpPr>
          <p:nvPr/>
        </p:nvSpPr>
        <p:spPr>
          <a:xfrm>
            <a:off x="1319214" y="4852015"/>
            <a:ext cx="4650558" cy="553998"/>
          </a:xfrm>
          <a:prstGeom prst="rect">
            <a:avLst/>
          </a:prstGeom>
          <a:noFill/>
        </p:spPr>
        <p:txBody>
          <a:bodyPr vert="horz" wrap="square" lIns="0" tIns="0" rIns="0" bIns="0" rtlCol="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00"/>
              </a:spcAft>
              <a:buNone/>
            </a:pPr>
            <a:r>
              <a:rPr lang="en-US" sz="1800" dirty="0"/>
              <a:t>Generate and select output options for documents and reports – Financial Reporting</a:t>
            </a:r>
            <a:endParaRPr lang="en-IN" sz="1800" dirty="0"/>
          </a:p>
        </p:txBody>
      </p:sp>
      <p:sp>
        <p:nvSpPr>
          <p:cNvPr id="13" name="Oval 12">
            <a:extLst>
              <a:ext uri="{FF2B5EF4-FFF2-40B4-BE49-F238E27FC236}">
                <a16:creationId xmlns:a16="http://schemas.microsoft.com/office/drawing/2014/main" id="{72E8B037-2F23-36D4-A684-A78295B5EB1A}"/>
              </a:ext>
              <a:ext uri="{C183D7F6-B498-43B3-948B-1728B52AA6E4}">
                <adec:decorative xmlns:adec="http://schemas.microsoft.com/office/drawing/2017/decorative" val="0"/>
              </a:ext>
            </a:extLst>
          </p:cNvPr>
          <p:cNvSpPr>
            <a:spLocks/>
          </p:cNvSpPr>
          <p:nvPr/>
        </p:nvSpPr>
        <p:spPr bwMode="auto">
          <a:xfrm>
            <a:off x="623900" y="5748335"/>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5</a:t>
            </a:r>
            <a:endParaRPr lang="en-IN" sz="2000" b="1">
              <a:solidFill>
                <a:schemeClr val="tx1"/>
              </a:solidFill>
            </a:endParaRPr>
          </a:p>
        </p:txBody>
      </p:sp>
      <p:sp>
        <p:nvSpPr>
          <p:cNvPr id="8" name="Text Placeholder 4">
            <a:extLst>
              <a:ext uri="{FF2B5EF4-FFF2-40B4-BE49-F238E27FC236}">
                <a16:creationId xmlns:a16="http://schemas.microsoft.com/office/drawing/2014/main" id="{47A1D2B7-5897-8060-1C12-4FF05302A581}"/>
              </a:ext>
            </a:extLst>
          </p:cNvPr>
          <p:cNvSpPr txBox="1">
            <a:spLocks/>
          </p:cNvSpPr>
          <p:nvPr/>
        </p:nvSpPr>
        <p:spPr>
          <a:xfrm>
            <a:off x="1319214" y="5711836"/>
            <a:ext cx="4650558" cy="553998"/>
          </a:xfrm>
          <a:prstGeom prst="rect">
            <a:avLst/>
          </a:prstGeom>
          <a:noFill/>
        </p:spPr>
        <p:txBody>
          <a:bodyPr vert="horz" wrap="square" lIns="0" tIns="0" rIns="0" bIns="0" rtlCol="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00"/>
              </a:spcAft>
              <a:buNone/>
            </a:pPr>
            <a:r>
              <a:rPr lang="en-US" sz="1800" b="1" dirty="0"/>
              <a:t>Exercise 5: </a:t>
            </a:r>
            <a:r>
              <a:rPr lang="en-US" sz="1800" dirty="0"/>
              <a:t>Prepare, enable, and use business document management</a:t>
            </a:r>
            <a:endParaRPr lang="en-IN" sz="1800" dirty="0"/>
          </a:p>
        </p:txBody>
      </p:sp>
      <p:sp>
        <p:nvSpPr>
          <p:cNvPr id="15" name="Oval 14">
            <a:extLst>
              <a:ext uri="{FF2B5EF4-FFF2-40B4-BE49-F238E27FC236}">
                <a16:creationId xmlns:a16="http://schemas.microsoft.com/office/drawing/2014/main" id="{B3AE722B-CAD9-AA97-130E-AB0D55AA7B9F}"/>
              </a:ext>
              <a:ext uri="{C183D7F6-B498-43B3-948B-1728B52AA6E4}">
                <adec:decorative xmlns:adec="http://schemas.microsoft.com/office/drawing/2017/decorative" val="0"/>
              </a:ext>
            </a:extLst>
          </p:cNvPr>
          <p:cNvSpPr>
            <a:spLocks/>
          </p:cNvSpPr>
          <p:nvPr/>
        </p:nvSpPr>
        <p:spPr bwMode="auto">
          <a:xfrm>
            <a:off x="6253992" y="2032049"/>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6</a:t>
            </a:r>
            <a:endParaRPr lang="en-IN" sz="2000" b="1">
              <a:solidFill>
                <a:schemeClr val="tx1"/>
              </a:solidFill>
            </a:endParaRPr>
          </a:p>
        </p:txBody>
      </p:sp>
      <p:sp>
        <p:nvSpPr>
          <p:cNvPr id="10" name="Text Placeholder 7">
            <a:extLst>
              <a:ext uri="{FF2B5EF4-FFF2-40B4-BE49-F238E27FC236}">
                <a16:creationId xmlns:a16="http://schemas.microsoft.com/office/drawing/2014/main" id="{96684289-00C1-A47C-0EB7-BE32E5A44F4D}"/>
              </a:ext>
            </a:extLst>
          </p:cNvPr>
          <p:cNvSpPr txBox="1">
            <a:spLocks/>
          </p:cNvSpPr>
          <p:nvPr/>
        </p:nvSpPr>
        <p:spPr>
          <a:xfrm>
            <a:off x="6949305" y="2134048"/>
            <a:ext cx="4650559" cy="276999"/>
          </a:xfrm>
          <a:prstGeom prst="rect">
            <a:avLst/>
          </a:prstGeom>
          <a:noFill/>
        </p:spPr>
        <p:txBody>
          <a:bodyPr vert="horz" wrap="square" lIns="0" tIns="0" rIns="0" bIns="0" rtlCol="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1800"/>
              <a:t>Describe Help options </a:t>
            </a:r>
          </a:p>
        </p:txBody>
      </p:sp>
      <p:sp>
        <p:nvSpPr>
          <p:cNvPr id="17" name="Oval 16">
            <a:extLst>
              <a:ext uri="{FF2B5EF4-FFF2-40B4-BE49-F238E27FC236}">
                <a16:creationId xmlns:a16="http://schemas.microsoft.com/office/drawing/2014/main" id="{8B81DB63-815A-3B43-DBD0-16B42D126131}"/>
              </a:ext>
              <a:ext uri="{C183D7F6-B498-43B3-948B-1728B52AA6E4}">
                <adec:decorative xmlns:adec="http://schemas.microsoft.com/office/drawing/2017/decorative" val="0"/>
              </a:ext>
            </a:extLst>
          </p:cNvPr>
          <p:cNvSpPr>
            <a:spLocks/>
          </p:cNvSpPr>
          <p:nvPr/>
        </p:nvSpPr>
        <p:spPr bwMode="auto">
          <a:xfrm>
            <a:off x="6253992" y="2891871"/>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000" b="1">
                <a:solidFill>
                  <a:schemeClr val="tx1"/>
                </a:solidFill>
              </a:rPr>
              <a:t>7</a:t>
            </a:r>
          </a:p>
        </p:txBody>
      </p:sp>
      <p:sp>
        <p:nvSpPr>
          <p:cNvPr id="12" name="Text Placeholder 8">
            <a:extLst>
              <a:ext uri="{FF2B5EF4-FFF2-40B4-BE49-F238E27FC236}">
                <a16:creationId xmlns:a16="http://schemas.microsoft.com/office/drawing/2014/main" id="{AA2F1CAD-8658-6988-DDB9-0BB8D041E056}"/>
              </a:ext>
            </a:extLst>
          </p:cNvPr>
          <p:cNvSpPr txBox="1">
            <a:spLocks/>
          </p:cNvSpPr>
          <p:nvPr/>
        </p:nvSpPr>
        <p:spPr>
          <a:xfrm>
            <a:off x="6949303" y="2993872"/>
            <a:ext cx="4650560" cy="276999"/>
          </a:xfrm>
          <a:prstGeom prst="rect">
            <a:avLst/>
          </a:prstGeom>
          <a:noFill/>
        </p:spPr>
        <p:txBody>
          <a:bodyPr vert="horz" wrap="square" lIns="0" tIns="0" rIns="0" bIns="0" rtlCol="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t>Create and use Saved Views </a:t>
            </a:r>
            <a:endParaRPr lang="en-IN" sz="1800"/>
          </a:p>
        </p:txBody>
      </p:sp>
      <p:sp>
        <p:nvSpPr>
          <p:cNvPr id="19" name="Oval 18">
            <a:extLst>
              <a:ext uri="{FF2B5EF4-FFF2-40B4-BE49-F238E27FC236}">
                <a16:creationId xmlns:a16="http://schemas.microsoft.com/office/drawing/2014/main" id="{E38E54AC-A1B2-3AD0-9D4E-7C5D6FCDD37E}"/>
              </a:ext>
              <a:ext uri="{C183D7F6-B498-43B3-948B-1728B52AA6E4}">
                <adec:decorative xmlns:adec="http://schemas.microsoft.com/office/drawing/2017/decorative" val="0"/>
              </a:ext>
            </a:extLst>
          </p:cNvPr>
          <p:cNvSpPr>
            <a:spLocks/>
          </p:cNvSpPr>
          <p:nvPr/>
        </p:nvSpPr>
        <p:spPr bwMode="auto">
          <a:xfrm>
            <a:off x="6253992" y="3890192"/>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8</a:t>
            </a:r>
            <a:endParaRPr lang="en-IN" sz="2000" b="1">
              <a:solidFill>
                <a:schemeClr val="tx1"/>
              </a:solidFill>
            </a:endParaRPr>
          </a:p>
        </p:txBody>
      </p:sp>
      <p:sp>
        <p:nvSpPr>
          <p:cNvPr id="14" name="Text Placeholder 9">
            <a:extLst>
              <a:ext uri="{FF2B5EF4-FFF2-40B4-BE49-F238E27FC236}">
                <a16:creationId xmlns:a16="http://schemas.microsoft.com/office/drawing/2014/main" id="{78BAD49B-7C93-7FD0-683A-2691B821CF1A}"/>
              </a:ext>
            </a:extLst>
          </p:cNvPr>
          <p:cNvSpPr txBox="1">
            <a:spLocks/>
          </p:cNvSpPr>
          <p:nvPr/>
        </p:nvSpPr>
        <p:spPr>
          <a:xfrm>
            <a:off x="6949305" y="3992193"/>
            <a:ext cx="4650559" cy="276999"/>
          </a:xfrm>
          <a:prstGeom prst="rect">
            <a:avLst/>
          </a:prstGeom>
          <a:noFill/>
        </p:spPr>
        <p:txBody>
          <a:bodyPr vert="horz" wrap="square" lIns="0" tIns="0" rIns="0" bIns="0" rtlCol="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00"/>
              </a:spcAft>
              <a:buNone/>
            </a:pPr>
            <a:r>
              <a:rPr lang="en-US" sz="1800" b="1"/>
              <a:t>Exercise 6: </a:t>
            </a:r>
            <a:r>
              <a:rPr lang="en-US" sz="1800"/>
              <a:t>Work with Saved Views</a:t>
            </a:r>
            <a:endParaRPr lang="en-IN" sz="1800"/>
          </a:p>
        </p:txBody>
      </p:sp>
      <p:sp>
        <p:nvSpPr>
          <p:cNvPr id="21" name="Oval 20">
            <a:extLst>
              <a:ext uri="{FF2B5EF4-FFF2-40B4-BE49-F238E27FC236}">
                <a16:creationId xmlns:a16="http://schemas.microsoft.com/office/drawing/2014/main" id="{CBFB40E8-3CAF-041E-8DA2-6EE6C0DB7437}"/>
              </a:ext>
              <a:ext uri="{C183D7F6-B498-43B3-948B-1728B52AA6E4}">
                <adec:decorative xmlns:adec="http://schemas.microsoft.com/office/drawing/2017/decorative" val="0"/>
              </a:ext>
            </a:extLst>
          </p:cNvPr>
          <p:cNvSpPr>
            <a:spLocks/>
          </p:cNvSpPr>
          <p:nvPr/>
        </p:nvSpPr>
        <p:spPr bwMode="auto">
          <a:xfrm>
            <a:off x="6253992" y="4888514"/>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9</a:t>
            </a:r>
            <a:endParaRPr lang="en-IN" sz="2000" b="1">
              <a:solidFill>
                <a:schemeClr val="tx1"/>
              </a:solidFill>
            </a:endParaRPr>
          </a:p>
        </p:txBody>
      </p:sp>
      <p:sp>
        <p:nvSpPr>
          <p:cNvPr id="16" name="Text Placeholder 10">
            <a:extLst>
              <a:ext uri="{FF2B5EF4-FFF2-40B4-BE49-F238E27FC236}">
                <a16:creationId xmlns:a16="http://schemas.microsoft.com/office/drawing/2014/main" id="{8655E1EE-9D92-5422-62B2-6935EFF7EE44}"/>
              </a:ext>
            </a:extLst>
          </p:cNvPr>
          <p:cNvSpPr txBox="1">
            <a:spLocks/>
          </p:cNvSpPr>
          <p:nvPr/>
        </p:nvSpPr>
        <p:spPr>
          <a:xfrm>
            <a:off x="6949306" y="4852015"/>
            <a:ext cx="4650558" cy="553998"/>
          </a:xfrm>
          <a:prstGeom prst="rect">
            <a:avLst/>
          </a:prstGeom>
          <a:noFill/>
        </p:spPr>
        <p:txBody>
          <a:bodyPr vert="horz" wrap="square" lIns="0" tIns="0" rIns="0" bIns="0" rtlCol="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00"/>
              </a:spcAft>
              <a:buNone/>
            </a:pPr>
            <a:r>
              <a:rPr lang="en-US" sz="1800"/>
              <a:t>Add KPI to a dashboard workspace and Menu item to favorites</a:t>
            </a:r>
            <a:endParaRPr lang="en-IN" sz="1800"/>
          </a:p>
        </p:txBody>
      </p:sp>
    </p:spTree>
    <p:extLst>
      <p:ext uri="{BB962C8B-B14F-4D97-AF65-F5344CB8AC3E}">
        <p14:creationId xmlns:p14="http://schemas.microsoft.com/office/powerpoint/2010/main" val="400904142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E119-6C54-88C9-10FE-753F2BE60FE0}"/>
              </a:ext>
            </a:extLst>
          </p:cNvPr>
          <p:cNvSpPr>
            <a:spLocks noGrp="1"/>
          </p:cNvSpPr>
          <p:nvPr>
            <p:ph type="title"/>
          </p:nvPr>
        </p:nvSpPr>
        <p:spPr>
          <a:xfrm>
            <a:off x="588262" y="585216"/>
            <a:ext cx="11044938" cy="492443"/>
          </a:xfrm>
        </p:spPr>
        <p:txBody>
          <a:bodyPr/>
          <a:lstStyle/>
          <a:p>
            <a:r>
              <a:rPr lang="en-US" dirty="0"/>
              <a:t>Dynamics 365 Commerce – Introduction</a:t>
            </a:r>
          </a:p>
        </p:txBody>
      </p:sp>
      <p:sp>
        <p:nvSpPr>
          <p:cNvPr id="6" name="Text Placeholder 3">
            <a:extLst>
              <a:ext uri="{FF2B5EF4-FFF2-40B4-BE49-F238E27FC236}">
                <a16:creationId xmlns:a16="http://schemas.microsoft.com/office/drawing/2014/main" id="{E290FEA4-2F25-A412-C70D-11EB2684CE07}"/>
              </a:ext>
            </a:extLst>
          </p:cNvPr>
          <p:cNvSpPr txBox="1">
            <a:spLocks/>
          </p:cNvSpPr>
          <p:nvPr/>
        </p:nvSpPr>
        <p:spPr>
          <a:xfrm>
            <a:off x="588262" y="1581150"/>
            <a:ext cx="3336038" cy="1107996"/>
          </a:xfrm>
          <a:prstGeom prst="rect">
            <a:avLst/>
          </a:prstGeom>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Dynamics 365 Commerce is a complete retail solution that gives you a unified experience across all channels. </a:t>
            </a:r>
          </a:p>
        </p:txBody>
      </p:sp>
      <p:sp>
        <p:nvSpPr>
          <p:cNvPr id="7" name="Text Placeholder 6">
            <a:extLst>
              <a:ext uri="{FF2B5EF4-FFF2-40B4-BE49-F238E27FC236}">
                <a16:creationId xmlns:a16="http://schemas.microsoft.com/office/drawing/2014/main" id="{979C7F3E-DE07-51E9-7A80-6F2ED9A0613F}"/>
              </a:ext>
            </a:extLst>
          </p:cNvPr>
          <p:cNvSpPr txBox="1">
            <a:spLocks/>
          </p:cNvSpPr>
          <p:nvPr/>
        </p:nvSpPr>
        <p:spPr>
          <a:xfrm>
            <a:off x="588262" y="2811625"/>
            <a:ext cx="3336038" cy="1384995"/>
          </a:xfrm>
          <a:prstGeom prst="rect">
            <a:avLst/>
          </a:prstGeom>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Dynamics 365 Commerce includes sales, mobility, intelligence, and productivity to help you achieve more in a cloud-first, mobile first way.</a:t>
            </a:r>
          </a:p>
        </p:txBody>
      </p:sp>
      <p:sp>
        <p:nvSpPr>
          <p:cNvPr id="8" name="Text Placeholder 10">
            <a:extLst>
              <a:ext uri="{FF2B5EF4-FFF2-40B4-BE49-F238E27FC236}">
                <a16:creationId xmlns:a16="http://schemas.microsoft.com/office/drawing/2014/main" id="{BDF632A1-1839-6EC4-C0A9-7CD14E73FE86}"/>
              </a:ext>
            </a:extLst>
          </p:cNvPr>
          <p:cNvSpPr txBox="1">
            <a:spLocks/>
          </p:cNvSpPr>
          <p:nvPr/>
        </p:nvSpPr>
        <p:spPr>
          <a:xfrm>
            <a:off x="588262" y="4319099"/>
            <a:ext cx="3336038" cy="1692771"/>
          </a:xfrm>
          <a:prstGeom prst="rect">
            <a:avLst/>
          </a:prstGeom>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Features of Dynamic 365 Commerce</a:t>
            </a:r>
          </a:p>
          <a:p>
            <a:pPr marL="373063" lvl="3" indent="-204788" defTabSz="914400" fontAlgn="base">
              <a:spcBef>
                <a:spcPts val="300"/>
              </a:spcBef>
              <a:spcAft>
                <a:spcPct val="0"/>
              </a:spcAft>
              <a:buClr>
                <a:schemeClr val="tx1"/>
              </a:buClr>
              <a:buFont typeface="Arial" panose="020B0604020202020204" pitchFamily="34" charset="0"/>
              <a:buChar char="•"/>
            </a:pPr>
            <a:r>
              <a:rPr lang="en-US" sz="1600" dirty="0">
                <a:solidFill>
                  <a:schemeClr val="tx1"/>
                </a:solidFill>
                <a:cs typeface="Segoe UI Light" panose="020B0502040204020203" pitchFamily="34" charset="0"/>
              </a:rPr>
              <a:t>Unified commerce</a:t>
            </a:r>
          </a:p>
          <a:p>
            <a:pPr marL="373063" lvl="3" indent="-204788" defTabSz="914400" fontAlgn="base">
              <a:spcBef>
                <a:spcPts val="300"/>
              </a:spcBef>
              <a:spcAft>
                <a:spcPct val="0"/>
              </a:spcAft>
              <a:buClr>
                <a:schemeClr val="tx1"/>
              </a:buClr>
              <a:buFont typeface="Arial" panose="020B0604020202020204" pitchFamily="34" charset="0"/>
              <a:buChar char="•"/>
            </a:pPr>
            <a:r>
              <a:rPr lang="en-US" sz="1600" dirty="0">
                <a:solidFill>
                  <a:schemeClr val="tx1"/>
                </a:solidFill>
                <a:cs typeface="Segoe UI Light" panose="020B0502040204020203" pitchFamily="34" charset="0"/>
              </a:rPr>
              <a:t>Modern point of sale (MPOS)</a:t>
            </a:r>
          </a:p>
          <a:p>
            <a:pPr marL="373063" lvl="3" indent="-204788" defTabSz="914400" fontAlgn="base">
              <a:spcBef>
                <a:spcPts val="300"/>
              </a:spcBef>
              <a:spcAft>
                <a:spcPct val="0"/>
              </a:spcAft>
              <a:buClr>
                <a:schemeClr val="tx1"/>
              </a:buClr>
              <a:buFont typeface="Arial" panose="020B0604020202020204" pitchFamily="34" charset="0"/>
              <a:buChar char="•"/>
            </a:pPr>
            <a:r>
              <a:rPr lang="en-US" sz="1600" dirty="0">
                <a:solidFill>
                  <a:schemeClr val="tx1"/>
                </a:solidFill>
                <a:cs typeface="Segoe UI Light" panose="020B0502040204020203" pitchFamily="34" charset="0"/>
              </a:rPr>
              <a:t>Merchandise management</a:t>
            </a:r>
          </a:p>
          <a:p>
            <a:pPr marL="373063" lvl="3" indent="-204788" defTabSz="914400" fontAlgn="base">
              <a:spcBef>
                <a:spcPts val="300"/>
              </a:spcBef>
              <a:spcAft>
                <a:spcPct val="0"/>
              </a:spcAft>
              <a:buClr>
                <a:schemeClr val="tx1"/>
              </a:buClr>
              <a:buFont typeface="Arial" panose="020B0604020202020204" pitchFamily="34" charset="0"/>
              <a:buChar char="•"/>
            </a:pPr>
            <a:r>
              <a:rPr lang="en-US" sz="1600" dirty="0">
                <a:solidFill>
                  <a:schemeClr val="tx1"/>
                </a:solidFill>
                <a:cs typeface="Segoe UI Light" panose="020B0502040204020203" pitchFamily="34" charset="0"/>
              </a:rPr>
              <a:t>Customer loyalty</a:t>
            </a:r>
          </a:p>
        </p:txBody>
      </p:sp>
      <p:pic>
        <p:nvPicPr>
          <p:cNvPr id="9" name="Picture Placeholder 8">
            <a:extLst>
              <a:ext uri="{FF2B5EF4-FFF2-40B4-BE49-F238E27FC236}">
                <a16:creationId xmlns:a16="http://schemas.microsoft.com/office/drawing/2014/main" id="{AFBBB20D-7C3E-3418-5C0F-3462F473146B}"/>
              </a:ext>
            </a:extLst>
          </p:cNvPr>
          <p:cNvPicPr>
            <a:picLocks noGrp="1" noChangeAspect="1"/>
          </p:cNvPicPr>
          <p:nvPr>
            <p:ph type="pic" sz="quarter" idx="20"/>
          </p:nvPr>
        </p:nvPicPr>
        <p:blipFill rotWithShape="1">
          <a:blip r:embed="rId3"/>
          <a:srcRect l="3367" t="1258" r="3367" b="1258"/>
          <a:stretch/>
        </p:blipFill>
        <p:spPr>
          <a:xfrm>
            <a:off x="4064000" y="1581150"/>
            <a:ext cx="7535863" cy="4430713"/>
          </a:xfrm>
          <a:prstGeom prst="rect">
            <a:avLst/>
          </a:prstGeom>
          <a:solidFill>
            <a:schemeClr val="bg1"/>
          </a:solidFill>
          <a:ln w="38100">
            <a:solidFill>
              <a:schemeClr val="accent2"/>
            </a:solidFill>
            <a:headEnd type="none" w="med" len="med"/>
            <a:tailEnd type="none" w="med" len="med"/>
          </a:ln>
          <a:effectLst/>
        </p:spPr>
      </p:pic>
    </p:spTree>
    <p:extLst>
      <p:ext uri="{BB962C8B-B14F-4D97-AF65-F5344CB8AC3E}">
        <p14:creationId xmlns:p14="http://schemas.microsoft.com/office/powerpoint/2010/main" val="286940436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23A2FA1-5AE2-6D0E-EE9D-6ECB869548BA}"/>
              </a:ext>
            </a:extLst>
          </p:cNvPr>
          <p:cNvSpPr>
            <a:spLocks noGrp="1"/>
          </p:cNvSpPr>
          <p:nvPr>
            <p:ph type="title"/>
          </p:nvPr>
        </p:nvSpPr>
        <p:spPr>
          <a:xfrm>
            <a:off x="588262" y="585216"/>
            <a:ext cx="11011600" cy="492443"/>
          </a:xfrm>
        </p:spPr>
        <p:txBody>
          <a:bodyPr/>
          <a:lstStyle/>
          <a:p>
            <a:r>
              <a:rPr lang="en-IN" b="1" i="0">
                <a:solidFill>
                  <a:srgbClr val="171717"/>
                </a:solidFill>
                <a:effectLst/>
              </a:rPr>
              <a:t>Unified Commerce and Point of Sale (POS)</a:t>
            </a:r>
            <a:endParaRPr lang="en-US"/>
          </a:p>
        </p:txBody>
      </p:sp>
      <p:sp>
        <p:nvSpPr>
          <p:cNvPr id="8" name="Text Placeholder 7">
            <a:extLst>
              <a:ext uri="{FF2B5EF4-FFF2-40B4-BE49-F238E27FC236}">
                <a16:creationId xmlns:a16="http://schemas.microsoft.com/office/drawing/2014/main" id="{379F70EF-1795-A974-1C1E-D0F636EA2880}"/>
              </a:ext>
            </a:extLst>
          </p:cNvPr>
          <p:cNvSpPr>
            <a:spLocks noGrp="1"/>
          </p:cNvSpPr>
          <p:nvPr>
            <p:ph type="body" sz="quarter" idx="16"/>
          </p:nvPr>
        </p:nvSpPr>
        <p:spPr>
          <a:xfrm>
            <a:off x="584200" y="1594155"/>
            <a:ext cx="5219700" cy="338554"/>
          </a:xfrm>
        </p:spPr>
        <p:txBody>
          <a:bodyPr/>
          <a:lstStyle/>
          <a:p>
            <a:r>
              <a:rPr lang="en-US" b="0"/>
              <a:t>Unified Commerce</a:t>
            </a:r>
            <a:endParaRPr lang="en-IN" b="0"/>
          </a:p>
        </p:txBody>
      </p:sp>
      <p:sp>
        <p:nvSpPr>
          <p:cNvPr id="7" name="Text Placeholder 6">
            <a:extLst>
              <a:ext uri="{FF2B5EF4-FFF2-40B4-BE49-F238E27FC236}">
                <a16:creationId xmlns:a16="http://schemas.microsoft.com/office/drawing/2014/main" id="{BA0BD9C6-0734-5175-ACE4-A6C6AB93BCF2}"/>
              </a:ext>
            </a:extLst>
          </p:cNvPr>
          <p:cNvSpPr>
            <a:spLocks noGrp="1"/>
          </p:cNvSpPr>
          <p:nvPr>
            <p:ph type="body" sz="quarter" idx="15"/>
          </p:nvPr>
        </p:nvSpPr>
        <p:spPr>
          <a:xfrm>
            <a:off x="586390" y="2085764"/>
            <a:ext cx="5088269" cy="3200876"/>
          </a:xfrm>
        </p:spPr>
        <p:txBody>
          <a:bodyPr/>
          <a:lstStyle/>
          <a:p>
            <a:pPr marL="206375" indent="-206375">
              <a:spcBef>
                <a:spcPts val="600"/>
              </a:spcBef>
            </a:pPr>
            <a:r>
              <a:rPr lang="en-US" sz="2000" dirty="0"/>
              <a:t>It Support diverse types of stores, including the traditional brick-and-mortar store, online stores, and call centers</a:t>
            </a:r>
          </a:p>
          <a:p>
            <a:pPr marL="206375" indent="-206375">
              <a:spcBef>
                <a:spcPts val="600"/>
              </a:spcBef>
            </a:pPr>
            <a:r>
              <a:rPr lang="en-US" sz="2000" b="0" i="0" dirty="0"/>
              <a:t>Each store can have its own payment methods, delivery methods, price groups, income and expense accounts, registers, and staff</a:t>
            </a:r>
            <a:endParaRPr lang="en-IN" sz="2000" b="0" dirty="0"/>
          </a:p>
          <a:p>
            <a:pPr marL="206375" indent="-206375">
              <a:spcBef>
                <a:spcPts val="600"/>
              </a:spcBef>
            </a:pPr>
            <a:r>
              <a:rPr lang="en-US" sz="2000" b="0" i="0" dirty="0"/>
              <a:t>You give customers the convenience and flexibility to buy-in store, pick up in other locations, or get home delivery</a:t>
            </a:r>
            <a:endParaRPr lang="en-IN" sz="2000" b="0" dirty="0"/>
          </a:p>
        </p:txBody>
      </p:sp>
      <p:sp>
        <p:nvSpPr>
          <p:cNvPr id="9" name="Text Placeholder 8">
            <a:extLst>
              <a:ext uri="{FF2B5EF4-FFF2-40B4-BE49-F238E27FC236}">
                <a16:creationId xmlns:a16="http://schemas.microsoft.com/office/drawing/2014/main" id="{5EF7CC65-44A2-542A-2460-D48E46A3D027}"/>
              </a:ext>
            </a:extLst>
          </p:cNvPr>
          <p:cNvSpPr>
            <a:spLocks noGrp="1"/>
          </p:cNvSpPr>
          <p:nvPr>
            <p:ph type="body" sz="quarter" idx="19"/>
          </p:nvPr>
        </p:nvSpPr>
        <p:spPr>
          <a:xfrm>
            <a:off x="6244220" y="1594155"/>
            <a:ext cx="5219700" cy="338554"/>
          </a:xfrm>
        </p:spPr>
        <p:txBody>
          <a:bodyPr/>
          <a:lstStyle/>
          <a:p>
            <a:r>
              <a:rPr lang="en-IN" b="0" i="0"/>
              <a:t>Point of sale (POS)</a:t>
            </a:r>
            <a:endParaRPr lang="en-IN" b="0"/>
          </a:p>
        </p:txBody>
      </p:sp>
      <p:sp>
        <p:nvSpPr>
          <p:cNvPr id="10" name="Text Placeholder 9">
            <a:extLst>
              <a:ext uri="{FF2B5EF4-FFF2-40B4-BE49-F238E27FC236}">
                <a16:creationId xmlns:a16="http://schemas.microsoft.com/office/drawing/2014/main" id="{7AA19B70-6550-DF4D-42ED-2BD71CC98942}"/>
              </a:ext>
            </a:extLst>
          </p:cNvPr>
          <p:cNvSpPr>
            <a:spLocks noGrp="1"/>
          </p:cNvSpPr>
          <p:nvPr>
            <p:ph type="body" sz="quarter" idx="20"/>
          </p:nvPr>
        </p:nvSpPr>
        <p:spPr>
          <a:xfrm>
            <a:off x="6253664" y="2085764"/>
            <a:ext cx="5525960" cy="1677382"/>
          </a:xfrm>
        </p:spPr>
        <p:txBody>
          <a:bodyPr/>
          <a:lstStyle/>
          <a:p>
            <a:pPr marL="206375" indent="-206375">
              <a:spcBef>
                <a:spcPts val="600"/>
              </a:spcBef>
            </a:pPr>
            <a:r>
              <a:rPr lang="en-US" sz="2000" dirty="0"/>
              <a:t>Dynamics 365 Commerce supports the following POS options:</a:t>
            </a:r>
          </a:p>
          <a:p>
            <a:pPr marL="619125" lvl="3" indent="-244475" defTabSz="914400" fontAlgn="base">
              <a:spcBef>
                <a:spcPts val="600"/>
              </a:spcBef>
              <a:buClr>
                <a:schemeClr val="tx1"/>
              </a:buClr>
              <a:buFont typeface="Segoe UI" panose="020B0502040204020203" pitchFamily="34" charset="0"/>
              <a:buChar char="–"/>
            </a:pPr>
            <a:r>
              <a:rPr lang="en-US" sz="1800" dirty="0">
                <a:solidFill>
                  <a:schemeClr val="tx1"/>
                </a:solidFill>
                <a:cs typeface="Segoe UI Light" panose="020B0502040204020203" pitchFamily="34" charset="0"/>
              </a:rPr>
              <a:t>Retail Modern POS (MPOS)</a:t>
            </a:r>
          </a:p>
          <a:p>
            <a:pPr marL="619125" lvl="3" indent="-244475" defTabSz="914400" fontAlgn="base">
              <a:spcBef>
                <a:spcPts val="600"/>
              </a:spcBef>
              <a:buClr>
                <a:schemeClr val="tx1"/>
              </a:buClr>
              <a:buFont typeface="Segoe UI" panose="020B0502040204020203" pitchFamily="34" charset="0"/>
              <a:buChar char="–"/>
            </a:pPr>
            <a:r>
              <a:rPr lang="en-US" sz="1800" dirty="0">
                <a:solidFill>
                  <a:schemeClr val="tx1"/>
                </a:solidFill>
                <a:cs typeface="Segoe UI Light" panose="020B0502040204020203" pitchFamily="34" charset="0"/>
              </a:rPr>
              <a:t>Cloud POS (CPOS)</a:t>
            </a:r>
          </a:p>
          <a:p>
            <a:pPr marL="206375" lvl="3" indent="-206375">
              <a:spcBef>
                <a:spcPts val="600"/>
              </a:spcBef>
              <a:buFont typeface="Arial" panose="020B0604020202020204" pitchFamily="34" charset="0"/>
              <a:buChar char="•"/>
            </a:pPr>
            <a:r>
              <a:rPr lang="en-US" sz="1800" dirty="0">
                <a:solidFill>
                  <a:schemeClr val="tx1"/>
                </a:solidFill>
                <a:cs typeface="Segoe UI" panose="020B0502040204020203" pitchFamily="34" charset="0"/>
              </a:rPr>
              <a:t>The POS shares the same core application code</a:t>
            </a:r>
          </a:p>
        </p:txBody>
      </p:sp>
    </p:spTree>
    <p:extLst>
      <p:ext uri="{BB962C8B-B14F-4D97-AF65-F5344CB8AC3E}">
        <p14:creationId xmlns:p14="http://schemas.microsoft.com/office/powerpoint/2010/main" val="41284840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71693C-4177-C065-7158-BC1DF67A0B22}"/>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BFDD7E58-8339-86A4-3700-7B0E3E4E9991}"/>
              </a:ext>
            </a:extLst>
          </p:cNvPr>
          <p:cNvSpPr>
            <a:spLocks noGrp="1"/>
          </p:cNvSpPr>
          <p:nvPr>
            <p:ph type="title"/>
          </p:nvPr>
        </p:nvSpPr>
        <p:spPr/>
        <p:txBody>
          <a:bodyPr/>
          <a:lstStyle/>
          <a:p>
            <a:r>
              <a:rPr lang="en-IN" b="1" i="0" dirty="0">
                <a:solidFill>
                  <a:srgbClr val="171717"/>
                </a:solidFill>
                <a:effectLst/>
              </a:rPr>
              <a:t>Merchandise Management and Customer Loyalty</a:t>
            </a:r>
            <a:endParaRPr lang="en-US" dirty="0"/>
          </a:p>
        </p:txBody>
      </p:sp>
      <p:pic>
        <p:nvPicPr>
          <p:cNvPr id="9" name="Picture 2" descr="screenshot of Category and product management screen">
            <a:extLst>
              <a:ext uri="{FF2B5EF4-FFF2-40B4-BE49-F238E27FC236}">
                <a16:creationId xmlns:a16="http://schemas.microsoft.com/office/drawing/2014/main" id="{362B52E5-F937-C914-DD52-DD5ECE017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56" y="1524852"/>
            <a:ext cx="5489029" cy="3838855"/>
          </a:xfrm>
          <a:prstGeom prst="rect">
            <a:avLst/>
          </a:prstGeom>
          <a:noFill/>
          <a:ln w="635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9EE1A61-246F-BCC7-82DA-A6A79A687D62}"/>
              </a:ext>
            </a:extLst>
          </p:cNvPr>
          <p:cNvSpPr/>
          <p:nvPr/>
        </p:nvSpPr>
        <p:spPr bwMode="auto">
          <a:xfrm>
            <a:off x="787055" y="5553360"/>
            <a:ext cx="5489030" cy="430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600"/>
              </a:spcAft>
            </a:pPr>
            <a:r>
              <a:rPr lang="en-US" sz="2200" b="1" dirty="0">
                <a:solidFill>
                  <a:schemeClr val="tx1"/>
                </a:solidFill>
              </a:rPr>
              <a:t>Merchandise Management</a:t>
            </a:r>
            <a:endParaRPr lang="en-IN" sz="2200" b="1" dirty="0">
              <a:solidFill>
                <a:schemeClr val="tx1"/>
              </a:solidFill>
            </a:endParaRPr>
          </a:p>
        </p:txBody>
      </p:sp>
      <p:pic>
        <p:nvPicPr>
          <p:cNvPr id="10" name="Picture 4" descr="customer record in Commerce showing loyalty points accumulated">
            <a:extLst>
              <a:ext uri="{FF2B5EF4-FFF2-40B4-BE49-F238E27FC236}">
                <a16:creationId xmlns:a16="http://schemas.microsoft.com/office/drawing/2014/main" id="{90FCFF51-1843-5668-ADE7-E717E5990E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486918" y="2380067"/>
            <a:ext cx="4916025" cy="2983640"/>
          </a:xfrm>
          <a:prstGeom prst="rect">
            <a:avLst/>
          </a:prstGeom>
          <a:noFill/>
          <a:ln w="635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B9E8F04-899D-C6A4-2F6D-BCC4CBE545A1}"/>
              </a:ext>
            </a:extLst>
          </p:cNvPr>
          <p:cNvSpPr/>
          <p:nvPr/>
        </p:nvSpPr>
        <p:spPr bwMode="auto">
          <a:xfrm>
            <a:off x="7331283" y="5553360"/>
            <a:ext cx="3227294" cy="430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200" b="1">
                <a:solidFill>
                  <a:schemeClr val="tx1"/>
                </a:solidFill>
              </a:rPr>
              <a:t>Customer Loyalty</a:t>
            </a:r>
            <a:endParaRPr lang="en-IN" sz="2200" b="1">
              <a:solidFill>
                <a:schemeClr val="tx1"/>
              </a:solidFill>
            </a:endParaRPr>
          </a:p>
        </p:txBody>
      </p:sp>
    </p:spTree>
    <p:extLst>
      <p:ext uri="{BB962C8B-B14F-4D97-AF65-F5344CB8AC3E}">
        <p14:creationId xmlns:p14="http://schemas.microsoft.com/office/powerpoint/2010/main" val="163083220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DD7E58-8339-86A4-3700-7B0E3E4E9991}"/>
              </a:ext>
            </a:extLst>
          </p:cNvPr>
          <p:cNvSpPr>
            <a:spLocks noGrp="1"/>
          </p:cNvSpPr>
          <p:nvPr>
            <p:ph type="title"/>
          </p:nvPr>
        </p:nvSpPr>
        <p:spPr>
          <a:xfrm>
            <a:off x="588262" y="585216"/>
            <a:ext cx="11013474" cy="984885"/>
          </a:xfrm>
        </p:spPr>
        <p:txBody>
          <a:bodyPr/>
          <a:lstStyle/>
          <a:p>
            <a:r>
              <a:rPr lang="en-US" b="1" i="0" dirty="0">
                <a:solidFill>
                  <a:srgbClr val="171717"/>
                </a:solidFill>
                <a:effectLst/>
              </a:rPr>
              <a:t>Managing your organization with Dynamics 365 human resources</a:t>
            </a:r>
            <a:endParaRPr lang="en-US" dirty="0"/>
          </a:p>
        </p:txBody>
      </p:sp>
      <p:sp>
        <p:nvSpPr>
          <p:cNvPr id="8" name="Rectangle 7">
            <a:extLst>
              <a:ext uri="{FF2B5EF4-FFF2-40B4-BE49-F238E27FC236}">
                <a16:creationId xmlns:a16="http://schemas.microsoft.com/office/drawing/2014/main" id="{C571693C-4177-C065-7158-BC1DF67A0B22}"/>
              </a:ext>
              <a:ext uri="{C183D7F6-B498-43B3-948B-1728B52AA6E4}">
                <adec:decorative xmlns:adec="http://schemas.microsoft.com/office/drawing/2017/decorative" val="1"/>
              </a:ext>
            </a:extLst>
          </p:cNvPr>
          <p:cNvSpPr>
            <a:spLocks/>
          </p:cNvSpPr>
          <p:nvPr/>
        </p:nvSpPr>
        <p:spPr bwMode="auto">
          <a:xfrm>
            <a:off x="588262" y="1657350"/>
            <a:ext cx="11013474" cy="4615434"/>
          </a:xfrm>
          <a:prstGeom prst="rect">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2" descr="Dynamics 365 Human Resources vision to increase organizational agility, transform employee experiences, optimize HR programs, and provide workforce insights.">
            <a:extLst>
              <a:ext uri="{FF2B5EF4-FFF2-40B4-BE49-F238E27FC236}">
                <a16:creationId xmlns:a16="http://schemas.microsoft.com/office/drawing/2014/main" id="{03CA69F0-5621-B9FA-AF2B-3668158D6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222" y="2579167"/>
            <a:ext cx="3441805" cy="27718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3" name="Picture 4" descr="Summary of Dynamics 365 Human Resources capabilities.">
            <a:extLst>
              <a:ext uri="{FF2B5EF4-FFF2-40B4-BE49-F238E27FC236}">
                <a16:creationId xmlns:a16="http://schemas.microsoft.com/office/drawing/2014/main" id="{441BD913-36DC-DD33-748C-74D77E339A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0496" y="2019300"/>
            <a:ext cx="6918282" cy="389153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5990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329ECF-93F9-5F0A-09C8-AB279936D68D}"/>
              </a:ext>
            </a:extLst>
          </p:cNvPr>
          <p:cNvSpPr>
            <a:spLocks noGrp="1"/>
          </p:cNvSpPr>
          <p:nvPr>
            <p:ph type="title"/>
          </p:nvPr>
        </p:nvSpPr>
        <p:spPr>
          <a:xfrm>
            <a:off x="588262" y="585216"/>
            <a:ext cx="11044938" cy="492443"/>
          </a:xfrm>
        </p:spPr>
        <p:txBody>
          <a:bodyPr/>
          <a:lstStyle/>
          <a:p>
            <a:r>
              <a:rPr lang="en-US"/>
              <a:t>Dynamics 365 Project Operations</a:t>
            </a:r>
          </a:p>
        </p:txBody>
      </p:sp>
      <p:sp>
        <p:nvSpPr>
          <p:cNvPr id="8" name="Text Placeholder 4">
            <a:extLst>
              <a:ext uri="{FF2B5EF4-FFF2-40B4-BE49-F238E27FC236}">
                <a16:creationId xmlns:a16="http://schemas.microsoft.com/office/drawing/2014/main" id="{8EE5BF59-0F05-8B67-CE19-50DF9A181DDC}"/>
              </a:ext>
            </a:extLst>
          </p:cNvPr>
          <p:cNvSpPr txBox="1">
            <a:spLocks/>
          </p:cNvSpPr>
          <p:nvPr/>
        </p:nvSpPr>
        <p:spPr>
          <a:xfrm>
            <a:off x="588263" y="1581150"/>
            <a:ext cx="4383788" cy="3939540"/>
          </a:xfrm>
          <a:prstGeom prst="rect">
            <a:avLst/>
          </a:prstGeom>
        </p:spPr>
        <p:txBody>
          <a:bodyPr wrap="square"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It connects sales, resourcing, project management, and finance teams in a single application to win more deals, accelerate project delivery, and maximize profitability</a:t>
            </a:r>
          </a:p>
          <a:p>
            <a:pPr marL="400050" lvl="3" indent="-200025" defTabSz="914400" fontAlgn="base">
              <a:spcBef>
                <a:spcPts val="600"/>
              </a:spcBef>
              <a:spcAft>
                <a:spcPct val="0"/>
              </a:spcAft>
              <a:buClr>
                <a:schemeClr val="tx1"/>
              </a:buClr>
              <a:buFont typeface="Arial" panose="020B0604020202020204" pitchFamily="34" charset="0"/>
              <a:buChar char="•"/>
            </a:pPr>
            <a:r>
              <a:rPr lang="en-IN" sz="1800" dirty="0">
                <a:solidFill>
                  <a:schemeClr val="tx1"/>
                </a:solidFill>
                <a:cs typeface="Segoe UI Light" panose="020B0502040204020203" pitchFamily="34" charset="0"/>
              </a:rPr>
              <a:t>Leaders get business insights </a:t>
            </a:r>
          </a:p>
          <a:p>
            <a:pPr marL="400050" lvl="3" indent="-200025" defTabSz="914400" fontAlgn="base">
              <a:spcBef>
                <a:spcPts val="600"/>
              </a:spcBef>
              <a:spcAft>
                <a:spcPct val="0"/>
              </a:spcAft>
              <a:buClr>
                <a:schemeClr val="tx1"/>
              </a:buClr>
              <a:buFont typeface="Arial" panose="020B0604020202020204" pitchFamily="34" charset="0"/>
              <a:buChar char="•"/>
            </a:pPr>
            <a:r>
              <a:rPr lang="en-IN" sz="1800" dirty="0">
                <a:solidFill>
                  <a:schemeClr val="tx1"/>
                </a:solidFill>
                <a:cs typeface="Segoe UI Light" panose="020B0502040204020203" pitchFamily="34" charset="0"/>
              </a:rPr>
              <a:t>Sales is enabled</a:t>
            </a:r>
          </a:p>
          <a:p>
            <a:pPr marL="400050" lvl="3" indent="-200025" defTabSz="914400" fontAlgn="base">
              <a:spcBef>
                <a:spcPts val="600"/>
              </a:spcBef>
              <a:spcAft>
                <a:spcPct val="0"/>
              </a:spcAft>
              <a:buClr>
                <a:schemeClr val="tx1"/>
              </a:buClr>
              <a:buFont typeface="Arial" panose="020B0604020202020204" pitchFamily="34" charset="0"/>
              <a:buChar char="•"/>
            </a:pPr>
            <a:r>
              <a:rPr lang="en-US" sz="1800" dirty="0">
                <a:solidFill>
                  <a:schemeClr val="tx1"/>
                </a:solidFill>
                <a:cs typeface="Segoe UI Light" panose="020B0502040204020203" pitchFamily="34" charset="0"/>
              </a:rPr>
              <a:t>Resourcing is set up to optimize</a:t>
            </a:r>
            <a:endParaRPr lang="en-IN" sz="1800" dirty="0">
              <a:solidFill>
                <a:schemeClr val="tx1"/>
              </a:solidFill>
              <a:cs typeface="Segoe UI Light" panose="020B0502040204020203" pitchFamily="34" charset="0"/>
            </a:endParaRPr>
          </a:p>
          <a:p>
            <a:pPr marL="400050" lvl="3" indent="-200025" defTabSz="914400" fontAlgn="base">
              <a:spcBef>
                <a:spcPts val="600"/>
              </a:spcBef>
              <a:spcAft>
                <a:spcPct val="0"/>
              </a:spcAft>
              <a:buClr>
                <a:schemeClr val="tx1"/>
              </a:buClr>
              <a:buFont typeface="Arial" panose="020B0604020202020204" pitchFamily="34" charset="0"/>
              <a:buChar char="•"/>
            </a:pPr>
            <a:r>
              <a:rPr lang="en-IN" sz="1800" dirty="0">
                <a:solidFill>
                  <a:schemeClr val="tx1"/>
                </a:solidFill>
                <a:cs typeface="Segoe UI Light" panose="020B0502040204020203" pitchFamily="34" charset="0"/>
              </a:rPr>
              <a:t>Project managers can accelerate</a:t>
            </a:r>
          </a:p>
          <a:p>
            <a:pPr marL="400050" lvl="3" indent="-200025" defTabSz="914400" fontAlgn="base">
              <a:spcBef>
                <a:spcPts val="600"/>
              </a:spcBef>
              <a:spcAft>
                <a:spcPct val="0"/>
              </a:spcAft>
              <a:buClr>
                <a:schemeClr val="tx1"/>
              </a:buClr>
              <a:buFont typeface="Arial" panose="020B0604020202020204" pitchFamily="34" charset="0"/>
              <a:buChar char="•"/>
            </a:pPr>
            <a:r>
              <a:rPr lang="en-US" sz="1800" dirty="0">
                <a:solidFill>
                  <a:schemeClr val="tx1"/>
                </a:solidFill>
                <a:cs typeface="Segoe UI Light" panose="020B0502040204020203" pitchFamily="34" charset="0"/>
              </a:rPr>
              <a:t>Team members can improve productivity</a:t>
            </a:r>
            <a:endParaRPr lang="en-IN" sz="1800" dirty="0">
              <a:solidFill>
                <a:schemeClr val="tx1"/>
              </a:solidFill>
              <a:cs typeface="Segoe UI Light" panose="020B0502040204020203" pitchFamily="34" charset="0"/>
            </a:endParaRPr>
          </a:p>
          <a:p>
            <a:pPr marL="400050" lvl="3" indent="-200025" defTabSz="914400" fontAlgn="base">
              <a:spcBef>
                <a:spcPts val="600"/>
              </a:spcBef>
              <a:spcAft>
                <a:spcPct val="0"/>
              </a:spcAft>
              <a:buClr>
                <a:schemeClr val="tx1"/>
              </a:buClr>
              <a:buFont typeface="Arial" panose="020B0604020202020204" pitchFamily="34" charset="0"/>
              <a:buChar char="•"/>
            </a:pPr>
            <a:r>
              <a:rPr lang="en-US" sz="1800" dirty="0">
                <a:solidFill>
                  <a:schemeClr val="tx1"/>
                </a:solidFill>
                <a:cs typeface="Segoe UI Light" panose="020B0502040204020203" pitchFamily="34" charset="0"/>
              </a:rPr>
              <a:t>Finance can simplify project accounting</a:t>
            </a:r>
            <a:endParaRPr lang="en-IN" sz="1800" dirty="0">
              <a:solidFill>
                <a:schemeClr val="tx1"/>
              </a:solidFill>
              <a:cs typeface="Segoe UI Light" panose="020B0502040204020203" pitchFamily="34" charset="0"/>
            </a:endParaRPr>
          </a:p>
        </p:txBody>
      </p:sp>
      <p:pic>
        <p:nvPicPr>
          <p:cNvPr id="6" name="Picture Placeholder 5" descr="Dynamics 365 Project Operations Weekly Time Entries view">
            <a:extLst>
              <a:ext uri="{FF2B5EF4-FFF2-40B4-BE49-F238E27FC236}">
                <a16:creationId xmlns:a16="http://schemas.microsoft.com/office/drawing/2014/main" id="{21C62FA5-B24E-B344-66D5-2494C1BD67E4}"/>
              </a:ext>
            </a:extLst>
          </p:cNvPr>
          <p:cNvPicPr>
            <a:picLocks noGrp="1" noChangeAspect="1"/>
          </p:cNvPicPr>
          <p:nvPr>
            <p:ph type="pic" sz="quarter" idx="20"/>
          </p:nvPr>
        </p:nvPicPr>
        <p:blipFill rotWithShape="1">
          <a:blip r:embed="rId3"/>
          <a:srcRect l="-3198" t="-14428" r="-3198" b="-14428"/>
          <a:stretch/>
        </p:blipFill>
        <p:spPr>
          <a:xfrm>
            <a:off x="5224463" y="1581150"/>
            <a:ext cx="6375400" cy="4430713"/>
          </a:xfrm>
          <a:prstGeom prst="rect">
            <a:avLst/>
          </a:prstGeom>
          <a:solidFill>
            <a:schemeClr val="bg1"/>
          </a:solidFill>
          <a:ln w="38100">
            <a:solidFill>
              <a:schemeClr val="accent2"/>
            </a:solidFill>
            <a:headEnd type="none" w="med" len="med"/>
            <a:tailEnd type="none" w="med" len="med"/>
          </a:ln>
          <a:effectLst/>
        </p:spPr>
      </p:pic>
    </p:spTree>
    <p:extLst>
      <p:ext uri="{BB962C8B-B14F-4D97-AF65-F5344CB8AC3E}">
        <p14:creationId xmlns:p14="http://schemas.microsoft.com/office/powerpoint/2010/main" val="71751395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08BE-EC8A-8C22-7A45-0F33BB7F9A1B}"/>
              </a:ext>
            </a:extLst>
          </p:cNvPr>
          <p:cNvSpPr>
            <a:spLocks noGrp="1"/>
          </p:cNvSpPr>
          <p:nvPr>
            <p:ph type="title"/>
          </p:nvPr>
        </p:nvSpPr>
        <p:spPr/>
        <p:txBody>
          <a:bodyPr/>
          <a:lstStyle/>
          <a:p>
            <a:r>
              <a:rPr lang="en-US" dirty="0"/>
              <a:t>Number sequence overview</a:t>
            </a:r>
          </a:p>
        </p:txBody>
      </p:sp>
      <p:sp>
        <p:nvSpPr>
          <p:cNvPr id="3" name="Text Placeholder 2">
            <a:extLst>
              <a:ext uri="{FF2B5EF4-FFF2-40B4-BE49-F238E27FC236}">
                <a16:creationId xmlns:a16="http://schemas.microsoft.com/office/drawing/2014/main" id="{4A25B831-477B-A56A-A856-771891151376}"/>
              </a:ext>
            </a:extLst>
          </p:cNvPr>
          <p:cNvSpPr>
            <a:spLocks noGrp="1"/>
          </p:cNvSpPr>
          <p:nvPr>
            <p:ph type="body" sz="quarter" idx="15"/>
          </p:nvPr>
        </p:nvSpPr>
        <p:spPr>
          <a:xfrm>
            <a:off x="586390" y="1591056"/>
            <a:ext cx="5217510" cy="1692771"/>
          </a:xfrm>
        </p:spPr>
        <p:txBody>
          <a:bodyPr/>
          <a:lstStyle/>
          <a:p>
            <a:pPr marL="0" indent="0">
              <a:buNone/>
            </a:pPr>
            <a:r>
              <a:rPr lang="en-US" sz="2200" dirty="0">
                <a:latin typeface="+mj-lt"/>
              </a:rPr>
              <a:t>Number sequences in Finance and Operations apps are used to generate readable, unique identifiers for master data records and transaction records that require identifiers</a:t>
            </a:r>
            <a:endParaRPr lang="en-IN" sz="2200" dirty="0">
              <a:latin typeface="+mj-lt"/>
            </a:endParaRPr>
          </a:p>
        </p:txBody>
      </p:sp>
      <p:sp>
        <p:nvSpPr>
          <p:cNvPr id="4" name="Text Placeholder 3">
            <a:extLst>
              <a:ext uri="{FF2B5EF4-FFF2-40B4-BE49-F238E27FC236}">
                <a16:creationId xmlns:a16="http://schemas.microsoft.com/office/drawing/2014/main" id="{059B6F3E-8509-45C6-7989-7C35EF1B3C00}"/>
              </a:ext>
            </a:extLst>
          </p:cNvPr>
          <p:cNvSpPr>
            <a:spLocks noGrp="1"/>
          </p:cNvSpPr>
          <p:nvPr>
            <p:ph type="body" sz="quarter" idx="20"/>
          </p:nvPr>
        </p:nvSpPr>
        <p:spPr>
          <a:xfrm>
            <a:off x="6253664" y="1591056"/>
            <a:ext cx="5187106" cy="4190891"/>
          </a:xfrm>
        </p:spPr>
        <p:txBody>
          <a:bodyPr/>
          <a:lstStyle/>
          <a:p>
            <a:pPr marL="0" indent="0">
              <a:buNone/>
            </a:pPr>
            <a:r>
              <a:rPr lang="en-US" sz="2200" dirty="0">
                <a:latin typeface="+mj-lt"/>
              </a:rPr>
              <a:t>When you set up a number sequence, you must specify a scope, which defines which organization uses the number sequence</a:t>
            </a:r>
            <a:endParaRPr lang="en-IN" sz="2200" dirty="0">
              <a:latin typeface="+mj-lt"/>
            </a:endParaRPr>
          </a:p>
          <a:p>
            <a:pPr marL="350838" lvl="3" indent="-206375" defTabSz="914400" fontAlgn="base">
              <a:spcBef>
                <a:spcPts val="1000"/>
              </a:spcBef>
              <a:spcAft>
                <a:spcPct val="0"/>
              </a:spcAft>
              <a:buClr>
                <a:schemeClr val="tx1"/>
              </a:buClr>
              <a:buFont typeface="Arial" panose="020B0604020202020204" pitchFamily="34" charset="0"/>
              <a:buChar char="•"/>
              <a:defRPr/>
            </a:pPr>
            <a:r>
              <a:rPr lang="en-US" sz="1800" dirty="0">
                <a:solidFill>
                  <a:schemeClr val="tx1"/>
                </a:solidFill>
                <a:cs typeface="Segoe UI Light" panose="020B0502040204020203" pitchFamily="34" charset="0"/>
              </a:rPr>
              <a:t>Shared</a:t>
            </a:r>
            <a:endParaRPr lang="en-IN" sz="1800" dirty="0">
              <a:solidFill>
                <a:schemeClr val="tx1"/>
              </a:solidFill>
              <a:cs typeface="Segoe UI Light" panose="020B0502040204020203" pitchFamily="34" charset="0"/>
            </a:endParaRPr>
          </a:p>
          <a:p>
            <a:pPr marL="350838" lvl="3" indent="-206375" defTabSz="914400" fontAlgn="base">
              <a:spcBef>
                <a:spcPts val="1000"/>
              </a:spcBef>
              <a:spcAft>
                <a:spcPct val="0"/>
              </a:spcAft>
              <a:buClr>
                <a:schemeClr val="tx1"/>
              </a:buClr>
              <a:buFont typeface="Arial" panose="020B0604020202020204" pitchFamily="34" charset="0"/>
              <a:buChar char="•"/>
              <a:defRPr/>
            </a:pPr>
            <a:r>
              <a:rPr lang="en-US" sz="1800" dirty="0">
                <a:solidFill>
                  <a:schemeClr val="tx1"/>
                </a:solidFill>
                <a:cs typeface="Segoe UI Light" panose="020B0502040204020203" pitchFamily="34" charset="0"/>
              </a:rPr>
              <a:t>Company</a:t>
            </a:r>
            <a:endParaRPr lang="en-IN" sz="1800" dirty="0">
              <a:solidFill>
                <a:schemeClr val="tx1"/>
              </a:solidFill>
              <a:cs typeface="Segoe UI Light" panose="020B0502040204020203" pitchFamily="34" charset="0"/>
            </a:endParaRPr>
          </a:p>
          <a:p>
            <a:pPr marL="350838" lvl="3" indent="-206375" defTabSz="914400" fontAlgn="base">
              <a:spcBef>
                <a:spcPts val="1000"/>
              </a:spcBef>
              <a:spcAft>
                <a:spcPct val="0"/>
              </a:spcAft>
              <a:buClr>
                <a:schemeClr val="tx1"/>
              </a:buClr>
              <a:buFont typeface="Arial" panose="020B0604020202020204" pitchFamily="34" charset="0"/>
              <a:buChar char="•"/>
              <a:defRPr/>
            </a:pPr>
            <a:r>
              <a:rPr lang="en-US" sz="1800" dirty="0">
                <a:solidFill>
                  <a:schemeClr val="tx1"/>
                </a:solidFill>
                <a:cs typeface="Segoe UI Light" panose="020B0502040204020203" pitchFamily="34" charset="0"/>
              </a:rPr>
              <a:t>Legal Entity</a:t>
            </a:r>
            <a:endParaRPr lang="en-IN" sz="1800" dirty="0">
              <a:solidFill>
                <a:schemeClr val="tx1"/>
              </a:solidFill>
              <a:cs typeface="Segoe UI Light" panose="020B0502040204020203" pitchFamily="34" charset="0"/>
            </a:endParaRPr>
          </a:p>
          <a:p>
            <a:pPr marL="350838" lvl="3" indent="-206375" defTabSz="914400" fontAlgn="base">
              <a:spcBef>
                <a:spcPts val="1000"/>
              </a:spcBef>
              <a:spcAft>
                <a:spcPct val="0"/>
              </a:spcAft>
              <a:buClr>
                <a:schemeClr val="tx1"/>
              </a:buClr>
              <a:buFont typeface="Arial" panose="020B0604020202020204" pitchFamily="34" charset="0"/>
              <a:buChar char="•"/>
              <a:defRPr/>
            </a:pPr>
            <a:r>
              <a:rPr lang="en-US" sz="1800" dirty="0">
                <a:solidFill>
                  <a:schemeClr val="tx1"/>
                </a:solidFill>
                <a:cs typeface="Segoe UI Light" panose="020B0502040204020203" pitchFamily="34" charset="0"/>
              </a:rPr>
              <a:t>Operating Unit</a:t>
            </a:r>
            <a:endParaRPr lang="en-IN" sz="1800" dirty="0">
              <a:solidFill>
                <a:schemeClr val="tx1"/>
              </a:solidFill>
              <a:cs typeface="Segoe UI Light" panose="020B0502040204020203" pitchFamily="34" charset="0"/>
            </a:endParaRPr>
          </a:p>
          <a:p>
            <a:pPr marL="350838" lvl="3" indent="-206375" defTabSz="914400" fontAlgn="base">
              <a:spcBef>
                <a:spcPts val="1000"/>
              </a:spcBef>
              <a:spcAft>
                <a:spcPct val="0"/>
              </a:spcAft>
              <a:buClr>
                <a:schemeClr val="tx1"/>
              </a:buClr>
              <a:buFont typeface="Arial" panose="020B0604020202020204" pitchFamily="34" charset="0"/>
              <a:buChar char="•"/>
              <a:defRPr/>
            </a:pPr>
            <a:r>
              <a:rPr lang="en-US" sz="1800" dirty="0">
                <a:solidFill>
                  <a:schemeClr val="tx1"/>
                </a:solidFill>
                <a:cs typeface="Segoe UI Light" panose="020B0502040204020203" pitchFamily="34" charset="0"/>
              </a:rPr>
              <a:t>Company and Fiscal Calendar Period</a:t>
            </a:r>
            <a:endParaRPr lang="en-IN" sz="1800" dirty="0">
              <a:solidFill>
                <a:schemeClr val="tx1"/>
              </a:solidFill>
              <a:cs typeface="Segoe UI Light" panose="020B0502040204020203" pitchFamily="34" charset="0"/>
            </a:endParaRPr>
          </a:p>
          <a:p>
            <a:pPr marL="350838" lvl="3" indent="-206375" defTabSz="914400" fontAlgn="base">
              <a:spcBef>
                <a:spcPts val="1000"/>
              </a:spcBef>
              <a:spcAft>
                <a:spcPct val="0"/>
              </a:spcAft>
              <a:buClr>
                <a:schemeClr val="tx1"/>
              </a:buClr>
              <a:buFont typeface="Arial" panose="020B0604020202020204" pitchFamily="34" charset="0"/>
              <a:buChar char="•"/>
              <a:defRPr/>
            </a:pPr>
            <a:r>
              <a:rPr lang="en-US" sz="1800" dirty="0">
                <a:solidFill>
                  <a:schemeClr val="tx1"/>
                </a:solidFill>
                <a:cs typeface="Segoe UI Light" panose="020B0502040204020203" pitchFamily="34" charset="0"/>
              </a:rPr>
              <a:t>Legal entity and Fiscal calendar period</a:t>
            </a:r>
            <a:endParaRPr lang="en-IN" sz="1800" dirty="0">
              <a:solidFill>
                <a:schemeClr val="tx1"/>
              </a:solidFill>
              <a:cs typeface="Segoe UI Light" panose="020B0502040204020203" pitchFamily="34" charset="0"/>
            </a:endParaRPr>
          </a:p>
          <a:p>
            <a:pPr marL="350838" lvl="3" indent="-206375" defTabSz="914400" fontAlgn="base">
              <a:spcBef>
                <a:spcPts val="1000"/>
              </a:spcBef>
              <a:spcAft>
                <a:spcPct val="0"/>
              </a:spcAft>
              <a:buClr>
                <a:schemeClr val="tx1"/>
              </a:buClr>
              <a:buFont typeface="Arial" panose="020B0604020202020204" pitchFamily="34" charset="0"/>
              <a:buChar char="•"/>
              <a:defRPr/>
            </a:pPr>
            <a:r>
              <a:rPr lang="en-IN" sz="1800" dirty="0">
                <a:solidFill>
                  <a:schemeClr val="tx1"/>
                </a:solidFill>
                <a:cs typeface="Segoe UI Light" panose="020B0502040204020203" pitchFamily="34" charset="0"/>
              </a:rPr>
              <a:t>Operating unit type</a:t>
            </a:r>
          </a:p>
        </p:txBody>
      </p:sp>
    </p:spTree>
    <p:extLst>
      <p:ext uri="{BB962C8B-B14F-4D97-AF65-F5344CB8AC3E}">
        <p14:creationId xmlns:p14="http://schemas.microsoft.com/office/powerpoint/2010/main" val="103761616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79A3E-8AC2-27B6-5A29-7007FB0D4794}"/>
              </a:ext>
            </a:extLst>
          </p:cNvPr>
          <p:cNvSpPr>
            <a:spLocks noGrp="1"/>
          </p:cNvSpPr>
          <p:nvPr>
            <p:ph type="title"/>
          </p:nvPr>
        </p:nvSpPr>
        <p:spPr/>
        <p:txBody>
          <a:bodyPr/>
          <a:lstStyle/>
          <a:p>
            <a:r>
              <a:rPr lang="en-US" dirty="0"/>
              <a:t>Creating a number sequence</a:t>
            </a:r>
          </a:p>
        </p:txBody>
      </p:sp>
      <p:sp>
        <p:nvSpPr>
          <p:cNvPr id="5" name="Oval 4">
            <a:extLst>
              <a:ext uri="{FF2B5EF4-FFF2-40B4-BE49-F238E27FC236}">
                <a16:creationId xmlns:a16="http://schemas.microsoft.com/office/drawing/2014/main" id="{0E0A74A4-1AD6-1DFB-F6EB-C37E91FB3876}"/>
              </a:ext>
              <a:ext uri="{C183D7F6-B498-43B3-948B-1728B52AA6E4}">
                <adec:decorative xmlns:adec="http://schemas.microsoft.com/office/drawing/2017/decorative" val="0"/>
              </a:ext>
            </a:extLst>
          </p:cNvPr>
          <p:cNvSpPr>
            <a:spLocks/>
          </p:cNvSpPr>
          <p:nvPr/>
        </p:nvSpPr>
        <p:spPr bwMode="auto">
          <a:xfrm>
            <a:off x="674430"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6" name="Text Placeholder 5">
            <a:extLst>
              <a:ext uri="{FF2B5EF4-FFF2-40B4-BE49-F238E27FC236}">
                <a16:creationId xmlns:a16="http://schemas.microsoft.com/office/drawing/2014/main" id="{7CAC0A52-B5E2-F776-CBBF-88CDD96E9C9E}"/>
              </a:ext>
            </a:extLst>
          </p:cNvPr>
          <p:cNvSpPr txBox="1">
            <a:spLocks/>
          </p:cNvSpPr>
          <p:nvPr/>
        </p:nvSpPr>
        <p:spPr>
          <a:xfrm>
            <a:off x="1398493" y="1386768"/>
            <a:ext cx="10201369" cy="2051652"/>
          </a:xfrm>
          <a:prstGeom prst="rect">
            <a:avLst/>
          </a:prstGeom>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ts val="300"/>
              </a:spcBef>
              <a:buNone/>
            </a:pPr>
            <a:r>
              <a:rPr lang="en-US" sz="2000" b="0" i="0" dirty="0"/>
              <a:t>Number sequences can be continuous or non-continuous</a:t>
            </a:r>
          </a:p>
          <a:p>
            <a:pPr marL="342900" lvl="2" indent="-198438" defTabSz="914400" fontAlgn="base">
              <a:spcBef>
                <a:spcPts val="300"/>
              </a:spcBef>
              <a:buClr>
                <a:schemeClr val="tx1"/>
              </a:buClr>
              <a:defRPr/>
            </a:pPr>
            <a:r>
              <a:rPr lang="en-US" sz="1800" dirty="0">
                <a:cs typeface="Segoe UI Light" panose="020B0502040204020203" pitchFamily="34" charset="0"/>
              </a:rPr>
              <a:t>A continuous number sequence does not skip any numbers, but numbers may not be used sequentially.</a:t>
            </a:r>
          </a:p>
          <a:p>
            <a:pPr marL="342900" lvl="2" indent="-198438" defTabSz="914400" fontAlgn="base">
              <a:spcBef>
                <a:spcPts val="300"/>
              </a:spcBef>
              <a:buClr>
                <a:schemeClr val="tx1"/>
              </a:buClr>
              <a:defRPr/>
            </a:pPr>
            <a:r>
              <a:rPr lang="en-US" sz="1800" dirty="0">
                <a:cs typeface="Segoe UI Light" panose="020B0502040204020203" pitchFamily="34" charset="0"/>
              </a:rPr>
              <a:t>Numbers from a non-continuous number sequence are used sequentially, but the number sequence can skip numbers.</a:t>
            </a:r>
          </a:p>
          <a:p>
            <a:pPr marL="754063" lvl="3" indent="-280988">
              <a:lnSpc>
                <a:spcPct val="110000"/>
              </a:lnSpc>
              <a:spcBef>
                <a:spcPts val="300"/>
              </a:spcBef>
              <a:buSzPct val="100000"/>
              <a:buFont typeface="Arial" panose="020B0604020202020204" pitchFamily="34" charset="0"/>
              <a:buChar char="‒"/>
              <a:defRPr/>
            </a:pPr>
            <a:r>
              <a:rPr lang="en-US" sz="1600" dirty="0">
                <a:solidFill>
                  <a:schemeClr val="tx1"/>
                </a:solidFill>
              </a:rPr>
              <a:t>Example – If a user cancels a transaction, a number is generated, but not used. In a continuous number sequence, that number is recycled later. In a non-continuous number sequence, the number is not used.</a:t>
            </a:r>
          </a:p>
        </p:txBody>
      </p:sp>
      <p:sp>
        <p:nvSpPr>
          <p:cNvPr id="7" name="Oval 6">
            <a:extLst>
              <a:ext uri="{FF2B5EF4-FFF2-40B4-BE49-F238E27FC236}">
                <a16:creationId xmlns:a16="http://schemas.microsoft.com/office/drawing/2014/main" id="{93F9E5FF-D964-B7E8-6108-6758B07F4382}"/>
              </a:ext>
              <a:ext uri="{C183D7F6-B498-43B3-948B-1728B52AA6E4}">
                <adec:decorative xmlns:adec="http://schemas.microsoft.com/office/drawing/2017/decorative" val="0"/>
              </a:ext>
            </a:extLst>
          </p:cNvPr>
          <p:cNvSpPr>
            <a:spLocks/>
          </p:cNvSpPr>
          <p:nvPr/>
        </p:nvSpPr>
        <p:spPr bwMode="auto">
          <a:xfrm>
            <a:off x="674430" y="3729267"/>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8" name="Text Placeholder 5">
            <a:extLst>
              <a:ext uri="{FF2B5EF4-FFF2-40B4-BE49-F238E27FC236}">
                <a16:creationId xmlns:a16="http://schemas.microsoft.com/office/drawing/2014/main" id="{DB0582E7-A23F-9B8F-482D-25AFF754A211}"/>
              </a:ext>
            </a:extLst>
          </p:cNvPr>
          <p:cNvSpPr txBox="1">
            <a:spLocks/>
          </p:cNvSpPr>
          <p:nvPr/>
        </p:nvSpPr>
        <p:spPr>
          <a:xfrm>
            <a:off x="1398493" y="3729267"/>
            <a:ext cx="10201369" cy="900246"/>
          </a:xfrm>
          <a:prstGeom prst="rect">
            <a:avLst/>
          </a:prstGeom>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
              </a:spcBef>
              <a:buNone/>
            </a:pPr>
            <a:r>
              <a:rPr lang="en-US" sz="2000" dirty="0"/>
              <a:t>Chronological numbering</a:t>
            </a:r>
          </a:p>
          <a:p>
            <a:pPr marL="342900" lvl="2" indent="-198438" defTabSz="914400" fontAlgn="base">
              <a:spcBef>
                <a:spcPts val="300"/>
              </a:spcBef>
              <a:buClr>
                <a:schemeClr val="tx1"/>
              </a:buClr>
              <a:defRPr/>
            </a:pPr>
            <a:r>
              <a:rPr lang="en-US" sz="1800" dirty="0">
                <a:cs typeface="Segoe UI Light" panose="020B0502040204020203" pitchFamily="34" charset="0"/>
              </a:rPr>
              <a:t>For available document References, you can create period-effective number sequence groups and connect them to unique number sequences</a:t>
            </a:r>
          </a:p>
        </p:txBody>
      </p:sp>
      <p:sp>
        <p:nvSpPr>
          <p:cNvPr id="11" name="Oval 10">
            <a:extLst>
              <a:ext uri="{FF2B5EF4-FFF2-40B4-BE49-F238E27FC236}">
                <a16:creationId xmlns:a16="http://schemas.microsoft.com/office/drawing/2014/main" id="{72454B40-C4E9-37F7-A6C9-48F460CBED94}"/>
              </a:ext>
              <a:ext uri="{C183D7F6-B498-43B3-948B-1728B52AA6E4}">
                <adec:decorative xmlns:adec="http://schemas.microsoft.com/office/drawing/2017/decorative" val="0"/>
              </a:ext>
            </a:extLst>
          </p:cNvPr>
          <p:cNvSpPr>
            <a:spLocks/>
          </p:cNvSpPr>
          <p:nvPr/>
        </p:nvSpPr>
        <p:spPr bwMode="auto">
          <a:xfrm>
            <a:off x="674430" y="4920359"/>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12" name="Text Placeholder 5">
            <a:extLst>
              <a:ext uri="{FF2B5EF4-FFF2-40B4-BE49-F238E27FC236}">
                <a16:creationId xmlns:a16="http://schemas.microsoft.com/office/drawing/2014/main" id="{6EE2EAB6-409C-B805-EEC2-0FCD982D8B1B}"/>
              </a:ext>
            </a:extLst>
          </p:cNvPr>
          <p:cNvSpPr txBox="1">
            <a:spLocks/>
          </p:cNvSpPr>
          <p:nvPr/>
        </p:nvSpPr>
        <p:spPr>
          <a:xfrm>
            <a:off x="1398493" y="5058858"/>
            <a:ext cx="10201369" cy="623248"/>
          </a:xfrm>
          <a:prstGeom prst="rect">
            <a:avLst/>
          </a:prstGeom>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ts val="300"/>
              </a:spcBef>
              <a:buNone/>
            </a:pPr>
            <a:r>
              <a:rPr lang="en-US" sz="2000" dirty="0"/>
              <a:t>Automatic cleanup of number sequences</a:t>
            </a:r>
          </a:p>
          <a:p>
            <a:pPr marL="342900" lvl="2" indent="-198438" defTabSz="914400" fontAlgn="base">
              <a:spcBef>
                <a:spcPts val="300"/>
              </a:spcBef>
              <a:buClr>
                <a:schemeClr val="tx1"/>
              </a:buClr>
              <a:defRPr/>
            </a:pPr>
            <a:r>
              <a:rPr lang="en-US" sz="1800" dirty="0">
                <a:cs typeface="Segoe UI Light" panose="020B0502040204020203" pitchFamily="34" charset="0"/>
              </a:rPr>
              <a:t>You can run the cleanup process manually or automatically to recover the lost numbers.</a:t>
            </a:r>
          </a:p>
        </p:txBody>
      </p:sp>
    </p:spTree>
    <p:extLst>
      <p:ext uri="{BB962C8B-B14F-4D97-AF65-F5344CB8AC3E}">
        <p14:creationId xmlns:p14="http://schemas.microsoft.com/office/powerpoint/2010/main" val="291997863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95FEED6-1BE6-A017-B2BC-DA3CB21A2A96}"/>
              </a:ext>
            </a:extLst>
          </p:cNvPr>
          <p:cNvSpPr>
            <a:spLocks noGrp="1"/>
          </p:cNvSpPr>
          <p:nvPr>
            <p:ph type="title"/>
          </p:nvPr>
        </p:nvSpPr>
        <p:spPr>
          <a:xfrm>
            <a:off x="569911" y="2769057"/>
            <a:ext cx="5526089" cy="1231106"/>
          </a:xfrm>
        </p:spPr>
        <p:txBody>
          <a:bodyPr/>
          <a:lstStyle/>
          <a:p>
            <a:r>
              <a:rPr lang="en-US" dirty="0"/>
              <a:t>Exercise 7: Set up </a:t>
            </a:r>
            <a:r>
              <a:rPr lang="en-IN" dirty="0"/>
              <a:t>Number Sequence</a:t>
            </a:r>
            <a:endParaRPr lang="en-US" dirty="0"/>
          </a:p>
        </p:txBody>
      </p:sp>
    </p:spTree>
    <p:extLst>
      <p:ext uri="{BB962C8B-B14F-4D97-AF65-F5344CB8AC3E}">
        <p14:creationId xmlns:p14="http://schemas.microsoft.com/office/powerpoint/2010/main" val="102159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C1EAB-D92E-4F46-83A3-9CD89C50991E}"/>
              </a:ext>
            </a:extLst>
          </p:cNvPr>
          <p:cNvSpPr>
            <a:spLocks noGrp="1"/>
          </p:cNvSpPr>
          <p:nvPr>
            <p:ph type="title"/>
          </p:nvPr>
        </p:nvSpPr>
        <p:spPr/>
        <p:txBody>
          <a:bodyPr/>
          <a:lstStyle/>
          <a:p>
            <a:r>
              <a:rPr lang="en-US"/>
              <a:t>Overview of Global Address Book</a:t>
            </a:r>
            <a:endParaRPr lang="en-IN"/>
          </a:p>
        </p:txBody>
      </p:sp>
      <p:sp>
        <p:nvSpPr>
          <p:cNvPr id="9" name="Text Placeholder 8">
            <a:extLst>
              <a:ext uri="{FF2B5EF4-FFF2-40B4-BE49-F238E27FC236}">
                <a16:creationId xmlns:a16="http://schemas.microsoft.com/office/drawing/2014/main" id="{E637AB80-0E87-19AB-697B-80833761E29A}"/>
              </a:ext>
            </a:extLst>
          </p:cNvPr>
          <p:cNvSpPr>
            <a:spLocks noGrp="1"/>
          </p:cNvSpPr>
          <p:nvPr>
            <p:ph type="body" sz="quarter" idx="16"/>
          </p:nvPr>
        </p:nvSpPr>
        <p:spPr>
          <a:xfrm>
            <a:off x="584200" y="1594155"/>
            <a:ext cx="3352800" cy="830997"/>
          </a:xfrm>
        </p:spPr>
        <p:txBody>
          <a:bodyPr/>
          <a:lstStyle/>
          <a:p>
            <a:r>
              <a:rPr lang="en-US" sz="1800" dirty="0">
                <a:latin typeface="+mn-lt"/>
              </a:rPr>
              <a:t>You can run the cleanup process manually or automatically to recover the lost numbers.</a:t>
            </a:r>
          </a:p>
        </p:txBody>
      </p:sp>
      <p:sp>
        <p:nvSpPr>
          <p:cNvPr id="8" name="Text Placeholder 7">
            <a:extLst>
              <a:ext uri="{FF2B5EF4-FFF2-40B4-BE49-F238E27FC236}">
                <a16:creationId xmlns:a16="http://schemas.microsoft.com/office/drawing/2014/main" id="{0010068B-652D-1C87-DB16-D00817F9651A}"/>
              </a:ext>
            </a:extLst>
          </p:cNvPr>
          <p:cNvSpPr>
            <a:spLocks noGrp="1"/>
          </p:cNvSpPr>
          <p:nvPr>
            <p:ph type="body" sz="quarter" idx="15"/>
          </p:nvPr>
        </p:nvSpPr>
        <p:spPr>
          <a:xfrm>
            <a:off x="586389" y="2579465"/>
            <a:ext cx="3350611" cy="3693319"/>
          </a:xfrm>
        </p:spPr>
        <p:txBody>
          <a:bodyPr/>
          <a:lstStyle/>
          <a:p>
            <a:pPr marL="171450" lvl="2" indent="-171450" defTabSz="914400" fontAlgn="base">
              <a:spcBef>
                <a:spcPts val="0"/>
              </a:spcBef>
              <a:buClr>
                <a:schemeClr val="tx1"/>
              </a:buClr>
              <a:defRPr/>
            </a:pPr>
            <a:r>
              <a:rPr lang="en-US" sz="1800" b="1" dirty="0">
                <a:cs typeface="Segoe UI Light" panose="020B0502040204020203" pitchFamily="34" charset="0"/>
              </a:rPr>
              <a:t>Party Record </a:t>
            </a:r>
            <a:r>
              <a:rPr lang="en-US" sz="1800" dirty="0">
                <a:cs typeface="Segoe UI Light" panose="020B0502040204020203" pitchFamily="34" charset="0"/>
              </a:rPr>
              <a:t>– It stores locations, or addresses, and is assigned a party role</a:t>
            </a:r>
          </a:p>
          <a:p>
            <a:pPr marL="171450" lvl="2" indent="-171450" defTabSz="914400" fontAlgn="base">
              <a:spcBef>
                <a:spcPts val="0"/>
              </a:spcBef>
              <a:buClr>
                <a:schemeClr val="tx1"/>
              </a:buClr>
              <a:defRPr/>
            </a:pPr>
            <a:r>
              <a:rPr lang="en-US" sz="1800" b="1" dirty="0">
                <a:cs typeface="Segoe UI Light" panose="020B0502040204020203" pitchFamily="34" charset="0"/>
              </a:rPr>
              <a:t>Party Roles </a:t>
            </a:r>
            <a:r>
              <a:rPr lang="en-US" sz="1800" dirty="0">
                <a:cs typeface="Segoe UI Light" panose="020B0502040204020203" pitchFamily="34" charset="0"/>
              </a:rPr>
              <a:t>– Roles that are associated with party records are Referred to as party roles</a:t>
            </a:r>
          </a:p>
          <a:p>
            <a:pPr marL="476250" lvl="3" indent="-185738">
              <a:spcBef>
                <a:spcPts val="0"/>
              </a:spcBef>
              <a:spcAft>
                <a:spcPts val="400"/>
              </a:spcAft>
              <a:buFont typeface="Segoe UI" panose="020B0502040204020203" pitchFamily="34" charset="0"/>
              <a:buChar char="–"/>
            </a:pPr>
            <a:r>
              <a:rPr lang="en-US" sz="1600" dirty="0">
                <a:solidFill>
                  <a:schemeClr val="tx1"/>
                </a:solidFill>
              </a:rPr>
              <a:t>Customer </a:t>
            </a:r>
          </a:p>
          <a:p>
            <a:pPr marL="476250" lvl="3" indent="-185738">
              <a:spcBef>
                <a:spcPts val="0"/>
              </a:spcBef>
              <a:spcAft>
                <a:spcPts val="400"/>
              </a:spcAft>
              <a:buFont typeface="Segoe UI" panose="020B0502040204020203" pitchFamily="34" charset="0"/>
              <a:buChar char="–"/>
            </a:pPr>
            <a:r>
              <a:rPr lang="en-US" sz="1600" dirty="0">
                <a:solidFill>
                  <a:schemeClr val="tx1"/>
                </a:solidFill>
              </a:rPr>
              <a:t>Prospect </a:t>
            </a:r>
          </a:p>
          <a:p>
            <a:pPr marL="476250" lvl="3" indent="-185738">
              <a:spcBef>
                <a:spcPts val="0"/>
              </a:spcBef>
              <a:spcAft>
                <a:spcPts val="400"/>
              </a:spcAft>
              <a:buFont typeface="Segoe UI" panose="020B0502040204020203" pitchFamily="34" charset="0"/>
              <a:buChar char="–"/>
            </a:pPr>
            <a:r>
              <a:rPr lang="en-US" sz="1600" dirty="0">
                <a:solidFill>
                  <a:schemeClr val="tx1"/>
                </a:solidFill>
              </a:rPr>
              <a:t>Worker </a:t>
            </a:r>
          </a:p>
          <a:p>
            <a:pPr marL="476250" lvl="3" indent="-185738">
              <a:spcBef>
                <a:spcPts val="0"/>
              </a:spcBef>
              <a:spcAft>
                <a:spcPts val="400"/>
              </a:spcAft>
              <a:buFont typeface="Segoe UI" panose="020B0502040204020203" pitchFamily="34" charset="0"/>
              <a:buChar char="–"/>
            </a:pPr>
            <a:r>
              <a:rPr lang="en-US" sz="1600" dirty="0">
                <a:solidFill>
                  <a:schemeClr val="tx1"/>
                </a:solidFill>
              </a:rPr>
              <a:t>Vendor</a:t>
            </a:r>
          </a:p>
          <a:p>
            <a:pPr marL="476250" lvl="3" indent="-185738">
              <a:spcBef>
                <a:spcPts val="0"/>
              </a:spcBef>
              <a:spcAft>
                <a:spcPts val="400"/>
              </a:spcAft>
              <a:buFont typeface="Segoe UI" panose="020B0502040204020203" pitchFamily="34" charset="0"/>
              <a:buChar char="–"/>
            </a:pPr>
            <a:r>
              <a:rPr lang="en-US" sz="1600" dirty="0">
                <a:solidFill>
                  <a:schemeClr val="tx1"/>
                </a:solidFill>
              </a:rPr>
              <a:t>Competitor</a:t>
            </a:r>
          </a:p>
          <a:p>
            <a:pPr marL="476250" lvl="3" indent="-185738">
              <a:spcBef>
                <a:spcPts val="0"/>
              </a:spcBef>
              <a:spcAft>
                <a:spcPts val="400"/>
              </a:spcAft>
              <a:buFont typeface="Segoe UI" panose="020B0502040204020203" pitchFamily="34" charset="0"/>
              <a:buChar char="–"/>
            </a:pPr>
            <a:r>
              <a:rPr lang="en-US" sz="1600" dirty="0">
                <a:solidFill>
                  <a:schemeClr val="tx1"/>
                </a:solidFill>
              </a:rPr>
              <a:t>Applicant</a:t>
            </a:r>
          </a:p>
          <a:p>
            <a:pPr marL="476250" lvl="3" indent="-185738">
              <a:spcBef>
                <a:spcPts val="0"/>
              </a:spcBef>
              <a:spcAft>
                <a:spcPts val="400"/>
              </a:spcAft>
              <a:buFont typeface="Segoe UI" panose="020B0502040204020203" pitchFamily="34" charset="0"/>
              <a:buChar char="–"/>
            </a:pPr>
            <a:r>
              <a:rPr lang="en-US" sz="1600" dirty="0">
                <a:solidFill>
                  <a:schemeClr val="tx1"/>
                </a:solidFill>
              </a:rPr>
              <a:t>Contact</a:t>
            </a:r>
          </a:p>
        </p:txBody>
      </p:sp>
      <p:pic>
        <p:nvPicPr>
          <p:cNvPr id="4" name="Picture 2" descr="Screenshot of the global address book with New party highlighted.">
            <a:extLst>
              <a:ext uri="{FF2B5EF4-FFF2-40B4-BE49-F238E27FC236}">
                <a16:creationId xmlns:a16="http://schemas.microsoft.com/office/drawing/2014/main" id="{D739F7F5-AB43-EF1A-1021-097DBD2F68D0}"/>
              </a:ext>
            </a:extLst>
          </p:cNvPr>
          <p:cNvPicPr>
            <a:picLocks noGrp="1" noChangeAspect="1" noChangeArrowheads="1"/>
          </p:cNvPicPr>
          <p:nvPr>
            <p:ph type="pic" sz="quarter" idx="20"/>
          </p:nvPr>
        </p:nvPicPr>
        <p:blipFill rotWithShape="1">
          <a:blip r:embed="rId3">
            <a:extLst>
              <a:ext uri="{28A0092B-C50C-407E-A947-70E740481C1C}">
                <a14:useLocalDpi xmlns:a14="http://schemas.microsoft.com/office/drawing/2010/main" val="0"/>
              </a:ext>
            </a:extLst>
          </a:blip>
          <a:srcRect l="-2147" t="-15232" r="-2147" b="-15232"/>
          <a:stretch/>
        </p:blipFill>
        <p:spPr bwMode="auto">
          <a:xfrm>
            <a:off x="4064000" y="1581150"/>
            <a:ext cx="7535863" cy="4430713"/>
          </a:xfrm>
          <a:prstGeom prst="rect">
            <a:avLst/>
          </a:prstGeom>
          <a:noFill/>
          <a:ln w="38100">
            <a:solidFill>
              <a:srgbClr val="C73ECC"/>
            </a:solidFill>
            <a:headEnd type="none" w="med" len="med"/>
            <a:tailEnd type="none" w="med" len="med"/>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5930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3DC77C6-A577-3650-FF61-1539F42E1C65}"/>
              </a:ext>
            </a:extLst>
          </p:cNvPr>
          <p:cNvSpPr>
            <a:spLocks noGrp="1"/>
          </p:cNvSpPr>
          <p:nvPr>
            <p:ph type="title"/>
          </p:nvPr>
        </p:nvSpPr>
        <p:spPr/>
        <p:txBody>
          <a:bodyPr/>
          <a:lstStyle/>
          <a:p>
            <a:r>
              <a:rPr lang="en-US" dirty="0"/>
              <a:t>Global Address Book – Sample Parties</a:t>
            </a:r>
          </a:p>
        </p:txBody>
      </p:sp>
      <p:sp>
        <p:nvSpPr>
          <p:cNvPr id="7" name="Oval 6">
            <a:extLst>
              <a:ext uri="{FF2B5EF4-FFF2-40B4-BE49-F238E27FC236}">
                <a16:creationId xmlns:a16="http://schemas.microsoft.com/office/drawing/2014/main" id="{6389F2D1-21D8-6E27-50B4-8ACEC4214677}"/>
              </a:ext>
              <a:ext uri="{C183D7F6-B498-43B3-948B-1728B52AA6E4}">
                <adec:decorative xmlns:adec="http://schemas.microsoft.com/office/drawing/2017/decorative" val="0"/>
              </a:ext>
            </a:extLst>
          </p:cNvPr>
          <p:cNvSpPr>
            <a:spLocks/>
          </p:cNvSpPr>
          <p:nvPr/>
        </p:nvSpPr>
        <p:spPr bwMode="auto">
          <a:xfrm>
            <a:off x="674430" y="1386769"/>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15" name="Text Placeholder 5">
            <a:extLst>
              <a:ext uri="{FF2B5EF4-FFF2-40B4-BE49-F238E27FC236}">
                <a16:creationId xmlns:a16="http://schemas.microsoft.com/office/drawing/2014/main" id="{9F486A10-83DB-3061-62F6-2DF31BC664A6}"/>
              </a:ext>
            </a:extLst>
          </p:cNvPr>
          <p:cNvSpPr txBox="1">
            <a:spLocks/>
          </p:cNvSpPr>
          <p:nvPr/>
        </p:nvSpPr>
        <p:spPr>
          <a:xfrm>
            <a:off x="1422399" y="1323652"/>
            <a:ext cx="10177463" cy="677108"/>
          </a:xfrm>
          <a:prstGeom prst="rect">
            <a:avLst/>
          </a:prstGeom>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b="1"/>
              <a:t>Customer</a:t>
            </a:r>
            <a:r>
              <a:rPr lang="en-US" sz="2200"/>
              <a:t>: Individuals, companies, or other entities who purchase goods and services that are produced by other individuals, companies, or entities</a:t>
            </a:r>
          </a:p>
        </p:txBody>
      </p:sp>
      <p:sp>
        <p:nvSpPr>
          <p:cNvPr id="9" name="Oval 8">
            <a:extLst>
              <a:ext uri="{FF2B5EF4-FFF2-40B4-BE49-F238E27FC236}">
                <a16:creationId xmlns:a16="http://schemas.microsoft.com/office/drawing/2014/main" id="{0BEBC5D9-9EFF-CF7D-41F2-6E58CABC42E5}"/>
              </a:ext>
              <a:ext uri="{C183D7F6-B498-43B3-948B-1728B52AA6E4}">
                <adec:decorative xmlns:adec="http://schemas.microsoft.com/office/drawing/2017/decorative" val="0"/>
              </a:ext>
            </a:extLst>
          </p:cNvPr>
          <p:cNvSpPr>
            <a:spLocks/>
          </p:cNvSpPr>
          <p:nvPr/>
        </p:nvSpPr>
        <p:spPr bwMode="auto">
          <a:xfrm>
            <a:off x="674430" y="2472820"/>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16" name="Text Placeholder 1">
            <a:extLst>
              <a:ext uri="{FF2B5EF4-FFF2-40B4-BE49-F238E27FC236}">
                <a16:creationId xmlns:a16="http://schemas.microsoft.com/office/drawing/2014/main" id="{2EAD6041-D580-AE09-25A0-144C65330D9F}"/>
              </a:ext>
            </a:extLst>
          </p:cNvPr>
          <p:cNvSpPr txBox="1">
            <a:spLocks/>
          </p:cNvSpPr>
          <p:nvPr/>
        </p:nvSpPr>
        <p:spPr>
          <a:xfrm>
            <a:off x="1422399" y="2409703"/>
            <a:ext cx="10177463" cy="677108"/>
          </a:xfrm>
          <a:prstGeom prst="rect">
            <a:avLst/>
          </a:prstGeom>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b="1"/>
              <a:t>Vendor</a:t>
            </a:r>
            <a:r>
              <a:rPr lang="en-US" sz="2200"/>
              <a:t>: A party that supplies products to one or more legal entities in exchange for payment.</a:t>
            </a:r>
          </a:p>
        </p:txBody>
      </p:sp>
      <p:sp>
        <p:nvSpPr>
          <p:cNvPr id="11" name="Oval 10">
            <a:extLst>
              <a:ext uri="{FF2B5EF4-FFF2-40B4-BE49-F238E27FC236}">
                <a16:creationId xmlns:a16="http://schemas.microsoft.com/office/drawing/2014/main" id="{68CDFBA0-C3FA-5F7A-4074-ACAFC55CF281}"/>
              </a:ext>
              <a:ext uri="{C183D7F6-B498-43B3-948B-1728B52AA6E4}">
                <adec:decorative xmlns:adec="http://schemas.microsoft.com/office/drawing/2017/decorative" val="0"/>
              </a:ext>
            </a:extLst>
          </p:cNvPr>
          <p:cNvSpPr>
            <a:spLocks/>
          </p:cNvSpPr>
          <p:nvPr/>
        </p:nvSpPr>
        <p:spPr bwMode="auto">
          <a:xfrm>
            <a:off x="674430" y="3558871"/>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17" name="Text Placeholder 2">
            <a:extLst>
              <a:ext uri="{FF2B5EF4-FFF2-40B4-BE49-F238E27FC236}">
                <a16:creationId xmlns:a16="http://schemas.microsoft.com/office/drawing/2014/main" id="{30A43EF4-02C9-5D00-E44F-20E4B99A130F}"/>
              </a:ext>
            </a:extLst>
          </p:cNvPr>
          <p:cNvSpPr txBox="1">
            <a:spLocks/>
          </p:cNvSpPr>
          <p:nvPr/>
        </p:nvSpPr>
        <p:spPr>
          <a:xfrm>
            <a:off x="1422399" y="3495754"/>
            <a:ext cx="10177463" cy="677108"/>
          </a:xfrm>
          <a:prstGeom prst="rect">
            <a:avLst/>
          </a:prstGeom>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b="1"/>
              <a:t>Contact</a:t>
            </a:r>
            <a:r>
              <a:rPr lang="en-US" sz="2200"/>
              <a:t>: A person, either inside or outside your organization, that you have created an entry for.</a:t>
            </a:r>
          </a:p>
        </p:txBody>
      </p:sp>
      <p:sp>
        <p:nvSpPr>
          <p:cNvPr id="13" name="Oval 12">
            <a:extLst>
              <a:ext uri="{FF2B5EF4-FFF2-40B4-BE49-F238E27FC236}">
                <a16:creationId xmlns:a16="http://schemas.microsoft.com/office/drawing/2014/main" id="{D6E50D76-CE40-7936-DEFA-3C8FBBA2EACC}"/>
              </a:ext>
              <a:ext uri="{C183D7F6-B498-43B3-948B-1728B52AA6E4}">
                <adec:decorative xmlns:adec="http://schemas.microsoft.com/office/drawing/2017/decorative" val="0"/>
              </a:ext>
            </a:extLst>
          </p:cNvPr>
          <p:cNvSpPr>
            <a:spLocks/>
          </p:cNvSpPr>
          <p:nvPr/>
        </p:nvSpPr>
        <p:spPr bwMode="auto">
          <a:xfrm>
            <a:off x="674430" y="4475644"/>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4</a:t>
            </a:r>
            <a:endParaRPr lang="en-IN" sz="2400" b="1">
              <a:solidFill>
                <a:schemeClr val="tx1"/>
              </a:solidFill>
            </a:endParaRPr>
          </a:p>
        </p:txBody>
      </p:sp>
      <p:sp>
        <p:nvSpPr>
          <p:cNvPr id="18" name="Text Placeholder 3">
            <a:extLst>
              <a:ext uri="{FF2B5EF4-FFF2-40B4-BE49-F238E27FC236}">
                <a16:creationId xmlns:a16="http://schemas.microsoft.com/office/drawing/2014/main" id="{B28B73F7-22D3-E250-2924-1065E62C9001}"/>
              </a:ext>
            </a:extLst>
          </p:cNvPr>
          <p:cNvSpPr txBox="1">
            <a:spLocks/>
          </p:cNvSpPr>
          <p:nvPr/>
        </p:nvSpPr>
        <p:spPr>
          <a:xfrm>
            <a:off x="1422399" y="4581805"/>
            <a:ext cx="10177463" cy="338554"/>
          </a:xfrm>
          <a:prstGeom prst="rect">
            <a:avLst/>
          </a:prstGeom>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b="1"/>
              <a:t>Prospect</a:t>
            </a:r>
            <a:r>
              <a:rPr lang="en-US" sz="2200"/>
              <a:t>: A party that might provide a service or benefit to a legal entity.</a:t>
            </a:r>
          </a:p>
        </p:txBody>
      </p:sp>
    </p:spTree>
    <p:extLst>
      <p:ext uri="{BB962C8B-B14F-4D97-AF65-F5344CB8AC3E}">
        <p14:creationId xmlns:p14="http://schemas.microsoft.com/office/powerpoint/2010/main" val="37951246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207A906-76A3-9306-CF08-7749006E1DCA}"/>
              </a:ext>
              <a:ext uri="{C183D7F6-B498-43B3-948B-1728B52AA6E4}">
                <adec:decorative xmlns:adec="http://schemas.microsoft.com/office/drawing/2017/decorative" val="1"/>
              </a:ext>
            </a:extLst>
          </p:cNvPr>
          <p:cNvSpPr>
            <a:spLocks noGrp="1"/>
          </p:cNvSpPr>
          <p:nvPr>
            <p:ph type="pic" sz="quarter" idx="20"/>
          </p:nvPr>
        </p:nvSpPr>
        <p:spPr>
          <a:xfrm>
            <a:off x="4064000" y="1581150"/>
            <a:ext cx="7535862" cy="4430720"/>
          </a:xfrm>
          <a:solidFill>
            <a:schemeClr val="bg1"/>
          </a:solidFill>
          <a:ln w="38100">
            <a:solidFill>
              <a:srgbClr val="C73ECC"/>
            </a:solidFill>
          </a:ln>
        </p:spPr>
      </p:sp>
      <p:sp>
        <p:nvSpPr>
          <p:cNvPr id="4" name="Title 3">
            <a:extLst>
              <a:ext uri="{FF2B5EF4-FFF2-40B4-BE49-F238E27FC236}">
                <a16:creationId xmlns:a16="http://schemas.microsoft.com/office/drawing/2014/main" id="{42EED341-48BA-E521-4915-3D097140B974}"/>
              </a:ext>
            </a:extLst>
          </p:cNvPr>
          <p:cNvSpPr>
            <a:spLocks noGrp="1"/>
          </p:cNvSpPr>
          <p:nvPr>
            <p:ph type="title"/>
          </p:nvPr>
        </p:nvSpPr>
        <p:spPr/>
        <p:txBody>
          <a:bodyPr/>
          <a:lstStyle/>
          <a:p>
            <a:r>
              <a:rPr lang="en-IN" b="1" i="0">
                <a:solidFill>
                  <a:srgbClr val="171717"/>
                </a:solidFill>
                <a:effectLst/>
              </a:rPr>
              <a:t>Navigation Elements</a:t>
            </a:r>
            <a:endParaRPr lang="en-US"/>
          </a:p>
        </p:txBody>
      </p:sp>
      <p:sp>
        <p:nvSpPr>
          <p:cNvPr id="6" name="Text Placeholder 5">
            <a:extLst>
              <a:ext uri="{FF2B5EF4-FFF2-40B4-BE49-F238E27FC236}">
                <a16:creationId xmlns:a16="http://schemas.microsoft.com/office/drawing/2014/main" id="{33A074BF-F47A-CC32-0014-BD3935D51DE1}"/>
              </a:ext>
            </a:extLst>
          </p:cNvPr>
          <p:cNvSpPr>
            <a:spLocks noGrp="1"/>
          </p:cNvSpPr>
          <p:nvPr>
            <p:ph type="body" sz="quarter" idx="16"/>
          </p:nvPr>
        </p:nvSpPr>
        <p:spPr>
          <a:xfrm>
            <a:off x="584200" y="1594155"/>
            <a:ext cx="3174143" cy="1015663"/>
          </a:xfrm>
        </p:spPr>
        <p:txBody>
          <a:bodyPr/>
          <a:lstStyle/>
          <a:p>
            <a:r>
              <a:rPr lang="en-US" sz="2200" dirty="0"/>
              <a:t>The primary navigation concepts in Finance and Operations apps are:</a:t>
            </a:r>
          </a:p>
        </p:txBody>
      </p:sp>
      <p:sp>
        <p:nvSpPr>
          <p:cNvPr id="8" name="Text Placeholder 4">
            <a:extLst>
              <a:ext uri="{FF2B5EF4-FFF2-40B4-BE49-F238E27FC236}">
                <a16:creationId xmlns:a16="http://schemas.microsoft.com/office/drawing/2014/main" id="{38919425-524D-F1BF-C194-053A82F65788}"/>
              </a:ext>
            </a:extLst>
          </p:cNvPr>
          <p:cNvSpPr txBox="1">
            <a:spLocks/>
          </p:cNvSpPr>
          <p:nvPr/>
        </p:nvSpPr>
        <p:spPr>
          <a:xfrm>
            <a:off x="584200" y="2781300"/>
            <a:ext cx="3263900" cy="429645"/>
          </a:xfrm>
          <a:prstGeom prst="rect">
            <a:avLst/>
          </a:prstGeom>
        </p:spPr>
        <p:txBody>
          <a:bodyPr lIns="0" tIns="0" rIns="0" bIns="0" anchor="ctr">
            <a:noAutofit/>
          </a:bodyPr>
          <a:lstStyle>
            <a:lvl1pPr marL="0" marR="0" indent="0" algn="l" defTabSz="914367" rtl="0" eaLnBrk="1" fontAlgn="auto" latinLnBrk="0" hangingPunct="1">
              <a:lnSpc>
                <a:spcPct val="100000"/>
              </a:lnSpc>
              <a:spcBef>
                <a:spcPts val="0"/>
              </a:spcBef>
              <a:spcAft>
                <a:spcPts val="40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Dashboard</a:t>
            </a:r>
          </a:p>
        </p:txBody>
      </p:sp>
      <p:sp>
        <p:nvSpPr>
          <p:cNvPr id="9" name="Text Placeholder 4">
            <a:extLst>
              <a:ext uri="{FF2B5EF4-FFF2-40B4-BE49-F238E27FC236}">
                <a16:creationId xmlns:a16="http://schemas.microsoft.com/office/drawing/2014/main" id="{3648EAA5-D679-C67E-4FC5-DEF56606B1BF}"/>
              </a:ext>
            </a:extLst>
          </p:cNvPr>
          <p:cNvSpPr txBox="1">
            <a:spLocks/>
          </p:cNvSpPr>
          <p:nvPr/>
        </p:nvSpPr>
        <p:spPr>
          <a:xfrm>
            <a:off x="584200" y="3480882"/>
            <a:ext cx="3263900" cy="430294"/>
          </a:xfrm>
          <a:prstGeom prst="rect">
            <a:avLst/>
          </a:prstGeom>
        </p:spPr>
        <p:txBody>
          <a:bodyPr lIns="0" tIns="0" rIns="0" bIns="0" anchor="ctr">
            <a:noAutofit/>
          </a:bodyPr>
          <a:lstStyle>
            <a:lvl1pPr marL="0" marR="0" indent="0" algn="l" defTabSz="914367" rtl="0" eaLnBrk="1" fontAlgn="auto" latinLnBrk="0" hangingPunct="1">
              <a:lnSpc>
                <a:spcPct val="100000"/>
              </a:lnSpc>
              <a:spcBef>
                <a:spcPts val="0"/>
              </a:spcBef>
              <a:spcAft>
                <a:spcPts val="40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a:t>Navigation pane</a:t>
            </a:r>
          </a:p>
        </p:txBody>
      </p:sp>
      <p:sp>
        <p:nvSpPr>
          <p:cNvPr id="10" name="Text Placeholder 4">
            <a:extLst>
              <a:ext uri="{FF2B5EF4-FFF2-40B4-BE49-F238E27FC236}">
                <a16:creationId xmlns:a16="http://schemas.microsoft.com/office/drawing/2014/main" id="{563E98A2-E5C1-5752-637C-5DFBF4F1E148}"/>
              </a:ext>
            </a:extLst>
          </p:cNvPr>
          <p:cNvSpPr txBox="1">
            <a:spLocks/>
          </p:cNvSpPr>
          <p:nvPr/>
        </p:nvSpPr>
        <p:spPr>
          <a:xfrm>
            <a:off x="584200" y="4181114"/>
            <a:ext cx="3263900" cy="430294"/>
          </a:xfrm>
          <a:prstGeom prst="rect">
            <a:avLst/>
          </a:prstGeom>
        </p:spPr>
        <p:txBody>
          <a:bodyPr lIns="0" tIns="0" rIns="0" bIns="0" anchor="ctr">
            <a:noAutofit/>
          </a:bodyPr>
          <a:lstStyle>
            <a:lvl1pPr marL="0" marR="0" indent="0" algn="l" defTabSz="914367" rtl="0" eaLnBrk="1" fontAlgn="auto" latinLnBrk="0" hangingPunct="1">
              <a:lnSpc>
                <a:spcPct val="100000"/>
              </a:lnSpc>
              <a:spcBef>
                <a:spcPts val="0"/>
              </a:spcBef>
              <a:spcAft>
                <a:spcPts val="40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a:t>Workspaces</a:t>
            </a:r>
          </a:p>
        </p:txBody>
      </p:sp>
      <p:sp>
        <p:nvSpPr>
          <p:cNvPr id="11" name="Text Placeholder 4">
            <a:extLst>
              <a:ext uri="{FF2B5EF4-FFF2-40B4-BE49-F238E27FC236}">
                <a16:creationId xmlns:a16="http://schemas.microsoft.com/office/drawing/2014/main" id="{4B292885-5B9E-B11B-6C64-647D3856C458}"/>
              </a:ext>
            </a:extLst>
          </p:cNvPr>
          <p:cNvSpPr txBox="1">
            <a:spLocks/>
          </p:cNvSpPr>
          <p:nvPr/>
        </p:nvSpPr>
        <p:spPr>
          <a:xfrm>
            <a:off x="584200" y="4881345"/>
            <a:ext cx="3263900" cy="430294"/>
          </a:xfrm>
          <a:prstGeom prst="rect">
            <a:avLst/>
          </a:prstGeom>
        </p:spPr>
        <p:txBody>
          <a:bodyPr lIns="0" tIns="0" rIns="0" bIns="0" anchor="ctr">
            <a:noAutofit/>
          </a:bodyPr>
          <a:lstStyle>
            <a:lvl1pPr marL="0" marR="0" indent="0" algn="l" defTabSz="914367" rtl="0" eaLnBrk="1" fontAlgn="auto" latinLnBrk="0" hangingPunct="1">
              <a:lnSpc>
                <a:spcPct val="100000"/>
              </a:lnSpc>
              <a:spcBef>
                <a:spcPts val="0"/>
              </a:spcBef>
              <a:spcAft>
                <a:spcPts val="40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a:t>Tiles</a:t>
            </a:r>
          </a:p>
        </p:txBody>
      </p:sp>
      <p:sp>
        <p:nvSpPr>
          <p:cNvPr id="12" name="Text Placeholder 4">
            <a:extLst>
              <a:ext uri="{FF2B5EF4-FFF2-40B4-BE49-F238E27FC236}">
                <a16:creationId xmlns:a16="http://schemas.microsoft.com/office/drawing/2014/main" id="{1044A5C2-4453-DC97-17E7-23257A7425FD}"/>
              </a:ext>
            </a:extLst>
          </p:cNvPr>
          <p:cNvSpPr txBox="1">
            <a:spLocks/>
          </p:cNvSpPr>
          <p:nvPr/>
        </p:nvSpPr>
        <p:spPr>
          <a:xfrm>
            <a:off x="584200" y="5581576"/>
            <a:ext cx="3263900" cy="430294"/>
          </a:xfrm>
          <a:prstGeom prst="rect">
            <a:avLst/>
          </a:prstGeom>
        </p:spPr>
        <p:txBody>
          <a:bodyPr lIns="0" tIns="0" rIns="0" bIns="0" anchor="ctr">
            <a:noAutofit/>
          </a:bodyPr>
          <a:lstStyle>
            <a:lvl1pPr marL="0" marR="0" indent="0" algn="l" defTabSz="914367" rtl="0" eaLnBrk="1" fontAlgn="auto" latinLnBrk="0" hangingPunct="1">
              <a:lnSpc>
                <a:spcPct val="100000"/>
              </a:lnSpc>
              <a:spcBef>
                <a:spcPts val="0"/>
              </a:spcBef>
              <a:spcAft>
                <a:spcPts val="40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a:t>Navigation search</a:t>
            </a:r>
          </a:p>
        </p:txBody>
      </p:sp>
      <p:sp>
        <p:nvSpPr>
          <p:cNvPr id="17" name="TextBox 16">
            <a:extLst>
              <a:ext uri="{FF2B5EF4-FFF2-40B4-BE49-F238E27FC236}">
                <a16:creationId xmlns:a16="http://schemas.microsoft.com/office/drawing/2014/main" id="{6517E856-A775-E6AA-2F04-46CD108AFCFF}"/>
              </a:ext>
            </a:extLst>
          </p:cNvPr>
          <p:cNvSpPr txBox="1"/>
          <p:nvPr/>
        </p:nvSpPr>
        <p:spPr>
          <a:xfrm>
            <a:off x="6033197" y="2363148"/>
            <a:ext cx="1199014" cy="292211"/>
          </a:xfrm>
          <a:prstGeom prst="rect">
            <a:avLst/>
          </a:prstGeom>
          <a:noFill/>
        </p:spPr>
        <p:txBody>
          <a:bodyPr wrap="none" lIns="0" tIns="0" rIns="0" bIns="0" rtlCol="0" anchor="ctr">
            <a:spAutoFit/>
          </a:bodyPr>
          <a:lstStyle/>
          <a:p>
            <a:pPr algn="ctr">
              <a:spcAft>
                <a:spcPts val="600"/>
              </a:spcAft>
              <a:buSzPct val="90000"/>
            </a:pPr>
            <a:r>
              <a:rPr lang="en-US" sz="1800">
                <a:latin typeface="+mj-lt"/>
              </a:rPr>
              <a:t>Dashboard</a:t>
            </a:r>
            <a:endParaRPr lang="en-IN" sz="1800">
              <a:latin typeface="+mj-lt"/>
            </a:endParaRPr>
          </a:p>
        </p:txBody>
      </p:sp>
      <p:pic>
        <p:nvPicPr>
          <p:cNvPr id="15" name="Picture 14">
            <a:extLst>
              <a:ext uri="{FF2B5EF4-FFF2-40B4-BE49-F238E27FC236}">
                <a16:creationId xmlns:a16="http://schemas.microsoft.com/office/drawing/2014/main" id="{1EA7CA2B-22CC-0B59-4F64-976EDE79C541}"/>
              </a:ext>
            </a:extLst>
          </p:cNvPr>
          <p:cNvPicPr>
            <a:picLocks noChangeAspect="1"/>
          </p:cNvPicPr>
          <p:nvPr/>
        </p:nvPicPr>
        <p:blipFill>
          <a:blip r:embed="rId3"/>
          <a:stretch>
            <a:fillRect/>
          </a:stretch>
        </p:blipFill>
        <p:spPr>
          <a:xfrm>
            <a:off x="4212281" y="2743273"/>
            <a:ext cx="4840846" cy="2486599"/>
          </a:xfrm>
          <a:prstGeom prst="rect">
            <a:avLst/>
          </a:prstGeom>
          <a:ln w="6350">
            <a:noFill/>
          </a:ln>
        </p:spPr>
      </p:pic>
      <p:sp>
        <p:nvSpPr>
          <p:cNvPr id="18" name="TextBox 17">
            <a:extLst>
              <a:ext uri="{FF2B5EF4-FFF2-40B4-BE49-F238E27FC236}">
                <a16:creationId xmlns:a16="http://schemas.microsoft.com/office/drawing/2014/main" id="{FBAC7B94-CEF2-0C25-007C-4C196633C927}"/>
              </a:ext>
            </a:extLst>
          </p:cNvPr>
          <p:cNvSpPr txBox="1"/>
          <p:nvPr/>
        </p:nvSpPr>
        <p:spPr>
          <a:xfrm>
            <a:off x="10052695" y="2363148"/>
            <a:ext cx="508149" cy="292608"/>
          </a:xfrm>
          <a:prstGeom prst="rect">
            <a:avLst/>
          </a:prstGeom>
          <a:noFill/>
        </p:spPr>
        <p:txBody>
          <a:bodyPr wrap="none" lIns="0" tIns="0" rIns="0" bIns="0" rtlCol="0" anchor="ctr">
            <a:spAutoFit/>
          </a:bodyPr>
          <a:lstStyle/>
          <a:p>
            <a:pPr algn="ctr">
              <a:lnSpc>
                <a:spcPct val="90000"/>
              </a:lnSpc>
              <a:spcAft>
                <a:spcPts val="600"/>
              </a:spcAft>
              <a:buSzPct val="90000"/>
            </a:pPr>
            <a:r>
              <a:rPr lang="en-US" sz="1800">
                <a:latin typeface="+mj-lt"/>
              </a:rPr>
              <a:t>Tiles</a:t>
            </a:r>
            <a:endParaRPr lang="en-IN" sz="1800">
              <a:latin typeface="+mj-lt"/>
            </a:endParaRPr>
          </a:p>
        </p:txBody>
      </p:sp>
      <p:pic>
        <p:nvPicPr>
          <p:cNvPr id="16" name="Picture 15">
            <a:extLst>
              <a:ext uri="{FF2B5EF4-FFF2-40B4-BE49-F238E27FC236}">
                <a16:creationId xmlns:a16="http://schemas.microsoft.com/office/drawing/2014/main" id="{ACF0C70C-BF5B-7C19-A46D-917B4B53CCD8}"/>
              </a:ext>
            </a:extLst>
          </p:cNvPr>
          <p:cNvPicPr>
            <a:picLocks noChangeAspect="1"/>
          </p:cNvPicPr>
          <p:nvPr/>
        </p:nvPicPr>
        <p:blipFill rotWithShape="1">
          <a:blip r:embed="rId4"/>
          <a:srcRect l="4656" t="4183" r="3187" b="3067"/>
          <a:stretch/>
        </p:blipFill>
        <p:spPr>
          <a:xfrm>
            <a:off x="9197903" y="2743273"/>
            <a:ext cx="2253678" cy="1699702"/>
          </a:xfrm>
          <a:prstGeom prst="rect">
            <a:avLst/>
          </a:prstGeom>
          <a:ln w="6350">
            <a:noFill/>
          </a:ln>
        </p:spPr>
      </p:pic>
    </p:spTree>
    <p:extLst>
      <p:ext uri="{BB962C8B-B14F-4D97-AF65-F5344CB8AC3E}">
        <p14:creationId xmlns:p14="http://schemas.microsoft.com/office/powerpoint/2010/main" val="372600139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7F22C5-F704-F460-77F6-6ED4C2927069}"/>
              </a:ext>
            </a:extLst>
          </p:cNvPr>
          <p:cNvSpPr>
            <a:spLocks noGrp="1"/>
          </p:cNvSpPr>
          <p:nvPr>
            <p:ph type="title"/>
          </p:nvPr>
        </p:nvSpPr>
        <p:spPr>
          <a:xfrm>
            <a:off x="569911" y="2769057"/>
            <a:ext cx="6345239" cy="1231106"/>
          </a:xfrm>
        </p:spPr>
        <p:txBody>
          <a:bodyPr/>
          <a:lstStyle/>
          <a:p>
            <a:r>
              <a:rPr lang="en-US" dirty="0"/>
              <a:t>Exercise 8: </a:t>
            </a:r>
            <a:r>
              <a:rPr lang="en-IN" dirty="0"/>
              <a:t>Configuring Address Books</a:t>
            </a:r>
            <a:endParaRPr lang="en-US" dirty="0"/>
          </a:p>
        </p:txBody>
      </p:sp>
    </p:spTree>
    <p:extLst>
      <p:ext uri="{BB962C8B-B14F-4D97-AF65-F5344CB8AC3E}">
        <p14:creationId xmlns:p14="http://schemas.microsoft.com/office/powerpoint/2010/main" val="1170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C1EAB-D92E-4F46-83A3-9CD89C50991E}"/>
              </a:ext>
            </a:extLst>
          </p:cNvPr>
          <p:cNvSpPr>
            <a:spLocks noGrp="1"/>
          </p:cNvSpPr>
          <p:nvPr>
            <p:ph type="title"/>
          </p:nvPr>
        </p:nvSpPr>
        <p:spPr>
          <a:xfrm>
            <a:off x="588262" y="585216"/>
            <a:ext cx="11044938" cy="492443"/>
          </a:xfrm>
        </p:spPr>
        <p:txBody>
          <a:bodyPr/>
          <a:lstStyle/>
          <a:p>
            <a:r>
              <a:rPr lang="en-US" dirty="0"/>
              <a:t>Create and use Alert rules</a:t>
            </a:r>
            <a:endParaRPr lang="en-IN" dirty="0"/>
          </a:p>
        </p:txBody>
      </p:sp>
      <p:sp>
        <p:nvSpPr>
          <p:cNvPr id="13" name="Text Placeholder 3">
            <a:extLst>
              <a:ext uri="{FF2B5EF4-FFF2-40B4-BE49-F238E27FC236}">
                <a16:creationId xmlns:a16="http://schemas.microsoft.com/office/drawing/2014/main" id="{69303EAA-7B52-648C-159E-C11CA837AED4}"/>
              </a:ext>
            </a:extLst>
          </p:cNvPr>
          <p:cNvSpPr txBox="1">
            <a:spLocks/>
          </p:cNvSpPr>
          <p:nvPr/>
        </p:nvSpPr>
        <p:spPr>
          <a:xfrm>
            <a:off x="588262" y="1581150"/>
            <a:ext cx="5139438" cy="1092607"/>
          </a:xfrm>
          <a:prstGeom prst="rect">
            <a:avLst/>
          </a:prstGeom>
        </p:spPr>
        <p:txBody>
          <a:bodyPr wrap="square" lIns="0" tIns="0" rIns="0" bIns="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
              </a:spcBef>
              <a:buNone/>
            </a:pPr>
            <a:r>
              <a:rPr lang="en-US" sz="1800" dirty="0"/>
              <a:t>Alert rules scenarios in ERP:</a:t>
            </a:r>
          </a:p>
          <a:p>
            <a:pPr marL="339725" lvl="2" indent="-196850" defTabSz="914400" fontAlgn="base">
              <a:spcBef>
                <a:spcPts val="300"/>
              </a:spcBef>
              <a:buClr>
                <a:schemeClr val="tx1"/>
              </a:buClr>
              <a:defRPr/>
            </a:pPr>
            <a:r>
              <a:rPr lang="en-US" sz="1600" dirty="0">
                <a:cs typeface="Segoe UI Light" panose="020B0502040204020203" pitchFamily="34" charset="0"/>
              </a:rPr>
              <a:t>Scenario 1: Create an alert rule for new sales orders</a:t>
            </a:r>
          </a:p>
          <a:p>
            <a:pPr marL="339725" lvl="2" indent="-196850" defTabSz="914400" fontAlgn="base">
              <a:spcBef>
                <a:spcPts val="300"/>
              </a:spcBef>
              <a:buClr>
                <a:schemeClr val="tx1"/>
              </a:buClr>
              <a:defRPr/>
            </a:pPr>
            <a:r>
              <a:rPr lang="en-US" sz="1600" dirty="0">
                <a:cs typeface="Segoe UI Light" panose="020B0502040204020203" pitchFamily="34" charset="0"/>
              </a:rPr>
              <a:t>Scenario 2: Create an alert rule for postponement of a delivery date</a:t>
            </a:r>
          </a:p>
        </p:txBody>
      </p:sp>
      <p:sp>
        <p:nvSpPr>
          <p:cNvPr id="14" name="Text Placeholder 8">
            <a:extLst>
              <a:ext uri="{FF2B5EF4-FFF2-40B4-BE49-F238E27FC236}">
                <a16:creationId xmlns:a16="http://schemas.microsoft.com/office/drawing/2014/main" id="{594F68DC-B4BF-38CF-8204-B119754CAE30}"/>
              </a:ext>
            </a:extLst>
          </p:cNvPr>
          <p:cNvSpPr txBox="1">
            <a:spLocks/>
          </p:cNvSpPr>
          <p:nvPr/>
        </p:nvSpPr>
        <p:spPr>
          <a:xfrm>
            <a:off x="588262" y="2780844"/>
            <a:ext cx="5139438" cy="1615827"/>
          </a:xfrm>
          <a:prstGeom prst="rect">
            <a:avLst/>
          </a:prstGeom>
        </p:spPr>
        <p:txBody>
          <a:bodyPr wrap="square" lIns="0" tIns="0" rIns="0" bIns="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
              </a:spcBef>
              <a:buNone/>
            </a:pPr>
            <a:r>
              <a:rPr lang="en-US" sz="1800"/>
              <a:t>After you close the dialog box, your rule appears on the Manage alert </a:t>
            </a:r>
            <a:r>
              <a:rPr lang="en-US" sz="1800" b="1"/>
              <a:t>Create alert rule </a:t>
            </a:r>
            <a:r>
              <a:rPr lang="en-US" sz="1800"/>
              <a:t>rules page. </a:t>
            </a:r>
          </a:p>
          <a:p>
            <a:pPr marL="339725" lvl="2" indent="-196850" defTabSz="914400" fontAlgn="base">
              <a:spcBef>
                <a:spcPts val="300"/>
              </a:spcBef>
              <a:buClr>
                <a:schemeClr val="tx1"/>
              </a:buClr>
              <a:defRPr/>
            </a:pPr>
            <a:r>
              <a:rPr lang="en-US" sz="1600">
                <a:cs typeface="Segoe UI Light" panose="020B0502040204020203" pitchFamily="34" charset="0"/>
              </a:rPr>
              <a:t>You can use the </a:t>
            </a:r>
            <a:r>
              <a:rPr lang="en-US" sz="1600" b="1">
                <a:cs typeface="Segoe UI Light" panose="020B0502040204020203" pitchFamily="34" charset="0"/>
              </a:rPr>
              <a:t>Manage alert rules </a:t>
            </a:r>
            <a:r>
              <a:rPr lang="en-US" sz="1600">
                <a:cs typeface="Segoe UI Light" panose="020B0502040204020203" pitchFamily="34" charset="0"/>
              </a:rPr>
              <a:t>page to update your existing alert rules. </a:t>
            </a:r>
          </a:p>
          <a:p>
            <a:pPr marL="339725" lvl="2" indent="-196850" defTabSz="914400" fontAlgn="base">
              <a:spcBef>
                <a:spcPts val="300"/>
              </a:spcBef>
              <a:buClr>
                <a:schemeClr val="tx1"/>
              </a:buClr>
              <a:defRPr/>
            </a:pPr>
            <a:r>
              <a:rPr lang="en-US" sz="1600">
                <a:cs typeface="Segoe UI Light" panose="020B0502040204020203" pitchFamily="34" charset="0"/>
              </a:rPr>
              <a:t>When you create alert rules, you can associate a predefined event with a specific field.</a:t>
            </a:r>
          </a:p>
        </p:txBody>
      </p:sp>
      <p:sp>
        <p:nvSpPr>
          <p:cNvPr id="15" name="Text Placeholder 9">
            <a:extLst>
              <a:ext uri="{FF2B5EF4-FFF2-40B4-BE49-F238E27FC236}">
                <a16:creationId xmlns:a16="http://schemas.microsoft.com/office/drawing/2014/main" id="{E003F094-8197-8B91-F433-4ED5FA274222}"/>
              </a:ext>
            </a:extLst>
          </p:cNvPr>
          <p:cNvSpPr txBox="1">
            <a:spLocks/>
          </p:cNvSpPr>
          <p:nvPr/>
        </p:nvSpPr>
        <p:spPr>
          <a:xfrm>
            <a:off x="588262" y="4503758"/>
            <a:ext cx="5139438" cy="1700466"/>
          </a:xfrm>
          <a:prstGeom prst="rect">
            <a:avLst/>
          </a:prstGeom>
        </p:spPr>
        <p:txBody>
          <a:bodyPr wrap="square" lIns="0" tIns="0" rIns="0" bIns="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
              </a:spcBef>
              <a:buNone/>
            </a:pPr>
            <a:r>
              <a:rPr lang="en-US" sz="1800" dirty="0"/>
              <a:t>Components of alert rule</a:t>
            </a:r>
          </a:p>
          <a:p>
            <a:pPr marL="339725" lvl="2" indent="-196850" defTabSz="914400" fontAlgn="base">
              <a:spcBef>
                <a:spcPts val="300"/>
              </a:spcBef>
              <a:buClr>
                <a:schemeClr val="tx1"/>
              </a:buClr>
              <a:defRPr/>
            </a:pPr>
            <a:r>
              <a:rPr lang="en-US" sz="1600" dirty="0">
                <a:cs typeface="Segoe UI Light" panose="020B0502040204020203" pitchFamily="34" charset="0"/>
              </a:rPr>
              <a:t>Event</a:t>
            </a:r>
          </a:p>
          <a:p>
            <a:pPr marL="339725" lvl="2" indent="-196850" defTabSz="914400" fontAlgn="base">
              <a:spcBef>
                <a:spcPts val="300"/>
              </a:spcBef>
              <a:buClr>
                <a:schemeClr val="tx1"/>
              </a:buClr>
              <a:defRPr/>
            </a:pPr>
            <a:r>
              <a:rPr lang="en-US" sz="1600" dirty="0">
                <a:cs typeface="Segoe UI Light" panose="020B0502040204020203" pitchFamily="34" charset="0"/>
              </a:rPr>
              <a:t>Condition</a:t>
            </a:r>
          </a:p>
          <a:p>
            <a:pPr marL="339725" lvl="2" indent="-196850" defTabSz="914400" fontAlgn="base">
              <a:spcBef>
                <a:spcPts val="300"/>
              </a:spcBef>
              <a:buClr>
                <a:schemeClr val="tx1"/>
              </a:buClr>
              <a:defRPr/>
            </a:pPr>
            <a:r>
              <a:rPr lang="en-US" sz="1600" dirty="0">
                <a:cs typeface="Segoe UI Light" panose="020B0502040204020203" pitchFamily="34" charset="0"/>
              </a:rPr>
              <a:t>Expiry of rule</a:t>
            </a:r>
          </a:p>
          <a:p>
            <a:pPr marL="339725" lvl="2" indent="-196850" defTabSz="914400" fontAlgn="base">
              <a:spcBef>
                <a:spcPts val="300"/>
              </a:spcBef>
              <a:buClr>
                <a:schemeClr val="tx1"/>
              </a:buClr>
              <a:defRPr/>
            </a:pPr>
            <a:r>
              <a:rPr lang="en-US" sz="1600" dirty="0">
                <a:cs typeface="Segoe UI Light" panose="020B0502040204020203" pitchFamily="34" charset="0"/>
              </a:rPr>
              <a:t>Contents</a:t>
            </a:r>
          </a:p>
          <a:p>
            <a:pPr marL="339725" lvl="2" indent="-196850" defTabSz="914400" fontAlgn="base">
              <a:spcBef>
                <a:spcPts val="300"/>
              </a:spcBef>
              <a:buClr>
                <a:schemeClr val="tx1"/>
              </a:buClr>
              <a:defRPr/>
            </a:pPr>
            <a:r>
              <a:rPr lang="en-US" sz="1600" dirty="0">
                <a:cs typeface="Segoe UI Light" panose="020B0502040204020203" pitchFamily="34" charset="0"/>
              </a:rPr>
              <a:t>User</a:t>
            </a:r>
          </a:p>
        </p:txBody>
      </p:sp>
      <p:pic>
        <p:nvPicPr>
          <p:cNvPr id="6" name="Picture Placeholder 5" descr="Graphical user interface, table&#10;&#10;Description automatically generated with medium confidence">
            <a:extLst>
              <a:ext uri="{FF2B5EF4-FFF2-40B4-BE49-F238E27FC236}">
                <a16:creationId xmlns:a16="http://schemas.microsoft.com/office/drawing/2014/main" id="{A26A9836-0D0E-F45B-4991-A4E9539B0789}"/>
              </a:ext>
            </a:extLst>
          </p:cNvPr>
          <p:cNvPicPr>
            <a:picLocks noGrp="1"/>
          </p:cNvPicPr>
          <p:nvPr>
            <p:ph type="pic" sz="quarter" idx="20"/>
          </p:nvPr>
        </p:nvPicPr>
        <p:blipFill rotWithShape="1">
          <a:blip r:embed="rId3"/>
          <a:srcRect l="-1902" t="-3272" r="-1902" b="-3272"/>
          <a:stretch/>
        </p:blipFill>
        <p:spPr>
          <a:xfrm>
            <a:off x="5892800" y="1581150"/>
            <a:ext cx="5707063" cy="4430713"/>
          </a:xfrm>
          <a:prstGeom prst="rect">
            <a:avLst/>
          </a:prstGeom>
          <a:noFill/>
          <a:ln w="38100">
            <a:solidFill>
              <a:srgbClr val="C73ECC"/>
            </a:solidFill>
            <a:headEnd type="none" w="med" len="med"/>
            <a:tailEnd type="none" w="med" len="med"/>
          </a:ln>
          <a:effectLst/>
        </p:spPr>
      </p:pic>
    </p:spTree>
    <p:extLst>
      <p:ext uri="{BB962C8B-B14F-4D97-AF65-F5344CB8AC3E}">
        <p14:creationId xmlns:p14="http://schemas.microsoft.com/office/powerpoint/2010/main" val="16575531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50BF741-4334-FAE6-DB22-DDE6B05466E2}"/>
              </a:ext>
            </a:extLst>
          </p:cNvPr>
          <p:cNvSpPr>
            <a:spLocks noGrp="1"/>
          </p:cNvSpPr>
          <p:nvPr>
            <p:ph type="title"/>
          </p:nvPr>
        </p:nvSpPr>
        <p:spPr>
          <a:xfrm>
            <a:off x="588261" y="585216"/>
            <a:ext cx="11011601" cy="492443"/>
          </a:xfrm>
        </p:spPr>
        <p:txBody>
          <a:bodyPr/>
          <a:lstStyle/>
          <a:p>
            <a:r>
              <a:rPr lang="en-US" dirty="0"/>
              <a:t>Printing Management for documents</a:t>
            </a:r>
          </a:p>
        </p:txBody>
      </p:sp>
      <p:sp>
        <p:nvSpPr>
          <p:cNvPr id="7" name="Text Placeholder 6">
            <a:extLst>
              <a:ext uri="{FF2B5EF4-FFF2-40B4-BE49-F238E27FC236}">
                <a16:creationId xmlns:a16="http://schemas.microsoft.com/office/drawing/2014/main" id="{E7499E7F-03E0-F64D-8606-397C3D7E639C}"/>
              </a:ext>
            </a:extLst>
          </p:cNvPr>
          <p:cNvSpPr>
            <a:spLocks noGrp="1"/>
          </p:cNvSpPr>
          <p:nvPr>
            <p:ph type="body" sz="quarter" idx="17"/>
          </p:nvPr>
        </p:nvSpPr>
        <p:spPr>
          <a:xfrm>
            <a:off x="584199" y="1386766"/>
            <a:ext cx="11011601" cy="1169551"/>
          </a:xfrm>
        </p:spPr>
        <p:txBody>
          <a:bodyPr/>
          <a:lstStyle/>
          <a:p>
            <a:pPr marL="282575" lvl="2" indent="-282575" defTabSz="914400" fontAlgn="base">
              <a:spcBef>
                <a:spcPts val="1200"/>
              </a:spcBef>
              <a:spcAft>
                <a:spcPct val="0"/>
              </a:spcAft>
              <a:buClr>
                <a:schemeClr val="tx1"/>
              </a:buClr>
              <a:defRPr/>
            </a:pPr>
            <a:r>
              <a:rPr lang="en-US" sz="2200" dirty="0">
                <a:cs typeface="Segoe UI Light" panose="020B0502040204020203" pitchFamily="34" charset="0"/>
              </a:rPr>
              <a:t>The application provides integrated services and client applications that make it easy to generate, store, and distribute documents that support business activity</a:t>
            </a:r>
          </a:p>
          <a:p>
            <a:pPr marL="282575" lvl="2" indent="-282575" defTabSz="914400" fontAlgn="base">
              <a:spcBef>
                <a:spcPts val="1200"/>
              </a:spcBef>
              <a:spcAft>
                <a:spcPct val="0"/>
              </a:spcAft>
              <a:buClr>
                <a:schemeClr val="tx1"/>
              </a:buClr>
              <a:defRPr/>
            </a:pPr>
            <a:r>
              <a:rPr lang="en-US" sz="2200" dirty="0">
                <a:cs typeface="Segoe UI Light" panose="020B0502040204020203" pitchFamily="34" charset="0"/>
              </a:rPr>
              <a:t>The following table describes the three primary printing scenarios.</a:t>
            </a:r>
          </a:p>
        </p:txBody>
      </p:sp>
      <p:sp>
        <p:nvSpPr>
          <p:cNvPr id="8" name="Text Placeholder 8">
            <a:extLst>
              <a:ext uri="{FF2B5EF4-FFF2-40B4-BE49-F238E27FC236}">
                <a16:creationId xmlns:a16="http://schemas.microsoft.com/office/drawing/2014/main" id="{EDB739F0-8ED1-EBDD-AD19-71705570A90C}"/>
              </a:ext>
            </a:extLst>
          </p:cNvPr>
          <p:cNvSpPr txBox="1">
            <a:spLocks/>
          </p:cNvSpPr>
          <p:nvPr/>
        </p:nvSpPr>
        <p:spPr>
          <a:xfrm>
            <a:off x="588261" y="3032791"/>
            <a:ext cx="3521057" cy="492443"/>
          </a:xfrm>
          <a:prstGeom prst="rect">
            <a:avLst/>
          </a:prstGeom>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2200" dirty="0">
                <a:latin typeface="+mj-lt"/>
              </a:rPr>
              <a:t>Scenario</a:t>
            </a:r>
          </a:p>
        </p:txBody>
      </p:sp>
      <p:sp>
        <p:nvSpPr>
          <p:cNvPr id="12" name="Text Placeholder 8">
            <a:extLst>
              <a:ext uri="{FF2B5EF4-FFF2-40B4-BE49-F238E27FC236}">
                <a16:creationId xmlns:a16="http://schemas.microsoft.com/office/drawing/2014/main" id="{F34BB9D1-73C7-6389-B857-F5534551899C}"/>
              </a:ext>
            </a:extLst>
          </p:cNvPr>
          <p:cNvSpPr txBox="1">
            <a:spLocks/>
          </p:cNvSpPr>
          <p:nvPr/>
        </p:nvSpPr>
        <p:spPr>
          <a:xfrm>
            <a:off x="588261" y="3755486"/>
            <a:ext cx="3521057" cy="580844"/>
          </a:xfrm>
          <a:prstGeom prst="rect">
            <a:avLst/>
          </a:prstGeom>
        </p:spPr>
        <p:txBody>
          <a:bodyPr lIns="0" tIns="0" rIns="0" bIns="0" anchor="t"/>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effectLst/>
              </a:rPr>
              <a:t>Printing what you see</a:t>
            </a:r>
            <a:endParaRPr lang="en-IN" sz="1800" dirty="0">
              <a:latin typeface="+mj-lt"/>
            </a:endParaRPr>
          </a:p>
        </p:txBody>
      </p:sp>
      <p:sp>
        <p:nvSpPr>
          <p:cNvPr id="15" name="Text Placeholder 8">
            <a:extLst>
              <a:ext uri="{FF2B5EF4-FFF2-40B4-BE49-F238E27FC236}">
                <a16:creationId xmlns:a16="http://schemas.microsoft.com/office/drawing/2014/main" id="{29070DC5-00B8-B035-B26B-4625026883BE}"/>
              </a:ext>
            </a:extLst>
          </p:cNvPr>
          <p:cNvSpPr txBox="1">
            <a:spLocks/>
          </p:cNvSpPr>
          <p:nvPr/>
        </p:nvSpPr>
        <p:spPr>
          <a:xfrm>
            <a:off x="588261" y="4534449"/>
            <a:ext cx="3521057" cy="580844"/>
          </a:xfrm>
          <a:prstGeom prst="rect">
            <a:avLst/>
          </a:prstGeom>
        </p:spPr>
        <p:txBody>
          <a:bodyPr lIns="0" tIns="0" rIns="0" bIns="0" anchor="t"/>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1800" dirty="0">
                <a:effectLst/>
              </a:rPr>
              <a:t>Interactive printing</a:t>
            </a:r>
            <a:endParaRPr lang="en-IN" sz="1800" dirty="0">
              <a:latin typeface="+mj-lt"/>
            </a:endParaRPr>
          </a:p>
        </p:txBody>
      </p:sp>
      <p:sp>
        <p:nvSpPr>
          <p:cNvPr id="18" name="Text Placeholder 8">
            <a:extLst>
              <a:ext uri="{FF2B5EF4-FFF2-40B4-BE49-F238E27FC236}">
                <a16:creationId xmlns:a16="http://schemas.microsoft.com/office/drawing/2014/main" id="{F518F020-F389-A642-8120-299C1241C78D}"/>
              </a:ext>
            </a:extLst>
          </p:cNvPr>
          <p:cNvSpPr txBox="1">
            <a:spLocks/>
          </p:cNvSpPr>
          <p:nvPr/>
        </p:nvSpPr>
        <p:spPr>
          <a:xfrm>
            <a:off x="588261" y="5225011"/>
            <a:ext cx="3521057" cy="580844"/>
          </a:xfrm>
          <a:prstGeom prst="rect">
            <a:avLst/>
          </a:prstGeom>
        </p:spPr>
        <p:txBody>
          <a:bodyPr lIns="0" tIns="0" rIns="0" bIns="0" anchor="t"/>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effectLst/>
              </a:rPr>
              <a:t>Printing on a network device</a:t>
            </a:r>
            <a:endParaRPr lang="en-IN" sz="1800" dirty="0">
              <a:latin typeface="+mj-lt"/>
            </a:endParaRPr>
          </a:p>
        </p:txBody>
      </p:sp>
      <p:sp>
        <p:nvSpPr>
          <p:cNvPr id="9" name="Text Placeholder 9">
            <a:extLst>
              <a:ext uri="{FF2B5EF4-FFF2-40B4-BE49-F238E27FC236}">
                <a16:creationId xmlns:a16="http://schemas.microsoft.com/office/drawing/2014/main" id="{13136295-5FB3-5205-BB28-9D4E9549C579}"/>
              </a:ext>
            </a:extLst>
          </p:cNvPr>
          <p:cNvSpPr txBox="1">
            <a:spLocks/>
          </p:cNvSpPr>
          <p:nvPr/>
        </p:nvSpPr>
        <p:spPr>
          <a:xfrm>
            <a:off x="4333533" y="3032791"/>
            <a:ext cx="3521057" cy="492443"/>
          </a:xfrm>
          <a:prstGeom prst="rect">
            <a:avLst/>
          </a:prstGeom>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2200">
                <a:latin typeface="+mj-lt"/>
              </a:rPr>
              <a:t>Goal</a:t>
            </a:r>
          </a:p>
        </p:txBody>
      </p:sp>
      <p:sp>
        <p:nvSpPr>
          <p:cNvPr id="13" name="Text Placeholder 9">
            <a:extLst>
              <a:ext uri="{FF2B5EF4-FFF2-40B4-BE49-F238E27FC236}">
                <a16:creationId xmlns:a16="http://schemas.microsoft.com/office/drawing/2014/main" id="{F4F5CBF3-ECF9-D775-9F0F-EF9ED657F2F6}"/>
              </a:ext>
            </a:extLst>
          </p:cNvPr>
          <p:cNvSpPr txBox="1">
            <a:spLocks/>
          </p:cNvSpPr>
          <p:nvPr/>
        </p:nvSpPr>
        <p:spPr>
          <a:xfrm>
            <a:off x="4333533" y="3755486"/>
            <a:ext cx="3521057" cy="580844"/>
          </a:xfrm>
          <a:prstGeom prst="rect">
            <a:avLst/>
          </a:prstGeom>
        </p:spPr>
        <p:txBody>
          <a:bodyPr lIns="0" tIns="0" rIns="0" bIns="0" anchor="t"/>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effectLst/>
              </a:rPr>
              <a:t>Print what is currently shown in the browser</a:t>
            </a:r>
          </a:p>
        </p:txBody>
      </p:sp>
      <p:sp>
        <p:nvSpPr>
          <p:cNvPr id="16" name="Text Placeholder 9">
            <a:extLst>
              <a:ext uri="{FF2B5EF4-FFF2-40B4-BE49-F238E27FC236}">
                <a16:creationId xmlns:a16="http://schemas.microsoft.com/office/drawing/2014/main" id="{A478CF18-059C-3936-2B8D-EAE81A09CB21}"/>
              </a:ext>
            </a:extLst>
          </p:cNvPr>
          <p:cNvSpPr txBox="1">
            <a:spLocks/>
          </p:cNvSpPr>
          <p:nvPr/>
        </p:nvSpPr>
        <p:spPr>
          <a:xfrm>
            <a:off x="4333533" y="4534449"/>
            <a:ext cx="3521057" cy="580844"/>
          </a:xfrm>
          <a:prstGeom prst="rect">
            <a:avLst/>
          </a:prstGeom>
        </p:spPr>
        <p:txBody>
          <a:bodyPr lIns="0" tIns="0" rIns="0" bIns="0" anchor="t"/>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effectLst/>
              </a:rPr>
              <a:t>Print a precision document on a locally connected device</a:t>
            </a:r>
          </a:p>
        </p:txBody>
      </p:sp>
      <p:sp>
        <p:nvSpPr>
          <p:cNvPr id="19" name="Text Placeholder 9">
            <a:extLst>
              <a:ext uri="{FF2B5EF4-FFF2-40B4-BE49-F238E27FC236}">
                <a16:creationId xmlns:a16="http://schemas.microsoft.com/office/drawing/2014/main" id="{94954DA4-1B83-9E61-319E-027579817139}"/>
              </a:ext>
            </a:extLst>
          </p:cNvPr>
          <p:cNvSpPr txBox="1">
            <a:spLocks/>
          </p:cNvSpPr>
          <p:nvPr/>
        </p:nvSpPr>
        <p:spPr>
          <a:xfrm>
            <a:off x="4333533" y="5225011"/>
            <a:ext cx="3521057" cy="580844"/>
          </a:xfrm>
          <a:prstGeom prst="rect">
            <a:avLst/>
          </a:prstGeom>
        </p:spPr>
        <p:txBody>
          <a:bodyPr lIns="0" tIns="0" rIns="0" bIns="0" anchor="t"/>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1800">
                <a:effectLst/>
              </a:rPr>
              <a:t>Send a precision document to a domain printer device</a:t>
            </a:r>
          </a:p>
        </p:txBody>
      </p:sp>
      <p:sp>
        <p:nvSpPr>
          <p:cNvPr id="10" name="Text Placeholder 10">
            <a:extLst>
              <a:ext uri="{FF2B5EF4-FFF2-40B4-BE49-F238E27FC236}">
                <a16:creationId xmlns:a16="http://schemas.microsoft.com/office/drawing/2014/main" id="{E1836045-7B30-4BB4-0B9D-F5BFBF0E909E}"/>
              </a:ext>
            </a:extLst>
          </p:cNvPr>
          <p:cNvSpPr txBox="1">
            <a:spLocks/>
          </p:cNvSpPr>
          <p:nvPr/>
        </p:nvSpPr>
        <p:spPr>
          <a:xfrm>
            <a:off x="8078805" y="3032791"/>
            <a:ext cx="3521057" cy="492443"/>
          </a:xfrm>
          <a:prstGeom prst="rect">
            <a:avLst/>
          </a:prstGeom>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2200">
                <a:latin typeface="+mj-lt"/>
              </a:rPr>
              <a:t>Solution</a:t>
            </a:r>
            <a:endParaRPr lang="en-US" sz="2200">
              <a:latin typeface="+mj-lt"/>
            </a:endParaRPr>
          </a:p>
        </p:txBody>
      </p:sp>
      <p:sp>
        <p:nvSpPr>
          <p:cNvPr id="14" name="Text Placeholder 10">
            <a:extLst>
              <a:ext uri="{FF2B5EF4-FFF2-40B4-BE49-F238E27FC236}">
                <a16:creationId xmlns:a16="http://schemas.microsoft.com/office/drawing/2014/main" id="{B619632D-90C3-B4F7-108E-E4241F2A0DAC}"/>
              </a:ext>
            </a:extLst>
          </p:cNvPr>
          <p:cNvSpPr txBox="1">
            <a:spLocks/>
          </p:cNvSpPr>
          <p:nvPr/>
        </p:nvSpPr>
        <p:spPr>
          <a:xfrm>
            <a:off x="8078805" y="3755486"/>
            <a:ext cx="3521057" cy="580844"/>
          </a:xfrm>
          <a:prstGeom prst="rect">
            <a:avLst/>
          </a:prstGeom>
        </p:spPr>
        <p:txBody>
          <a:bodyPr lIns="0" tIns="0" rIns="0" bIns="0" anchor="t"/>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effectLst/>
              </a:rPr>
              <a:t>A “print-friendly</a:t>
            </a:r>
            <a:r>
              <a:rPr lang="en-US" sz="1800" dirty="0"/>
              <a:t>”</a:t>
            </a:r>
            <a:r>
              <a:rPr lang="en-US" sz="1800" dirty="0">
                <a:effectLst/>
              </a:rPr>
              <a:t> version of the webpage</a:t>
            </a:r>
          </a:p>
        </p:txBody>
      </p:sp>
      <p:sp>
        <p:nvSpPr>
          <p:cNvPr id="17" name="Text Placeholder 10">
            <a:extLst>
              <a:ext uri="{FF2B5EF4-FFF2-40B4-BE49-F238E27FC236}">
                <a16:creationId xmlns:a16="http://schemas.microsoft.com/office/drawing/2014/main" id="{8631989D-FC89-B433-D572-BE2AAFC5E049}"/>
              </a:ext>
            </a:extLst>
          </p:cNvPr>
          <p:cNvSpPr txBox="1">
            <a:spLocks/>
          </p:cNvSpPr>
          <p:nvPr/>
        </p:nvSpPr>
        <p:spPr>
          <a:xfrm>
            <a:off x="8078805" y="4534449"/>
            <a:ext cx="3521057" cy="580844"/>
          </a:xfrm>
          <a:prstGeom prst="rect">
            <a:avLst/>
          </a:prstGeom>
        </p:spPr>
        <p:txBody>
          <a:bodyPr lIns="0" tIns="0" rIns="0" bIns="0" anchor="t"/>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effectLst/>
              </a:rPr>
              <a:t>You can export a PDF version</a:t>
            </a:r>
          </a:p>
        </p:txBody>
      </p:sp>
      <p:sp>
        <p:nvSpPr>
          <p:cNvPr id="20" name="Text Placeholder 10">
            <a:extLst>
              <a:ext uri="{FF2B5EF4-FFF2-40B4-BE49-F238E27FC236}">
                <a16:creationId xmlns:a16="http://schemas.microsoft.com/office/drawing/2014/main" id="{4472BB8A-6B95-4BD9-37F9-7C066223BC1C}"/>
              </a:ext>
            </a:extLst>
          </p:cNvPr>
          <p:cNvSpPr txBox="1">
            <a:spLocks/>
          </p:cNvSpPr>
          <p:nvPr/>
        </p:nvSpPr>
        <p:spPr>
          <a:xfrm>
            <a:off x="8078805" y="5225011"/>
            <a:ext cx="3521057" cy="580844"/>
          </a:xfrm>
          <a:prstGeom prst="rect">
            <a:avLst/>
          </a:prstGeom>
        </p:spPr>
        <p:txBody>
          <a:bodyPr lIns="0" tIns="0" rIns="0" bIns="0" anchor="t"/>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effectLst/>
              </a:rPr>
              <a:t>A precision document is sent to a client application</a:t>
            </a:r>
          </a:p>
        </p:txBody>
      </p:sp>
    </p:spTree>
    <p:extLst>
      <p:ext uri="{BB962C8B-B14F-4D97-AF65-F5344CB8AC3E}">
        <p14:creationId xmlns:p14="http://schemas.microsoft.com/office/powerpoint/2010/main" val="139373302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C1EAB-D92E-4F46-83A3-9CD89C50991E}"/>
              </a:ext>
            </a:extLst>
          </p:cNvPr>
          <p:cNvSpPr>
            <a:spLocks noGrp="1"/>
          </p:cNvSpPr>
          <p:nvPr>
            <p:ph type="title"/>
          </p:nvPr>
        </p:nvSpPr>
        <p:spPr>
          <a:xfrm>
            <a:off x="588262" y="585216"/>
            <a:ext cx="11044938" cy="492443"/>
          </a:xfrm>
        </p:spPr>
        <p:txBody>
          <a:bodyPr/>
          <a:lstStyle/>
          <a:p>
            <a:r>
              <a:rPr lang="en-US" dirty="0"/>
              <a:t>Enabling new features using Feature Management</a:t>
            </a:r>
            <a:endParaRPr lang="en-IN" dirty="0"/>
          </a:p>
        </p:txBody>
      </p:sp>
      <p:sp>
        <p:nvSpPr>
          <p:cNvPr id="3" name="Text Placeholder 6">
            <a:extLst>
              <a:ext uri="{FF2B5EF4-FFF2-40B4-BE49-F238E27FC236}">
                <a16:creationId xmlns:a16="http://schemas.microsoft.com/office/drawing/2014/main" id="{5C507280-C57D-784B-5136-368305349075}"/>
              </a:ext>
            </a:extLst>
          </p:cNvPr>
          <p:cNvSpPr txBox="1">
            <a:spLocks/>
          </p:cNvSpPr>
          <p:nvPr/>
        </p:nvSpPr>
        <p:spPr>
          <a:xfrm>
            <a:off x="588262" y="1551587"/>
            <a:ext cx="5139438" cy="715581"/>
          </a:xfrm>
          <a:prstGeom prst="rect">
            <a:avLst/>
          </a:prstGeom>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
              </a:spcBef>
              <a:buNone/>
            </a:pPr>
            <a:r>
              <a:rPr lang="en-US" dirty="0"/>
              <a:t>Feature Management Workspace</a:t>
            </a:r>
          </a:p>
          <a:p>
            <a:pPr marL="339725" lvl="2" indent="-196850" defTabSz="914400" fontAlgn="base">
              <a:spcBef>
                <a:spcPts val="300"/>
              </a:spcBef>
              <a:buClr>
                <a:schemeClr val="tx1"/>
              </a:buClr>
              <a:defRPr/>
            </a:pPr>
            <a:r>
              <a:rPr lang="en-US" sz="1400" dirty="0">
                <a:cs typeface="Segoe UI Light" panose="020B0502040204020203" pitchFamily="34" charset="0"/>
              </a:rPr>
              <a:t>Shows a list of features for all releases that are supported by the Feature management experience</a:t>
            </a:r>
          </a:p>
        </p:txBody>
      </p:sp>
      <p:sp>
        <p:nvSpPr>
          <p:cNvPr id="4" name="Text Placeholder 8">
            <a:extLst>
              <a:ext uri="{FF2B5EF4-FFF2-40B4-BE49-F238E27FC236}">
                <a16:creationId xmlns:a16="http://schemas.microsoft.com/office/drawing/2014/main" id="{32088276-0CF9-FBB1-5B26-0668E41F5AAA}"/>
              </a:ext>
            </a:extLst>
          </p:cNvPr>
          <p:cNvSpPr txBox="1">
            <a:spLocks/>
          </p:cNvSpPr>
          <p:nvPr/>
        </p:nvSpPr>
        <p:spPr>
          <a:xfrm>
            <a:off x="588262" y="2389201"/>
            <a:ext cx="5139438" cy="1261884"/>
          </a:xfrm>
          <a:prstGeom prst="rect">
            <a:avLst/>
          </a:prstGeom>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
              </a:spcBef>
              <a:buNone/>
            </a:pPr>
            <a:r>
              <a:rPr lang="en-US" dirty="0"/>
              <a:t>Feature states</a:t>
            </a:r>
          </a:p>
          <a:p>
            <a:pPr marL="339725" lvl="2" indent="-196850" defTabSz="914400" fontAlgn="base">
              <a:spcBef>
                <a:spcPts val="300"/>
              </a:spcBef>
              <a:buClr>
                <a:schemeClr val="tx1"/>
              </a:buClr>
              <a:defRPr/>
            </a:pPr>
            <a:r>
              <a:rPr lang="en-US" sz="1400" dirty="0">
                <a:cs typeface="Segoe UI Light" panose="020B0502040204020203" pitchFamily="34" charset="0"/>
              </a:rPr>
              <a:t>Preview features (optional)</a:t>
            </a:r>
          </a:p>
          <a:p>
            <a:pPr marL="339725" lvl="2" indent="-196850" defTabSz="914400" fontAlgn="base">
              <a:spcBef>
                <a:spcPts val="300"/>
              </a:spcBef>
              <a:buClr>
                <a:schemeClr val="tx1"/>
              </a:buClr>
              <a:defRPr/>
            </a:pPr>
            <a:r>
              <a:rPr lang="en-US" sz="1400" dirty="0">
                <a:cs typeface="Segoe UI Light" panose="020B0502040204020203" pitchFamily="34" charset="0"/>
              </a:rPr>
              <a:t>Released features (optional)</a:t>
            </a:r>
          </a:p>
          <a:p>
            <a:pPr marL="339725" lvl="2" indent="-196850" defTabSz="914400" fontAlgn="base">
              <a:spcBef>
                <a:spcPts val="300"/>
              </a:spcBef>
              <a:buClr>
                <a:schemeClr val="tx1"/>
              </a:buClr>
              <a:defRPr/>
            </a:pPr>
            <a:r>
              <a:rPr lang="en-US" sz="1400" dirty="0">
                <a:cs typeface="Segoe UI Light" panose="020B0502040204020203" pitchFamily="34" charset="0"/>
              </a:rPr>
              <a:t>On by default features (optional)</a:t>
            </a:r>
          </a:p>
          <a:p>
            <a:pPr marL="339725" lvl="2" indent="-196850" defTabSz="914400" fontAlgn="base">
              <a:spcBef>
                <a:spcPts val="300"/>
              </a:spcBef>
              <a:buClr>
                <a:schemeClr val="tx1"/>
              </a:buClr>
              <a:defRPr/>
            </a:pPr>
            <a:r>
              <a:rPr lang="en-US" sz="1400" dirty="0">
                <a:cs typeface="Segoe UI Light" panose="020B0502040204020203" pitchFamily="34" charset="0"/>
              </a:rPr>
              <a:t>Released features (mandatory)</a:t>
            </a:r>
          </a:p>
        </p:txBody>
      </p:sp>
      <p:sp>
        <p:nvSpPr>
          <p:cNvPr id="5" name="Text Placeholder 9">
            <a:extLst>
              <a:ext uri="{FF2B5EF4-FFF2-40B4-BE49-F238E27FC236}">
                <a16:creationId xmlns:a16="http://schemas.microsoft.com/office/drawing/2014/main" id="{57080793-0A60-6970-5AE0-F983BAD06A44}"/>
              </a:ext>
            </a:extLst>
          </p:cNvPr>
          <p:cNvSpPr txBox="1">
            <a:spLocks/>
          </p:cNvSpPr>
          <p:nvPr/>
        </p:nvSpPr>
        <p:spPr>
          <a:xfrm>
            <a:off x="588262" y="3773118"/>
            <a:ext cx="5139438" cy="992579"/>
          </a:xfrm>
          <a:prstGeom prst="rect">
            <a:avLst/>
          </a:prstGeom>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
              </a:spcBef>
              <a:buNone/>
            </a:pPr>
            <a:r>
              <a:rPr lang="en-US" dirty="0"/>
              <a:t>If a feature hasn’t been turned on, an Enable now button appears in the details pane. You can use this button to enable the feature.</a:t>
            </a:r>
          </a:p>
          <a:p>
            <a:pPr marL="339725" lvl="2" indent="-196850" defTabSz="914400" fontAlgn="base">
              <a:spcBef>
                <a:spcPts val="300"/>
              </a:spcBef>
              <a:buClr>
                <a:schemeClr val="tx1"/>
              </a:buClr>
              <a:defRPr/>
            </a:pPr>
            <a:r>
              <a:rPr lang="en-US" sz="1400" dirty="0">
                <a:cs typeface="Segoe UI Light" panose="020B0502040204020203" pitchFamily="34" charset="0"/>
              </a:rPr>
              <a:t>Some features can’t be disabled after you enable them.</a:t>
            </a:r>
          </a:p>
        </p:txBody>
      </p:sp>
      <p:sp>
        <p:nvSpPr>
          <p:cNvPr id="7" name="Text Placeholder 10">
            <a:extLst>
              <a:ext uri="{FF2B5EF4-FFF2-40B4-BE49-F238E27FC236}">
                <a16:creationId xmlns:a16="http://schemas.microsoft.com/office/drawing/2014/main" id="{312E0BB2-8885-FD15-7074-EEC8D46EC75E}"/>
              </a:ext>
            </a:extLst>
          </p:cNvPr>
          <p:cNvSpPr txBox="1">
            <a:spLocks/>
          </p:cNvSpPr>
          <p:nvPr/>
        </p:nvSpPr>
        <p:spPr>
          <a:xfrm>
            <a:off x="588262" y="4887731"/>
            <a:ext cx="5139438" cy="1184940"/>
          </a:xfrm>
          <a:prstGeom prst="rect">
            <a:avLst/>
          </a:prstGeom>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
              </a:spcBef>
              <a:buNone/>
            </a:pPr>
            <a:r>
              <a:rPr lang="en-US" dirty="0"/>
              <a:t>Disable a feature</a:t>
            </a:r>
          </a:p>
          <a:p>
            <a:pPr marL="339725" lvl="2" indent="-196850" defTabSz="914400" fontAlgn="base">
              <a:spcBef>
                <a:spcPts val="300"/>
              </a:spcBef>
              <a:buClr>
                <a:schemeClr val="tx1"/>
              </a:buClr>
              <a:defRPr/>
            </a:pPr>
            <a:r>
              <a:rPr lang="en-US" sz="1400" dirty="0">
                <a:cs typeface="Segoe UI Light" panose="020B0502040204020203" pitchFamily="34" charset="0"/>
              </a:rPr>
              <a:t>If a feature has been enabled, a Disable button appears in the details pane. </a:t>
            </a:r>
          </a:p>
          <a:p>
            <a:pPr marL="339725" lvl="2" indent="-196850" defTabSz="914400" fontAlgn="base">
              <a:spcBef>
                <a:spcPts val="300"/>
              </a:spcBef>
              <a:buClr>
                <a:schemeClr val="tx1"/>
              </a:buClr>
              <a:defRPr/>
            </a:pPr>
            <a:r>
              <a:rPr lang="en-US" sz="1400" dirty="0">
                <a:cs typeface="Segoe UI Light" panose="020B0502040204020203" pitchFamily="34" charset="0"/>
              </a:rPr>
              <a:t>The Disable button isn’t available if the feature can't be disabled.</a:t>
            </a:r>
          </a:p>
        </p:txBody>
      </p:sp>
      <p:pic>
        <p:nvPicPr>
          <p:cNvPr id="11" name="Picture Placeholder 10">
            <a:extLst>
              <a:ext uri="{FF2B5EF4-FFF2-40B4-BE49-F238E27FC236}">
                <a16:creationId xmlns:a16="http://schemas.microsoft.com/office/drawing/2014/main" id="{F4397118-F9A6-4874-C467-A932190614C3}"/>
              </a:ext>
            </a:extLst>
          </p:cNvPr>
          <p:cNvPicPr>
            <a:picLocks noGrp="1" noChangeAspect="1"/>
          </p:cNvPicPr>
          <p:nvPr>
            <p:ph type="pic" sz="quarter" idx="20"/>
          </p:nvPr>
        </p:nvPicPr>
        <p:blipFill rotWithShape="1">
          <a:blip r:embed="rId3"/>
          <a:srcRect l="-3256" t="-28267" r="-3256" b="-28267"/>
          <a:stretch/>
        </p:blipFill>
        <p:spPr>
          <a:xfrm>
            <a:off x="5892800" y="1581150"/>
            <a:ext cx="5707063" cy="4430713"/>
          </a:xfrm>
          <a:prstGeom prst="rect">
            <a:avLst/>
          </a:prstGeom>
          <a:noFill/>
          <a:ln w="38100">
            <a:solidFill>
              <a:srgbClr val="C73ECC"/>
            </a:solidFill>
            <a:headEnd type="none" w="med" len="med"/>
            <a:tailEnd type="none" w="med" len="med"/>
          </a:ln>
          <a:effectLst/>
        </p:spPr>
      </p:pic>
    </p:spTree>
    <p:extLst>
      <p:ext uri="{BB962C8B-B14F-4D97-AF65-F5344CB8AC3E}">
        <p14:creationId xmlns:p14="http://schemas.microsoft.com/office/powerpoint/2010/main" val="130128125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12E9F7-E534-CEC7-49D0-DBDCCA3B9ADF}"/>
              </a:ext>
            </a:extLst>
          </p:cNvPr>
          <p:cNvSpPr>
            <a:spLocks noGrp="1"/>
          </p:cNvSpPr>
          <p:nvPr>
            <p:ph type="title"/>
          </p:nvPr>
        </p:nvSpPr>
        <p:spPr>
          <a:xfrm>
            <a:off x="588262" y="585216"/>
            <a:ext cx="11013474" cy="492443"/>
          </a:xfrm>
        </p:spPr>
        <p:txBody>
          <a:bodyPr/>
          <a:lstStyle/>
          <a:p>
            <a:r>
              <a:rPr lang="en-US" dirty="0"/>
              <a:t>Regulatory Updates in Dynamics 365</a:t>
            </a:r>
          </a:p>
        </p:txBody>
      </p:sp>
      <p:sp>
        <p:nvSpPr>
          <p:cNvPr id="7" name="Text Placeholder 16">
            <a:extLst>
              <a:ext uri="{FF2B5EF4-FFF2-40B4-BE49-F238E27FC236}">
                <a16:creationId xmlns:a16="http://schemas.microsoft.com/office/drawing/2014/main" id="{4E01B24E-3A6A-E948-4257-B59A14A80583}"/>
              </a:ext>
            </a:extLst>
          </p:cNvPr>
          <p:cNvSpPr txBox="1">
            <a:spLocks/>
          </p:cNvSpPr>
          <p:nvPr/>
        </p:nvSpPr>
        <p:spPr>
          <a:xfrm>
            <a:off x="588262" y="2416081"/>
            <a:ext cx="2436056" cy="2155918"/>
          </a:xfrm>
          <a:prstGeom prst="rect">
            <a:avLst/>
          </a:prstGeom>
          <a:solidFill>
            <a:srgbClr val="FFFFFF"/>
          </a:solidFill>
          <a:ln w="38100" cap="flat">
            <a:solidFill>
              <a:srgbClr val="C73ECC"/>
            </a:solidFill>
            <a:miter lim="400000"/>
          </a:ln>
          <a:effectLst/>
          <a:sp3d/>
        </p:spPr>
        <p:txBody>
          <a:bodyPr rot="0" spcFirstLastPara="1" vertOverflow="overflow" horzOverflow="overflow" vert="horz" wrap="square" lIns="91440" tIns="45720" rIns="91440" bIns="45720" numCol="1" spcCol="38100" rtlCol="0" anchor="ctr">
            <a:noAutofit/>
          </a:bodyPr>
          <a:lstStyle>
            <a:defPPr>
              <a:defRPr lang="en-US"/>
            </a:defPPr>
            <a:lvl1pPr marL="4571" marR="0" lvl="0" indent="0" defTabSz="412667" fontAlgn="auto">
              <a:lnSpc>
                <a:spcPct val="100000"/>
              </a:lnSpc>
              <a:spcBef>
                <a:spcPts val="0"/>
              </a:spcBef>
              <a:spcAft>
                <a:spcPts val="0"/>
              </a:spcAft>
              <a:buClrTx/>
              <a:buSzTx/>
              <a:buFontTx/>
              <a:buNone/>
              <a:tabLst/>
              <a:defRPr kumimoji="0" sz="1600" b="0" i="0" u="none" strike="noStrike" kern="0" cap="none" spc="0" normalizeH="0" baseline="0">
                <a:ln>
                  <a:noFill/>
                </a:ln>
                <a:solidFill>
                  <a:srgbClr val="2F2F2F"/>
                </a:solidFill>
                <a:effectLst/>
                <a:uLnTx/>
                <a:uFillTx/>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chemeClr val="tx1"/>
                </a:solidFill>
              </a:rPr>
              <a:t>Regulatory updates are features that are implemented to support new or changed country-specific legislation</a:t>
            </a:r>
          </a:p>
        </p:txBody>
      </p:sp>
      <p:cxnSp>
        <p:nvCxnSpPr>
          <p:cNvPr id="13" name="Straight Connector 12">
            <a:extLst>
              <a:ext uri="{FF2B5EF4-FFF2-40B4-BE49-F238E27FC236}">
                <a16:creationId xmlns:a16="http://schemas.microsoft.com/office/drawing/2014/main" id="{1567EB12-4872-79ED-47A7-FBC91F4D4742}"/>
              </a:ext>
              <a:ext uri="{C183D7F6-B498-43B3-948B-1728B52AA6E4}">
                <adec:decorative xmlns:adec="http://schemas.microsoft.com/office/drawing/2017/decorative" val="1"/>
              </a:ext>
            </a:extLst>
          </p:cNvPr>
          <p:cNvCxnSpPr>
            <a:cxnSpLocks/>
          </p:cNvCxnSpPr>
          <p:nvPr/>
        </p:nvCxnSpPr>
        <p:spPr>
          <a:xfrm>
            <a:off x="3042330" y="3494040"/>
            <a:ext cx="387061" cy="0"/>
          </a:xfrm>
          <a:prstGeom prst="line">
            <a:avLst/>
          </a:prstGeom>
          <a:ln w="50800" cmpd="sng">
            <a:solidFill>
              <a:schemeClr val="bg1">
                <a:lumMod val="65000"/>
              </a:schemeClr>
            </a:solidFill>
            <a:prstDash val="solid"/>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Text Placeholder 17">
            <a:extLst>
              <a:ext uri="{FF2B5EF4-FFF2-40B4-BE49-F238E27FC236}">
                <a16:creationId xmlns:a16="http://schemas.microsoft.com/office/drawing/2014/main" id="{6501B21D-E9C0-68E5-9375-2C23EF0D9AC2}"/>
              </a:ext>
            </a:extLst>
          </p:cNvPr>
          <p:cNvSpPr txBox="1">
            <a:spLocks/>
          </p:cNvSpPr>
          <p:nvPr/>
        </p:nvSpPr>
        <p:spPr>
          <a:xfrm>
            <a:off x="3447402" y="2416081"/>
            <a:ext cx="2436056" cy="2155918"/>
          </a:xfrm>
          <a:prstGeom prst="rect">
            <a:avLst/>
          </a:prstGeom>
          <a:solidFill>
            <a:srgbClr val="FFFFFF"/>
          </a:solidFill>
          <a:ln w="38100" cap="flat">
            <a:solidFill>
              <a:srgbClr val="C73ECC"/>
            </a:solidFill>
            <a:miter lim="400000"/>
          </a:ln>
          <a:effectLst/>
          <a:sp3d/>
        </p:spPr>
        <p:txBody>
          <a:bodyPr rot="0" spcFirstLastPara="1" vertOverflow="overflow" horzOverflow="overflow" vert="horz" wrap="square" lIns="91440" tIns="45720" rIns="91440" bIns="45720" numCol="1" spcCol="38100" rtlCol="0" anchor="ctr">
            <a:noAutofit/>
          </a:bodyPr>
          <a:lstStyle>
            <a:defPPr>
              <a:defRPr lang="en-US"/>
            </a:defPPr>
            <a:lvl1pPr marL="4571" marR="0" lvl="0" indent="0" defTabSz="412667" fontAlgn="auto">
              <a:lnSpc>
                <a:spcPct val="100000"/>
              </a:lnSpc>
              <a:spcBef>
                <a:spcPts val="0"/>
              </a:spcBef>
              <a:spcAft>
                <a:spcPts val="0"/>
              </a:spcAft>
              <a:buClrTx/>
              <a:buSzTx/>
              <a:buFontTx/>
              <a:buNone/>
              <a:tabLst/>
              <a:defRPr kumimoji="0" sz="1600" b="0" i="0" u="none" strike="noStrike" kern="0" cap="none" spc="0" normalizeH="0" baseline="0">
                <a:ln>
                  <a:noFill/>
                </a:ln>
                <a:solidFill>
                  <a:srgbClr val="2F2F2F"/>
                </a:solidFill>
                <a:effectLst/>
                <a:uLnTx/>
                <a:uFillTx/>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solidFill>
                  <a:schemeClr val="tx1"/>
                </a:solidFill>
              </a:rPr>
              <a:t>Microsoft delivers regulatory updates in One Version service updates that are released in time for customers</a:t>
            </a:r>
          </a:p>
        </p:txBody>
      </p:sp>
      <p:cxnSp>
        <p:nvCxnSpPr>
          <p:cNvPr id="11" name="Straight Connector 10">
            <a:extLst>
              <a:ext uri="{FF2B5EF4-FFF2-40B4-BE49-F238E27FC236}">
                <a16:creationId xmlns:a16="http://schemas.microsoft.com/office/drawing/2014/main" id="{FC47B032-CBFA-F388-070C-CD070C2774A7}"/>
              </a:ext>
              <a:ext uri="{C183D7F6-B498-43B3-948B-1728B52AA6E4}">
                <adec:decorative xmlns:adec="http://schemas.microsoft.com/office/drawing/2017/decorative" val="1"/>
              </a:ext>
            </a:extLst>
          </p:cNvPr>
          <p:cNvCxnSpPr>
            <a:cxnSpLocks/>
          </p:cNvCxnSpPr>
          <p:nvPr/>
        </p:nvCxnSpPr>
        <p:spPr>
          <a:xfrm>
            <a:off x="5901470" y="3494040"/>
            <a:ext cx="387061" cy="0"/>
          </a:xfrm>
          <a:prstGeom prst="line">
            <a:avLst/>
          </a:prstGeom>
          <a:ln w="50800" cmpd="sng">
            <a:solidFill>
              <a:schemeClr val="bg1">
                <a:lumMod val="65000"/>
              </a:schemeClr>
            </a:solidFill>
            <a:prstDash val="solid"/>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Text Placeholder 18">
            <a:extLst>
              <a:ext uri="{FF2B5EF4-FFF2-40B4-BE49-F238E27FC236}">
                <a16:creationId xmlns:a16="http://schemas.microsoft.com/office/drawing/2014/main" id="{68745C68-F676-0F5C-6AE6-9855F381BAFD}"/>
              </a:ext>
            </a:extLst>
          </p:cNvPr>
          <p:cNvSpPr txBox="1">
            <a:spLocks/>
          </p:cNvSpPr>
          <p:nvPr/>
        </p:nvSpPr>
        <p:spPr>
          <a:xfrm>
            <a:off x="6306542" y="2416081"/>
            <a:ext cx="2436056" cy="2155918"/>
          </a:xfrm>
          <a:prstGeom prst="rect">
            <a:avLst/>
          </a:prstGeom>
          <a:solidFill>
            <a:srgbClr val="FFFFFF"/>
          </a:solidFill>
          <a:ln w="38100" cap="flat">
            <a:solidFill>
              <a:srgbClr val="C73ECC"/>
            </a:solidFill>
            <a:miter lim="400000"/>
          </a:ln>
          <a:effectLst/>
          <a:sp3d/>
        </p:spPr>
        <p:txBody>
          <a:bodyPr rot="0" spcFirstLastPara="1" vertOverflow="overflow" horzOverflow="overflow" vert="horz" wrap="square" lIns="91440" tIns="45720" rIns="91440" bIns="45720" numCol="1" spcCol="38100" rtlCol="0" anchor="ctr">
            <a:noAutofit/>
          </a:bodyPr>
          <a:lstStyle>
            <a:defPPr>
              <a:defRPr lang="en-US"/>
            </a:defPPr>
            <a:lvl1pPr marL="4571" marR="0" lvl="0" indent="0" defTabSz="412667" fontAlgn="auto">
              <a:lnSpc>
                <a:spcPct val="100000"/>
              </a:lnSpc>
              <a:spcBef>
                <a:spcPts val="0"/>
              </a:spcBef>
              <a:spcAft>
                <a:spcPts val="0"/>
              </a:spcAft>
              <a:buClrTx/>
              <a:buSzTx/>
              <a:buFontTx/>
              <a:buNone/>
              <a:tabLst/>
              <a:defRPr kumimoji="0" sz="1600" b="0" i="0" u="none" strike="noStrike" kern="0" cap="none" spc="0" normalizeH="0" baseline="0">
                <a:ln>
                  <a:noFill/>
                </a:ln>
                <a:solidFill>
                  <a:srgbClr val="2F2F2F"/>
                </a:solidFill>
                <a:effectLst/>
                <a:uLnTx/>
                <a:uFillTx/>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solidFill>
                  <a:schemeClr val="tx1"/>
                </a:solidFill>
              </a:rPr>
              <a:t>In case of Late announcement dates, the regulatory update will be shipped as hot fixes for relevant available monthly updates.</a:t>
            </a:r>
          </a:p>
        </p:txBody>
      </p:sp>
      <p:cxnSp>
        <p:nvCxnSpPr>
          <p:cNvPr id="12" name="Straight Connector 11">
            <a:extLst>
              <a:ext uri="{FF2B5EF4-FFF2-40B4-BE49-F238E27FC236}">
                <a16:creationId xmlns:a16="http://schemas.microsoft.com/office/drawing/2014/main" id="{7A957579-5338-B2BA-4770-CE78F5D307D5}"/>
              </a:ext>
              <a:ext uri="{C183D7F6-B498-43B3-948B-1728B52AA6E4}">
                <adec:decorative xmlns:adec="http://schemas.microsoft.com/office/drawing/2017/decorative" val="1"/>
              </a:ext>
            </a:extLst>
          </p:cNvPr>
          <p:cNvCxnSpPr>
            <a:cxnSpLocks/>
          </p:cNvCxnSpPr>
          <p:nvPr/>
        </p:nvCxnSpPr>
        <p:spPr>
          <a:xfrm>
            <a:off x="8760610" y="3494040"/>
            <a:ext cx="387061" cy="0"/>
          </a:xfrm>
          <a:prstGeom prst="line">
            <a:avLst/>
          </a:prstGeom>
          <a:ln w="50800" cmpd="sng">
            <a:solidFill>
              <a:schemeClr val="bg1">
                <a:lumMod val="65000"/>
              </a:schemeClr>
            </a:solidFill>
            <a:prstDash val="solid"/>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Text Placeholder 18">
            <a:extLst>
              <a:ext uri="{FF2B5EF4-FFF2-40B4-BE49-F238E27FC236}">
                <a16:creationId xmlns:a16="http://schemas.microsoft.com/office/drawing/2014/main" id="{FCB2052B-9ACA-CC71-8B30-1B48FEA6F1B4}"/>
              </a:ext>
            </a:extLst>
          </p:cNvPr>
          <p:cNvSpPr txBox="1">
            <a:spLocks/>
          </p:cNvSpPr>
          <p:nvPr/>
        </p:nvSpPr>
        <p:spPr>
          <a:xfrm>
            <a:off x="9165680" y="2416081"/>
            <a:ext cx="2436056" cy="2155918"/>
          </a:xfrm>
          <a:prstGeom prst="rect">
            <a:avLst/>
          </a:prstGeom>
          <a:solidFill>
            <a:srgbClr val="FFFFFF"/>
          </a:solidFill>
          <a:ln w="38100" cap="flat">
            <a:solidFill>
              <a:srgbClr val="C73ECC"/>
            </a:solidFill>
            <a:miter lim="400000"/>
          </a:ln>
          <a:effectLst/>
          <a:sp3d/>
        </p:spPr>
        <p:txBody>
          <a:bodyPr rot="0" spcFirstLastPara="1" vertOverflow="overflow" horzOverflow="overflow" vert="horz" wrap="square" lIns="91440" tIns="45720" rIns="91440" bIns="45720" numCol="1" spcCol="38100" rtlCol="0" anchor="ctr">
            <a:noAutofit/>
          </a:bodyPr>
          <a:lstStyle>
            <a:defPPr>
              <a:defRPr lang="en-US"/>
            </a:defPPr>
            <a:lvl1pPr marL="4571" marR="0" lvl="0" indent="0" defTabSz="412667" fontAlgn="auto">
              <a:lnSpc>
                <a:spcPct val="100000"/>
              </a:lnSpc>
              <a:spcBef>
                <a:spcPts val="0"/>
              </a:spcBef>
              <a:spcAft>
                <a:spcPts val="0"/>
              </a:spcAft>
              <a:buClrTx/>
              <a:buSzTx/>
              <a:buFontTx/>
              <a:buNone/>
              <a:tabLst/>
              <a:defRPr kumimoji="0" sz="1600" b="0" i="0" u="none" strike="noStrike" kern="0" cap="none" spc="0" normalizeH="0" baseline="0">
                <a:ln>
                  <a:noFill/>
                </a:ln>
                <a:solidFill>
                  <a:srgbClr val="2F2F2F"/>
                </a:solidFill>
                <a:effectLst/>
                <a:uLnTx/>
                <a:uFillTx/>
                <a:cs typeface="Segoe UI" panose="020B0502040204020203" pitchFamily="34" charset="0"/>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a:solidFill>
                  <a:schemeClr val="tx1"/>
                </a:solidFill>
              </a:rPr>
              <a:t>Regulatory updates that are released as part of the monthly updated are indicated by release version only.</a:t>
            </a:r>
            <a:endParaRPr lang="en-IN">
              <a:solidFill>
                <a:schemeClr val="tx1"/>
              </a:solidFill>
            </a:endParaRPr>
          </a:p>
        </p:txBody>
      </p:sp>
    </p:spTree>
    <p:extLst>
      <p:ext uri="{BB962C8B-B14F-4D97-AF65-F5344CB8AC3E}">
        <p14:creationId xmlns:p14="http://schemas.microsoft.com/office/powerpoint/2010/main" val="80923167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A8720E-7632-2513-A03F-177E97201DB4}"/>
              </a:ext>
            </a:extLst>
          </p:cNvPr>
          <p:cNvSpPr>
            <a:spLocks noGrp="1"/>
          </p:cNvSpPr>
          <p:nvPr>
            <p:ph type="title"/>
          </p:nvPr>
        </p:nvSpPr>
        <p:spPr>
          <a:xfrm>
            <a:off x="588262" y="585216"/>
            <a:ext cx="11011600" cy="492443"/>
          </a:xfrm>
        </p:spPr>
        <p:txBody>
          <a:bodyPr/>
          <a:lstStyle/>
          <a:p>
            <a:r>
              <a:rPr lang="en-IN" b="1" i="0" dirty="0">
                <a:solidFill>
                  <a:srgbClr val="171717"/>
                </a:solidFill>
                <a:effectLst/>
              </a:rPr>
              <a:t>Globalization Resources</a:t>
            </a:r>
            <a:endParaRPr lang="en-US" dirty="0"/>
          </a:p>
        </p:txBody>
      </p:sp>
      <p:sp>
        <p:nvSpPr>
          <p:cNvPr id="4" name="Text Placeholder 3">
            <a:extLst>
              <a:ext uri="{FF2B5EF4-FFF2-40B4-BE49-F238E27FC236}">
                <a16:creationId xmlns:a16="http://schemas.microsoft.com/office/drawing/2014/main" id="{DED64CC9-6BC2-3DEF-3A87-F534D50948BD}"/>
              </a:ext>
            </a:extLst>
          </p:cNvPr>
          <p:cNvSpPr>
            <a:spLocks noGrp="1"/>
          </p:cNvSpPr>
          <p:nvPr>
            <p:ph type="body" sz="quarter" idx="15"/>
          </p:nvPr>
        </p:nvSpPr>
        <p:spPr>
          <a:xfrm>
            <a:off x="586390" y="1217954"/>
            <a:ext cx="5372987" cy="1748171"/>
          </a:xfrm>
        </p:spPr>
        <p:txBody>
          <a:bodyPr/>
          <a:lstStyle/>
          <a:p>
            <a:pPr marL="0" indent="0">
              <a:spcBef>
                <a:spcPts val="300"/>
              </a:spcBef>
              <a:buNone/>
            </a:pPr>
            <a:r>
              <a:rPr lang="en-IN" sz="2000" b="1" i="0" dirty="0">
                <a:effectLst/>
                <a:latin typeface="Segoe UI" panose="020B0502040204020203" pitchFamily="34" charset="0"/>
              </a:rPr>
              <a:t>Local and regional deployments</a:t>
            </a:r>
          </a:p>
          <a:p>
            <a:pPr marL="0" indent="0">
              <a:spcBef>
                <a:spcPts val="300"/>
              </a:spcBef>
              <a:buNone/>
            </a:pPr>
            <a:r>
              <a:rPr lang="en-US" sz="1800" b="0" i="0" dirty="0">
                <a:effectLst/>
                <a:latin typeface="Segoe UI" panose="020B0502040204020203" pitchFamily="34" charset="0"/>
              </a:rPr>
              <a:t>If the government regulations require data to be stored differently or serviced differently than is required for other countries/regions, there might be country/region requirements you must consider during deployment.</a:t>
            </a:r>
            <a:endParaRPr lang="en-IN" sz="1800" b="1" i="0" dirty="0">
              <a:effectLst/>
              <a:latin typeface="Segoe UI" panose="020B0502040204020203" pitchFamily="34" charset="0"/>
            </a:endParaRPr>
          </a:p>
        </p:txBody>
      </p:sp>
      <p:sp>
        <p:nvSpPr>
          <p:cNvPr id="6" name="Text Placeholder 3">
            <a:extLst>
              <a:ext uri="{FF2B5EF4-FFF2-40B4-BE49-F238E27FC236}">
                <a16:creationId xmlns:a16="http://schemas.microsoft.com/office/drawing/2014/main" id="{C892B047-6A6B-9830-A1BC-F28CDFB54669}"/>
              </a:ext>
            </a:extLst>
          </p:cNvPr>
          <p:cNvSpPr txBox="1">
            <a:spLocks/>
          </p:cNvSpPr>
          <p:nvPr/>
        </p:nvSpPr>
        <p:spPr>
          <a:xfrm>
            <a:off x="586390" y="3106420"/>
            <a:ext cx="5372987" cy="3154710"/>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7432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
              </a:spcBef>
              <a:buNone/>
            </a:pPr>
            <a:r>
              <a:rPr lang="en-IN" sz="2000" b="1" dirty="0">
                <a:latin typeface="Segoe UI" panose="020B0502040204020203" pitchFamily="34" charset="0"/>
              </a:rPr>
              <a:t>Local and regional deployments</a:t>
            </a:r>
          </a:p>
          <a:p>
            <a:pPr marL="0" indent="0" algn="l">
              <a:spcBef>
                <a:spcPts val="300"/>
              </a:spcBef>
              <a:buNone/>
            </a:pPr>
            <a:r>
              <a:rPr lang="en-US" sz="1800" b="0" i="0" dirty="0">
                <a:effectLst/>
                <a:latin typeface="Segoe UI" panose="020B0502040204020203" pitchFamily="34" charset="0"/>
              </a:rPr>
              <a:t>The following resources provides guidance and information that can help developers and ISVs who are creating country/region-specific customizations or are creating a solution for a country that Microsoft does not support.</a:t>
            </a:r>
          </a:p>
          <a:p>
            <a:pPr marL="285750" indent="-161925" algn="l">
              <a:spcBef>
                <a:spcPts val="300"/>
              </a:spcBef>
              <a:buFont typeface="Arial" panose="020B0604020202020204" pitchFamily="34" charset="0"/>
              <a:buChar char="•"/>
            </a:pPr>
            <a:r>
              <a:rPr lang="en-US" dirty="0">
                <a:latin typeface="Segoe UI" panose="020B0502040204020203" pitchFamily="34" charset="0"/>
              </a:rPr>
              <a:t>Separation of localization models</a:t>
            </a:r>
            <a:endParaRPr lang="en-US" b="0" i="0" dirty="0">
              <a:effectLst/>
              <a:latin typeface="Segoe UI" panose="020B0502040204020203" pitchFamily="34" charset="0"/>
            </a:endParaRPr>
          </a:p>
          <a:p>
            <a:pPr marL="285750" indent="-161925" algn="l">
              <a:spcBef>
                <a:spcPts val="300"/>
              </a:spcBef>
              <a:buFont typeface="Arial" panose="020B0604020202020204" pitchFamily="34" charset="0"/>
              <a:buChar char="•"/>
            </a:pPr>
            <a:r>
              <a:rPr lang="en-US" dirty="0">
                <a:latin typeface="Segoe UI" panose="020B0502040204020203" pitchFamily="34" charset="0"/>
              </a:rPr>
              <a:t>Apply country/region context</a:t>
            </a:r>
            <a:endParaRPr lang="en-US" b="0" i="0" dirty="0">
              <a:effectLst/>
              <a:latin typeface="Segoe UI" panose="020B0502040204020203" pitchFamily="34" charset="0"/>
            </a:endParaRPr>
          </a:p>
          <a:p>
            <a:pPr marL="285750" indent="-161925" algn="l">
              <a:spcBef>
                <a:spcPts val="300"/>
              </a:spcBef>
              <a:buFont typeface="Arial" panose="020B0604020202020204" pitchFamily="34" charset="0"/>
              <a:buChar char="•"/>
            </a:pPr>
            <a:r>
              <a:rPr lang="en-US" dirty="0">
                <a:latin typeface="Segoe UI" panose="020B0502040204020203" pitchFamily="34" charset="0"/>
              </a:rPr>
              <a:t>Regulatory certification information in feature titles</a:t>
            </a:r>
            <a:endParaRPr lang="en-US" b="0" i="0" dirty="0">
              <a:effectLst/>
              <a:latin typeface="Segoe UI" panose="020B0502040204020203" pitchFamily="34" charset="0"/>
            </a:endParaRPr>
          </a:p>
          <a:p>
            <a:pPr marL="285750" indent="-161925" algn="l">
              <a:spcBef>
                <a:spcPts val="300"/>
              </a:spcBef>
              <a:buFont typeface="Arial" panose="020B0604020202020204" pitchFamily="34" charset="0"/>
              <a:buChar char="•"/>
            </a:pPr>
            <a:r>
              <a:rPr lang="en-US" dirty="0">
                <a:latin typeface="Segoe UI" panose="020B0502040204020203" pitchFamily="34" charset="0"/>
              </a:rPr>
              <a:t>Classification of localization features</a:t>
            </a:r>
            <a:endParaRPr lang="en-US" b="0" i="0" dirty="0">
              <a:effectLst/>
              <a:latin typeface="Segoe UI" panose="020B0502040204020203" pitchFamily="34" charset="0"/>
            </a:endParaRPr>
          </a:p>
          <a:p>
            <a:pPr marL="285750" indent="-161925" algn="l">
              <a:spcBef>
                <a:spcPts val="300"/>
              </a:spcBef>
              <a:buFont typeface="Arial" panose="020B0604020202020204" pitchFamily="34" charset="0"/>
              <a:buChar char="•"/>
            </a:pPr>
            <a:r>
              <a:rPr lang="en-US" dirty="0">
                <a:latin typeface="Segoe UI" panose="020B0502040204020203" pitchFamily="34" charset="0"/>
              </a:rPr>
              <a:t>Country Codes – ISO 3166</a:t>
            </a:r>
            <a:endParaRPr lang="en-US" b="0" i="0" dirty="0">
              <a:effectLst/>
              <a:latin typeface="Segoe UI" panose="020B0502040204020203" pitchFamily="34" charset="0"/>
            </a:endParaRPr>
          </a:p>
        </p:txBody>
      </p:sp>
      <p:sp>
        <p:nvSpPr>
          <p:cNvPr id="5" name="Text Placeholder 4">
            <a:extLst>
              <a:ext uri="{FF2B5EF4-FFF2-40B4-BE49-F238E27FC236}">
                <a16:creationId xmlns:a16="http://schemas.microsoft.com/office/drawing/2014/main" id="{1AD206A8-A47C-406E-D35B-A5527DC1B9C4}"/>
              </a:ext>
            </a:extLst>
          </p:cNvPr>
          <p:cNvSpPr>
            <a:spLocks noGrp="1"/>
          </p:cNvSpPr>
          <p:nvPr>
            <p:ph type="body" sz="quarter" idx="20"/>
          </p:nvPr>
        </p:nvSpPr>
        <p:spPr>
          <a:xfrm>
            <a:off x="6258185" y="1217954"/>
            <a:ext cx="5341677" cy="1731243"/>
          </a:xfrm>
        </p:spPr>
        <p:txBody>
          <a:bodyPr/>
          <a:lstStyle/>
          <a:p>
            <a:pPr marL="0" indent="0">
              <a:spcBef>
                <a:spcPts val="300"/>
              </a:spcBef>
              <a:buNone/>
            </a:pPr>
            <a:r>
              <a:rPr lang="en-IN" sz="2000" b="1" dirty="0">
                <a:latin typeface="Segoe UI" panose="020B0502040204020203" pitchFamily="34" charset="0"/>
              </a:rPr>
              <a:t>Localization and regulatory features</a:t>
            </a:r>
          </a:p>
          <a:p>
            <a:pPr marL="0" indent="0">
              <a:spcBef>
                <a:spcPts val="300"/>
              </a:spcBef>
              <a:buNone/>
            </a:pPr>
            <a:r>
              <a:rPr lang="en-US" sz="1800" dirty="0">
                <a:latin typeface="+mn-lt"/>
              </a:rPr>
              <a:t>F</a:t>
            </a:r>
            <a:r>
              <a:rPr lang="en-US" sz="1800" b="0" i="0" dirty="0">
                <a:effectLst/>
                <a:latin typeface="+mn-lt"/>
              </a:rPr>
              <a:t>inance and Operations apps include functionality for the country/regions documented in the </a:t>
            </a:r>
            <a:r>
              <a:rPr lang="en-US" sz="1800" dirty="0">
                <a:latin typeface="+mn-lt"/>
              </a:rPr>
              <a:t>Product localization and translation availability guide</a:t>
            </a:r>
            <a:r>
              <a:rPr lang="en-US" sz="1800" b="0" i="0" dirty="0">
                <a:effectLst/>
                <a:latin typeface="+mn-lt"/>
              </a:rPr>
              <a:t>. This functionality is enabled based on the primary address of the active legal entity.</a:t>
            </a:r>
            <a:endParaRPr lang="en-IN" sz="1800" dirty="0">
              <a:latin typeface="+mn-lt"/>
            </a:endParaRPr>
          </a:p>
        </p:txBody>
      </p:sp>
      <p:sp>
        <p:nvSpPr>
          <p:cNvPr id="7" name="Text Placeholder 4">
            <a:extLst>
              <a:ext uri="{FF2B5EF4-FFF2-40B4-BE49-F238E27FC236}">
                <a16:creationId xmlns:a16="http://schemas.microsoft.com/office/drawing/2014/main" id="{B47D1EDB-6931-E2DD-CFDB-D793B7A79F3F}"/>
              </a:ext>
            </a:extLst>
          </p:cNvPr>
          <p:cNvSpPr txBox="1">
            <a:spLocks/>
          </p:cNvSpPr>
          <p:nvPr/>
        </p:nvSpPr>
        <p:spPr>
          <a:xfrm>
            <a:off x="6258185" y="3182194"/>
            <a:ext cx="5341677" cy="1672253"/>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7432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
              </a:spcBef>
              <a:buNone/>
            </a:pPr>
            <a:r>
              <a:rPr lang="en-IN" sz="2000" b="1" dirty="0">
                <a:latin typeface="Segoe UI" panose="020B0502040204020203" pitchFamily="34" charset="0"/>
              </a:rPr>
              <a:t>Regulatory updates and communication</a:t>
            </a:r>
          </a:p>
          <a:p>
            <a:pPr marL="339725" indent="-215900">
              <a:spcBef>
                <a:spcPts val="500"/>
              </a:spcBef>
              <a:buFont typeface="Arial" panose="020B0604020202020204" pitchFamily="34" charset="0"/>
              <a:buChar char="•"/>
            </a:pPr>
            <a:r>
              <a:rPr lang="en-IN" sz="1800" i="0" dirty="0">
                <a:effectLst/>
                <a:latin typeface="Segoe UI" panose="020B0502040204020203" pitchFamily="34" charset="0"/>
              </a:rPr>
              <a:t>Regulatory updates</a:t>
            </a:r>
          </a:p>
          <a:p>
            <a:pPr marL="339725" indent="-215900">
              <a:spcBef>
                <a:spcPts val="500"/>
              </a:spcBef>
              <a:buFont typeface="Arial" panose="020B0604020202020204" pitchFamily="34" charset="0"/>
              <a:buChar char="•"/>
            </a:pPr>
            <a:r>
              <a:rPr lang="en-IN" sz="1800" i="0" dirty="0">
                <a:effectLst/>
                <a:latin typeface="Segoe UI" panose="020B0502040204020203" pitchFamily="34" charset="0"/>
              </a:rPr>
              <a:t>Communication and alerts</a:t>
            </a:r>
          </a:p>
          <a:p>
            <a:pPr marL="339725" indent="-215900">
              <a:spcBef>
                <a:spcPts val="500"/>
              </a:spcBef>
              <a:buFont typeface="Arial" panose="020B0604020202020204" pitchFamily="34" charset="0"/>
              <a:buChar char="•"/>
            </a:pPr>
            <a:r>
              <a:rPr lang="en-IN" sz="1800" i="0" dirty="0">
                <a:effectLst/>
                <a:latin typeface="Segoe UI" panose="020B0502040204020203" pitchFamily="34" charset="0"/>
              </a:rPr>
              <a:t>Dynamics 365 release plans</a:t>
            </a:r>
          </a:p>
          <a:p>
            <a:pPr marL="339725" indent="-215900">
              <a:spcBef>
                <a:spcPts val="500"/>
              </a:spcBef>
              <a:buFont typeface="Arial" panose="020B0604020202020204" pitchFamily="34" charset="0"/>
              <a:buChar char="•"/>
            </a:pPr>
            <a:r>
              <a:rPr lang="en-US" sz="1800" i="0" dirty="0">
                <a:effectLst/>
                <a:latin typeface="Segoe UI" panose="020B0502040204020203" pitchFamily="34" charset="0"/>
              </a:rPr>
              <a:t>Finance and Operations apps what's new</a:t>
            </a:r>
          </a:p>
        </p:txBody>
      </p:sp>
    </p:spTree>
    <p:extLst>
      <p:ext uri="{BB962C8B-B14F-4D97-AF65-F5344CB8AC3E}">
        <p14:creationId xmlns:p14="http://schemas.microsoft.com/office/powerpoint/2010/main" val="223135774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08BE-EC8A-8C22-7A45-0F33BB7F9A1B}"/>
              </a:ext>
            </a:extLst>
          </p:cNvPr>
          <p:cNvSpPr>
            <a:spLocks noGrp="1"/>
          </p:cNvSpPr>
          <p:nvPr>
            <p:ph type="title"/>
          </p:nvPr>
        </p:nvSpPr>
        <p:spPr/>
        <p:txBody>
          <a:bodyPr/>
          <a:lstStyle/>
          <a:p>
            <a:r>
              <a:rPr lang="en-US"/>
              <a:t>Protecting the Privacy and Personal Data of your Customers</a:t>
            </a:r>
          </a:p>
        </p:txBody>
      </p:sp>
      <p:sp>
        <p:nvSpPr>
          <p:cNvPr id="3" name="Text Placeholder 2">
            <a:extLst>
              <a:ext uri="{FF2B5EF4-FFF2-40B4-BE49-F238E27FC236}">
                <a16:creationId xmlns:a16="http://schemas.microsoft.com/office/drawing/2014/main" id="{4A25B831-477B-A56A-A856-771891151376}"/>
              </a:ext>
            </a:extLst>
          </p:cNvPr>
          <p:cNvSpPr>
            <a:spLocks noGrp="1"/>
          </p:cNvSpPr>
          <p:nvPr>
            <p:ph type="body" sz="quarter" idx="15"/>
          </p:nvPr>
        </p:nvSpPr>
        <p:spPr>
          <a:xfrm>
            <a:off x="586390" y="1591056"/>
            <a:ext cx="5217510" cy="1354217"/>
          </a:xfrm>
        </p:spPr>
        <p:txBody>
          <a:bodyPr/>
          <a:lstStyle/>
          <a:p>
            <a:pPr marL="0" indent="0">
              <a:buNone/>
            </a:pPr>
            <a:r>
              <a:rPr lang="en-US" sz="2200" dirty="0">
                <a:latin typeface="+mj-lt"/>
              </a:rPr>
              <a:t>The European Union sets a new global standard for protecting the privacy and personal data for the citizens and residents of the European Union (EU)</a:t>
            </a:r>
          </a:p>
        </p:txBody>
      </p:sp>
      <p:sp>
        <p:nvSpPr>
          <p:cNvPr id="4" name="Text Placeholder 3">
            <a:extLst>
              <a:ext uri="{FF2B5EF4-FFF2-40B4-BE49-F238E27FC236}">
                <a16:creationId xmlns:a16="http://schemas.microsoft.com/office/drawing/2014/main" id="{059B6F3E-8509-45C6-7989-7C35EF1B3C00}"/>
              </a:ext>
            </a:extLst>
          </p:cNvPr>
          <p:cNvSpPr>
            <a:spLocks noGrp="1"/>
          </p:cNvSpPr>
          <p:nvPr>
            <p:ph type="body" sz="quarter" idx="20"/>
          </p:nvPr>
        </p:nvSpPr>
        <p:spPr>
          <a:xfrm>
            <a:off x="6253664" y="1591056"/>
            <a:ext cx="5187106" cy="3041858"/>
          </a:xfrm>
        </p:spPr>
        <p:txBody>
          <a:bodyPr/>
          <a:lstStyle/>
          <a:p>
            <a:pPr marL="0" indent="0">
              <a:buNone/>
            </a:pPr>
            <a:r>
              <a:rPr lang="en-US" sz="2200" dirty="0">
                <a:latin typeface="+mj-lt"/>
              </a:rPr>
              <a:t>Privacy regulations give EU citizens specific Data Subject Rights (DSRs) that let them perform the following actions</a:t>
            </a:r>
          </a:p>
          <a:p>
            <a:pPr marL="350838" lvl="3" indent="-206375" defTabSz="914400" fontAlgn="base">
              <a:spcBef>
                <a:spcPts val="1000"/>
              </a:spcBef>
              <a:spcAft>
                <a:spcPct val="0"/>
              </a:spcAft>
              <a:buClr>
                <a:schemeClr val="tx1"/>
              </a:buClr>
              <a:buFont typeface="Arial" panose="020B0604020202020204" pitchFamily="34" charset="0"/>
              <a:buChar char="•"/>
            </a:pPr>
            <a:r>
              <a:rPr lang="en-US" sz="1800" dirty="0">
                <a:solidFill>
                  <a:schemeClr val="tx1"/>
                </a:solidFill>
                <a:cs typeface="Segoe UI Light" panose="020B0502040204020203" pitchFamily="34" charset="0"/>
              </a:rPr>
              <a:t>View their personal data</a:t>
            </a:r>
          </a:p>
          <a:p>
            <a:pPr marL="350838" lvl="3" indent="-206375" defTabSz="914400" fontAlgn="base">
              <a:spcBef>
                <a:spcPts val="1000"/>
              </a:spcBef>
              <a:spcAft>
                <a:spcPct val="0"/>
              </a:spcAft>
              <a:buClr>
                <a:schemeClr val="tx1"/>
              </a:buClr>
              <a:buFont typeface="Arial" panose="020B0604020202020204" pitchFamily="34" charset="0"/>
              <a:buChar char="•"/>
            </a:pPr>
            <a:r>
              <a:rPr lang="en-US" sz="1800" dirty="0">
                <a:solidFill>
                  <a:schemeClr val="tx1"/>
                </a:solidFill>
                <a:cs typeface="Segoe UI Light" panose="020B0502040204020203" pitchFamily="34" charset="0"/>
              </a:rPr>
              <a:t>Correct errors in their personal data</a:t>
            </a:r>
          </a:p>
          <a:p>
            <a:pPr marL="350838" lvl="3" indent="-206375" defTabSz="914400" fontAlgn="base">
              <a:spcBef>
                <a:spcPts val="1000"/>
              </a:spcBef>
              <a:spcAft>
                <a:spcPct val="0"/>
              </a:spcAft>
              <a:buClr>
                <a:schemeClr val="tx1"/>
              </a:buClr>
              <a:buFont typeface="Arial" panose="020B0604020202020204" pitchFamily="34" charset="0"/>
              <a:buChar char="•"/>
            </a:pPr>
            <a:r>
              <a:rPr lang="en-US" sz="1800" dirty="0">
                <a:solidFill>
                  <a:schemeClr val="tx1"/>
                </a:solidFill>
                <a:cs typeface="Segoe UI Light" panose="020B0502040204020203" pitchFamily="34" charset="0"/>
              </a:rPr>
              <a:t>Erase their personal data</a:t>
            </a:r>
          </a:p>
          <a:p>
            <a:pPr marL="350838" lvl="3" indent="-206375" defTabSz="914400" fontAlgn="base">
              <a:spcBef>
                <a:spcPts val="1000"/>
              </a:spcBef>
              <a:spcAft>
                <a:spcPct val="0"/>
              </a:spcAft>
              <a:buClr>
                <a:schemeClr val="tx1"/>
              </a:buClr>
              <a:buFont typeface="Arial" panose="020B0604020202020204" pitchFamily="34" charset="0"/>
              <a:buChar char="•"/>
            </a:pPr>
            <a:r>
              <a:rPr lang="en-US" sz="1800" dirty="0">
                <a:solidFill>
                  <a:schemeClr val="tx1"/>
                </a:solidFill>
                <a:cs typeface="Segoe UI Light" panose="020B0502040204020203" pitchFamily="34" charset="0"/>
              </a:rPr>
              <a:t>Object to processing of their personal data</a:t>
            </a:r>
          </a:p>
          <a:p>
            <a:pPr marL="350838" lvl="3" indent="-206375" defTabSz="914400" fontAlgn="base">
              <a:spcBef>
                <a:spcPts val="1000"/>
              </a:spcBef>
              <a:spcAft>
                <a:spcPct val="0"/>
              </a:spcAft>
              <a:buClr>
                <a:schemeClr val="tx1"/>
              </a:buClr>
              <a:buFont typeface="Arial" panose="020B0604020202020204" pitchFamily="34" charset="0"/>
              <a:buChar char="•"/>
            </a:pPr>
            <a:r>
              <a:rPr lang="en-US" sz="1800" dirty="0">
                <a:solidFill>
                  <a:schemeClr val="tx1"/>
                </a:solidFill>
                <a:cs typeface="Segoe UI Light" panose="020B0502040204020203" pitchFamily="34" charset="0"/>
              </a:rPr>
              <a:t>Export their personal data</a:t>
            </a:r>
            <a:endParaRPr lang="en-US" sz="1800" dirty="0">
              <a:solidFill>
                <a:schemeClr val="tx1"/>
              </a:solidFill>
            </a:endParaRPr>
          </a:p>
        </p:txBody>
      </p:sp>
    </p:spTree>
    <p:extLst>
      <p:ext uri="{BB962C8B-B14F-4D97-AF65-F5344CB8AC3E}">
        <p14:creationId xmlns:p14="http://schemas.microsoft.com/office/powerpoint/2010/main" val="407630188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1FA6C9C-BDFA-9731-C1D9-A4FD730D2A1A}"/>
              </a:ext>
              <a:ext uri="{C183D7F6-B498-43B3-948B-1728B52AA6E4}">
                <adec:decorative xmlns:adec="http://schemas.microsoft.com/office/drawing/2017/decorative" val="1"/>
              </a:ext>
            </a:extLst>
          </p:cNvPr>
          <p:cNvSpPr>
            <a:spLocks noGrp="1"/>
          </p:cNvSpPr>
          <p:nvPr>
            <p:ph type="pic" sz="quarter" idx="20"/>
          </p:nvPr>
        </p:nvSpPr>
        <p:spPr>
          <a:xfrm>
            <a:off x="5217458" y="1581150"/>
            <a:ext cx="6382403" cy="4430720"/>
          </a:xfrm>
          <a:noFill/>
          <a:ln w="38100">
            <a:solidFill>
              <a:srgbClr val="C73ECC"/>
            </a:solidFill>
            <a:headEnd type="none" w="med" len="med"/>
            <a:tailEnd type="none" w="med" len="med"/>
          </a:ln>
          <a:effectLst/>
        </p:spPr>
      </p:sp>
      <p:sp>
        <p:nvSpPr>
          <p:cNvPr id="5" name="Title 4">
            <a:extLst>
              <a:ext uri="{FF2B5EF4-FFF2-40B4-BE49-F238E27FC236}">
                <a16:creationId xmlns:a16="http://schemas.microsoft.com/office/drawing/2014/main" id="{DF34FEDF-3837-7C23-3BDF-FEE008A659A4}"/>
              </a:ext>
            </a:extLst>
          </p:cNvPr>
          <p:cNvSpPr>
            <a:spLocks noGrp="1"/>
          </p:cNvSpPr>
          <p:nvPr>
            <p:ph type="title"/>
          </p:nvPr>
        </p:nvSpPr>
        <p:spPr>
          <a:xfrm>
            <a:off x="588262" y="585216"/>
            <a:ext cx="11044938" cy="984885"/>
          </a:xfrm>
        </p:spPr>
        <p:txBody>
          <a:bodyPr/>
          <a:lstStyle/>
          <a:p>
            <a:r>
              <a:rPr lang="en-US" dirty="0"/>
              <a:t>Overview of </a:t>
            </a:r>
            <a:r>
              <a:rPr lang="en-IN" b="1" i="0" dirty="0">
                <a:solidFill>
                  <a:srgbClr val="171717"/>
                </a:solidFill>
                <a:effectLst/>
              </a:rPr>
              <a:t>General Data Protection Regulation(GDPR) Features</a:t>
            </a:r>
            <a:endParaRPr lang="en-US" dirty="0"/>
          </a:p>
        </p:txBody>
      </p:sp>
      <p:sp>
        <p:nvSpPr>
          <p:cNvPr id="9" name="Text Placeholder 6">
            <a:extLst>
              <a:ext uri="{FF2B5EF4-FFF2-40B4-BE49-F238E27FC236}">
                <a16:creationId xmlns:a16="http://schemas.microsoft.com/office/drawing/2014/main" id="{A38B8B11-3CA3-05C2-E6D5-C3B3F4782376}"/>
              </a:ext>
            </a:extLst>
          </p:cNvPr>
          <p:cNvSpPr txBox="1">
            <a:spLocks/>
          </p:cNvSpPr>
          <p:nvPr/>
        </p:nvSpPr>
        <p:spPr>
          <a:xfrm>
            <a:off x="588262" y="1722213"/>
            <a:ext cx="4414044" cy="4242187"/>
          </a:xfrm>
          <a:prstGeom prst="rect">
            <a:avLst/>
          </a:prstGeom>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spcBef>
                <a:spcPts val="500"/>
              </a:spcBef>
            </a:pPr>
            <a:r>
              <a:rPr lang="en-US" sz="1800" dirty="0"/>
              <a:t>Asset classifications</a:t>
            </a:r>
          </a:p>
          <a:p>
            <a:pPr marL="228600" indent="-228600">
              <a:spcBef>
                <a:spcPts val="500"/>
              </a:spcBef>
            </a:pPr>
            <a:r>
              <a:rPr lang="en-US" sz="1800" dirty="0"/>
              <a:t>Person search report</a:t>
            </a:r>
          </a:p>
          <a:p>
            <a:pPr marL="228600" indent="-228600">
              <a:spcBef>
                <a:spcPts val="500"/>
              </a:spcBef>
            </a:pPr>
            <a:r>
              <a:rPr lang="en-US" sz="1800" dirty="0"/>
              <a:t>Manage access to sensitive data</a:t>
            </a:r>
          </a:p>
          <a:p>
            <a:pPr marL="228600" indent="-228600">
              <a:spcBef>
                <a:spcPts val="500"/>
              </a:spcBef>
            </a:pPr>
            <a:r>
              <a:rPr lang="en-US" sz="1800" dirty="0"/>
              <a:t>Customer content</a:t>
            </a:r>
          </a:p>
          <a:p>
            <a:pPr marL="228600" indent="-228600">
              <a:spcBef>
                <a:spcPts val="500"/>
              </a:spcBef>
            </a:pPr>
            <a:r>
              <a:rPr lang="en-US" sz="1800" dirty="0"/>
              <a:t>End User Identifiable Information (EUII)</a:t>
            </a:r>
          </a:p>
          <a:p>
            <a:pPr marL="228600" indent="-228600">
              <a:spcBef>
                <a:spcPts val="500"/>
              </a:spcBef>
            </a:pPr>
            <a:r>
              <a:rPr lang="en-US" sz="1800" dirty="0"/>
              <a:t>End User Pseudonymous Information (EUPI) </a:t>
            </a:r>
          </a:p>
          <a:p>
            <a:pPr marL="228600" indent="-228600">
              <a:spcBef>
                <a:spcPts val="500"/>
              </a:spcBef>
            </a:pPr>
            <a:r>
              <a:rPr lang="en-US" sz="1800" dirty="0"/>
              <a:t>Organizational Identifiable Information (OII) </a:t>
            </a:r>
          </a:p>
          <a:p>
            <a:pPr marL="228600" indent="-228600">
              <a:spcBef>
                <a:spcPts val="500"/>
              </a:spcBef>
            </a:pPr>
            <a:r>
              <a:rPr lang="en-US" sz="1800" dirty="0"/>
              <a:t>System metadata </a:t>
            </a:r>
          </a:p>
          <a:p>
            <a:pPr marL="228600" indent="-228600">
              <a:spcBef>
                <a:spcPts val="500"/>
              </a:spcBef>
            </a:pPr>
            <a:r>
              <a:rPr lang="en-US" sz="1800" dirty="0"/>
              <a:t>Object metadata </a:t>
            </a:r>
          </a:p>
          <a:p>
            <a:pPr marL="228600" indent="-228600">
              <a:spcBef>
                <a:spcPts val="500"/>
              </a:spcBef>
            </a:pPr>
            <a:r>
              <a:rPr lang="en-US" sz="1800" dirty="0"/>
              <a:t>Account data</a:t>
            </a:r>
          </a:p>
          <a:p>
            <a:pPr marL="228600" indent="-228600">
              <a:spcBef>
                <a:spcPts val="500"/>
              </a:spcBef>
            </a:pPr>
            <a:r>
              <a:rPr lang="en-US" sz="1800" dirty="0"/>
              <a:t>Support data</a:t>
            </a:r>
          </a:p>
        </p:txBody>
      </p:sp>
      <p:pic>
        <p:nvPicPr>
          <p:cNvPr id="10" name="Picture 2" descr="Address book structure.">
            <a:extLst>
              <a:ext uri="{FF2B5EF4-FFF2-40B4-BE49-F238E27FC236}">
                <a16:creationId xmlns:a16="http://schemas.microsoft.com/office/drawing/2014/main" id="{65AC945B-2995-A586-00A7-D4D7061E1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6812" y="1713763"/>
            <a:ext cx="4443694" cy="2326228"/>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1" name="Picture 4" descr="Data flow from customers.">
            <a:extLst>
              <a:ext uri="{FF2B5EF4-FFF2-40B4-BE49-F238E27FC236}">
                <a16:creationId xmlns:a16="http://schemas.microsoft.com/office/drawing/2014/main" id="{E6063F0B-3E5A-689D-0BC9-F687726A29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722609" y="4126582"/>
            <a:ext cx="5372100" cy="1758300"/>
          </a:xfrm>
          <a:prstGeom prst="rect">
            <a:avLst/>
          </a:prstGeom>
          <a:noFill/>
          <a:ln w="31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18581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08BE-EC8A-8C22-7A45-0F33BB7F9A1B}"/>
              </a:ext>
            </a:extLst>
          </p:cNvPr>
          <p:cNvSpPr>
            <a:spLocks noGrp="1"/>
          </p:cNvSpPr>
          <p:nvPr>
            <p:ph type="title"/>
          </p:nvPr>
        </p:nvSpPr>
        <p:spPr>
          <a:xfrm>
            <a:off x="588262" y="585216"/>
            <a:ext cx="11011600" cy="492443"/>
          </a:xfrm>
        </p:spPr>
        <p:txBody>
          <a:bodyPr/>
          <a:lstStyle/>
          <a:p>
            <a:r>
              <a:rPr lang="en-US"/>
              <a:t>Protecting Data and Privacy in Dynamics 365</a:t>
            </a:r>
          </a:p>
        </p:txBody>
      </p:sp>
      <p:sp>
        <p:nvSpPr>
          <p:cNvPr id="3" name="Text Placeholder 2">
            <a:extLst>
              <a:ext uri="{FF2B5EF4-FFF2-40B4-BE49-F238E27FC236}">
                <a16:creationId xmlns:a16="http://schemas.microsoft.com/office/drawing/2014/main" id="{4A25B831-477B-A56A-A856-771891151376}"/>
              </a:ext>
            </a:extLst>
          </p:cNvPr>
          <p:cNvSpPr>
            <a:spLocks noGrp="1"/>
          </p:cNvSpPr>
          <p:nvPr>
            <p:ph type="body" sz="quarter" idx="15"/>
          </p:nvPr>
        </p:nvSpPr>
        <p:spPr>
          <a:xfrm>
            <a:off x="586390" y="1591056"/>
            <a:ext cx="5187106" cy="1692771"/>
          </a:xfrm>
        </p:spPr>
        <p:txBody>
          <a:bodyPr/>
          <a:lstStyle/>
          <a:p>
            <a:pPr marL="0" indent="0">
              <a:buNone/>
            </a:pPr>
            <a:r>
              <a:rPr lang="en-US" sz="2200" dirty="0">
                <a:latin typeface="+mj-lt"/>
              </a:rPr>
              <a:t>Microsoft Dynamics 365 is committed to helping our customers meet their privacy and personal data requirements, as well as General Data Protection Regulation (GDPR)</a:t>
            </a:r>
          </a:p>
        </p:txBody>
      </p:sp>
      <p:sp>
        <p:nvSpPr>
          <p:cNvPr id="4" name="Text Placeholder 3">
            <a:extLst>
              <a:ext uri="{FF2B5EF4-FFF2-40B4-BE49-F238E27FC236}">
                <a16:creationId xmlns:a16="http://schemas.microsoft.com/office/drawing/2014/main" id="{059B6F3E-8509-45C6-7989-7C35EF1B3C00}"/>
              </a:ext>
            </a:extLst>
          </p:cNvPr>
          <p:cNvSpPr>
            <a:spLocks noGrp="1"/>
          </p:cNvSpPr>
          <p:nvPr>
            <p:ph type="body" sz="quarter" idx="20"/>
          </p:nvPr>
        </p:nvSpPr>
        <p:spPr>
          <a:xfrm>
            <a:off x="6253664" y="1591056"/>
            <a:ext cx="5187106" cy="2641749"/>
          </a:xfrm>
        </p:spPr>
        <p:txBody>
          <a:bodyPr/>
          <a:lstStyle/>
          <a:p>
            <a:pPr marL="0" indent="0">
              <a:buNone/>
            </a:pPr>
            <a:r>
              <a:rPr lang="en-US" sz="2200" dirty="0">
                <a:latin typeface="+mj-lt"/>
              </a:rPr>
              <a:t>The Resources that Support </a:t>
            </a:r>
          </a:p>
          <a:p>
            <a:pPr marL="350838" lvl="3" indent="-206375" defTabSz="914400" fontAlgn="base">
              <a:spcBef>
                <a:spcPts val="1000"/>
              </a:spcBef>
              <a:spcAft>
                <a:spcPct val="0"/>
              </a:spcAft>
              <a:buClr>
                <a:schemeClr val="tx1"/>
              </a:buClr>
              <a:buFont typeface="Arial" panose="020B0604020202020204" pitchFamily="34" charset="0"/>
              <a:buChar char="•"/>
            </a:pPr>
            <a:r>
              <a:rPr lang="en-US" sz="1800" dirty="0">
                <a:solidFill>
                  <a:schemeClr val="tx1"/>
                </a:solidFill>
                <a:cs typeface="Segoe UI Light" panose="020B0502040204020203" pitchFamily="34" charset="0"/>
              </a:rPr>
              <a:t>White papers, security reports, penetration tests, and risk assessment tools</a:t>
            </a:r>
          </a:p>
          <a:p>
            <a:pPr marL="350838" lvl="3" indent="-206375" defTabSz="914400" fontAlgn="base">
              <a:spcBef>
                <a:spcPts val="1000"/>
              </a:spcBef>
              <a:spcAft>
                <a:spcPct val="0"/>
              </a:spcAft>
              <a:buClr>
                <a:schemeClr val="tx1"/>
              </a:buClr>
              <a:buFont typeface="Arial" panose="020B0604020202020204" pitchFamily="34" charset="0"/>
              <a:buChar char="•"/>
            </a:pPr>
            <a:r>
              <a:rPr lang="en-US" sz="1800" dirty="0">
                <a:solidFill>
                  <a:schemeClr val="tx1"/>
                </a:solidFill>
                <a:cs typeface="Segoe UI Light" panose="020B0502040204020203" pitchFamily="34" charset="0"/>
              </a:rPr>
              <a:t>Data Subject Requests</a:t>
            </a:r>
          </a:p>
          <a:p>
            <a:pPr marL="350838" lvl="3" indent="-206375" defTabSz="914400" fontAlgn="base">
              <a:spcBef>
                <a:spcPts val="1000"/>
              </a:spcBef>
              <a:spcAft>
                <a:spcPct val="0"/>
              </a:spcAft>
              <a:buClr>
                <a:schemeClr val="tx1"/>
              </a:buClr>
              <a:buFont typeface="Arial" panose="020B0604020202020204" pitchFamily="34" charset="0"/>
              <a:buChar char="•"/>
            </a:pPr>
            <a:r>
              <a:rPr lang="en-US" sz="1800" dirty="0">
                <a:solidFill>
                  <a:schemeClr val="tx1"/>
                </a:solidFill>
                <a:cs typeface="Segoe UI Light" panose="020B0502040204020203" pitchFamily="34" charset="0"/>
              </a:rPr>
              <a:t>Compliance Manager</a:t>
            </a:r>
          </a:p>
          <a:p>
            <a:pPr marL="350838" lvl="3" indent="-206375" defTabSz="914400" fontAlgn="base">
              <a:spcBef>
                <a:spcPts val="1000"/>
              </a:spcBef>
              <a:spcAft>
                <a:spcPct val="0"/>
              </a:spcAft>
              <a:buClr>
                <a:schemeClr val="tx1"/>
              </a:buClr>
              <a:buFont typeface="Arial" panose="020B0604020202020204" pitchFamily="34" charset="0"/>
              <a:buChar char="•"/>
            </a:pPr>
            <a:r>
              <a:rPr lang="en-US" sz="1800" dirty="0">
                <a:solidFill>
                  <a:schemeClr val="tx1"/>
                </a:solidFill>
                <a:cs typeface="Segoe UI Light" panose="020B0502040204020203" pitchFamily="34" charset="0"/>
              </a:rPr>
              <a:t>Webcasts</a:t>
            </a:r>
          </a:p>
          <a:p>
            <a:pPr marL="350838" lvl="3" indent="-206375" defTabSz="914400" fontAlgn="base">
              <a:spcBef>
                <a:spcPts val="1000"/>
              </a:spcBef>
              <a:spcAft>
                <a:spcPct val="0"/>
              </a:spcAft>
              <a:buClr>
                <a:schemeClr val="tx1"/>
              </a:buClr>
              <a:buFont typeface="Arial" panose="020B0604020202020204" pitchFamily="34" charset="0"/>
              <a:buChar char="•"/>
            </a:pPr>
            <a:r>
              <a:rPr lang="en-US" sz="1800" dirty="0">
                <a:solidFill>
                  <a:schemeClr val="tx1"/>
                </a:solidFill>
                <a:cs typeface="Segoe UI Light" panose="020B0502040204020203" pitchFamily="34" charset="0"/>
              </a:rPr>
              <a:t>Blog Posts and e-books</a:t>
            </a:r>
          </a:p>
        </p:txBody>
      </p:sp>
    </p:spTree>
    <p:extLst>
      <p:ext uri="{BB962C8B-B14F-4D97-AF65-F5344CB8AC3E}">
        <p14:creationId xmlns:p14="http://schemas.microsoft.com/office/powerpoint/2010/main" val="381352429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85B905-046B-A54B-D613-27DAD1521942}"/>
              </a:ext>
            </a:extLst>
          </p:cNvPr>
          <p:cNvSpPr>
            <a:spLocks noGrp="1"/>
          </p:cNvSpPr>
          <p:nvPr>
            <p:ph type="title"/>
          </p:nvPr>
        </p:nvSpPr>
        <p:spPr>
          <a:xfrm>
            <a:off x="569911" y="3384610"/>
            <a:ext cx="6345239" cy="615553"/>
          </a:xfrm>
        </p:spPr>
        <p:txBody>
          <a:bodyPr/>
          <a:lstStyle/>
          <a:p>
            <a:r>
              <a:rPr lang="en-US" dirty="0"/>
              <a:t>Module Summary</a:t>
            </a:r>
          </a:p>
        </p:txBody>
      </p:sp>
    </p:spTree>
    <p:extLst>
      <p:ext uri="{BB962C8B-B14F-4D97-AF65-F5344CB8AC3E}">
        <p14:creationId xmlns:p14="http://schemas.microsoft.com/office/powerpoint/2010/main" val="233275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OWER_USER_PPT_AGENDA_PRESENTATION_COLOR_TAG" val="#702573"/>
  <p:tag name="POWER_USER_PPT_AGENDA_PRESENTATION_DIVIDERS_CHECKED_TAG" val="0"/>
  <p:tag name="POWER_USER_PPT_AGENDA_PRESENTATION_TABLE_OF_CONTENT_CHECKED_TAG" val="1"/>
  <p:tag name="POWER_USER_PPT_AGENDA_PRESENTATION_TITLE_TEXT_TAG" val="Agenda"/>
  <p:tag name="POWER_USER_PPT_AGENDA_PRESENTATION_SHOULD_CREATE_TABLE_OF_CONTENT_TAG" val="0"/>
  <p:tag name="POWER_USER_PPT_AGENDA_PRESENTATION_SHOW_SLIDE_NUMBERS_CHECKED_TAG" val="1"/>
  <p:tag name="POWER_USER_PPT_AGENDA_PRESENTATION_SHOW_SECTION_NUMBERS_CHECKED_TAG" val="1"/>
  <p:tag name="POWER_USER_PPT_AGENDA_PRESENTATION_SHOW_BREADSCRUMBS_CHECKED_TAG" val="0"/>
</p:tagLst>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themeOverride>
</file>

<file path=ppt/theme/themeOverride2.xml><?xml version="1.0" encoding="utf-8"?>
<a:themeOverride xmlns:a="http://schemas.openxmlformats.org/drawingml/2006/main">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p:Policy xmlns:p="office.server.policy" id="" local="true">
  <p:Name>Document</p:Name>
  <p:Description/>
  <p:Statement/>
  <p:PolicyItems>
    <p:PolicyItem featureId="Microsoft.Office.RecordsManagement.PolicyFeatures.Expiration" staticId="0x01010070AB3889E58DB141A6E1281B02136174|-369733750" UniqueId="f63925ab-b55f-4dc6-aca1-762eb57430d4">
      <p:Name>Retention</p:Name>
      <p:Description>Automatic scheduling of content for processing, and performing a retention action on content that has reached its due date.</p:Description>
      <p:CustomData>
        <Schedules nextStageId="2">
          <Schedule type="Default">
            <stages>
              <data stageId="1" recur="true" offset="7" unit="days">
                <formula id="Microsoft.Office.RecordsManagement.PolicyFeatures.Expiration.Formula.BuiltIn">
                  <number>30</number>
                  <property>Modified</property>
                  <propertyId>28cf69c5-fa48-462a-b5cd-27b6f9d2bd5f</propertyId>
                  <period>days</period>
                </formula>
                <action type="action" id="Microsoft.Office.RecordsManagement.PolicyFeatures.Expiration.Action.DeletePreviousVersions"/>
              </data>
            </stages>
          </Schedule>
        </Schedules>
      </p:CustomData>
    </p:PolicyItem>
  </p:PolicyItems>
</p:Policy>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542BB43-4E72-4CF6-ACAA-DC2C797A20F2}"/>
</file>

<file path=customXml/itemProps2.xml><?xml version="1.0" encoding="utf-8"?>
<ds:datastoreItem xmlns:ds="http://schemas.openxmlformats.org/officeDocument/2006/customXml" ds:itemID="{836C6BE0-B2E9-489D-96C0-1042B443CEAE}"/>
</file>

<file path=customXml/itemProps3.xml><?xml version="1.0" encoding="utf-8"?>
<ds:datastoreItem xmlns:ds="http://schemas.openxmlformats.org/officeDocument/2006/customXml" ds:itemID="{A1FA116E-3760-419F-93E9-41BF8A78E82A}"/>
</file>

<file path=customXml/itemProps4.xml><?xml version="1.0" encoding="utf-8"?>
<ds:datastoreItem xmlns:ds="http://schemas.openxmlformats.org/officeDocument/2006/customXml" ds:itemID="{95DAB7A3-278B-4984-BE82-F333215DFC81}"/>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38939</Words>
  <Application>Microsoft Office PowerPoint</Application>
  <PresentationFormat>Widescreen</PresentationFormat>
  <Paragraphs>2337</Paragraphs>
  <Slides>102</Slides>
  <Notes>96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102</vt:i4>
      </vt:variant>
    </vt:vector>
  </HeadingPairs>
  <TitlesOfParts>
    <vt:vector size="113" baseType="lpstr">
      <vt:lpstr>Arial</vt:lpstr>
      <vt:lpstr>Calibri</vt:lpstr>
      <vt:lpstr>Consolas</vt:lpstr>
      <vt:lpstr>docons</vt:lpstr>
      <vt:lpstr>Segoe UI</vt:lpstr>
      <vt:lpstr>Segoe UI Black</vt:lpstr>
      <vt:lpstr>Segoe UI Light</vt:lpstr>
      <vt:lpstr>Segoe UI Semibold</vt:lpstr>
      <vt:lpstr>Symbol</vt:lpstr>
      <vt:lpstr>Wingdings</vt:lpstr>
      <vt:lpstr>LIGHT MODE</vt:lpstr>
      <vt:lpstr>MB-300 Core Module 1 – Describe Finance and Operations UI Elements, Basic Navigation, Apps</vt:lpstr>
      <vt:lpstr>Agenda</vt:lpstr>
      <vt:lpstr>Lesson 1: Introduction to Dynamics 365 Finance and Operations</vt:lpstr>
      <vt:lpstr>Discover Enterprise Resource Planning (ERP)</vt:lpstr>
      <vt:lpstr>Dynamics 365 Finance and Operations Apps</vt:lpstr>
      <vt:lpstr>Lesson 2: Basic UI and Navigation</vt:lpstr>
      <vt:lpstr>Basic UI and Navigation</vt:lpstr>
      <vt:lpstr>Basic UI and Navigation – Continued</vt:lpstr>
      <vt:lpstr>Navigation Elements</vt:lpstr>
      <vt:lpstr>Navigation Elements – Navigation Pane &amp; Workspaces</vt:lpstr>
      <vt:lpstr>How workspaces drive productivity</vt:lpstr>
      <vt:lpstr>Video: How to use workspace</vt:lpstr>
      <vt:lpstr>Personalize a workspace</vt:lpstr>
      <vt:lpstr>Adding a Summary from a Workspace to a Dashboard</vt:lpstr>
      <vt:lpstr>Personalize the user experience</vt:lpstr>
      <vt:lpstr>System-wide options for the current user</vt:lpstr>
      <vt:lpstr>Restricted Personalization Access (Formerly Implicit Personalizations)</vt:lpstr>
      <vt:lpstr>Full Personalization Access (Formerly Explicit Personalizations)</vt:lpstr>
      <vt:lpstr>Shortcut menu options</vt:lpstr>
      <vt:lpstr>Personalization Toolbar</vt:lpstr>
      <vt:lpstr>Other capabilities for full personalization access</vt:lpstr>
      <vt:lpstr>Administration of personalizations</vt:lpstr>
      <vt:lpstr>Understanding the differences between customization and personalization</vt:lpstr>
      <vt:lpstr>Filters </vt:lpstr>
      <vt:lpstr>Filter Pane and its Characteristics</vt:lpstr>
      <vt:lpstr>Overview of QuickFilter</vt:lpstr>
      <vt:lpstr>Grid column header filtering/sorting</vt:lpstr>
      <vt:lpstr>Advanced Filter</vt:lpstr>
      <vt:lpstr>About Filtering Expressions</vt:lpstr>
      <vt:lpstr>Configuring user options</vt:lpstr>
      <vt:lpstr>Visual Options</vt:lpstr>
      <vt:lpstr>Preferences</vt:lpstr>
      <vt:lpstr>Account Information</vt:lpstr>
      <vt:lpstr>Workflow</vt:lpstr>
      <vt:lpstr>Document handling</vt:lpstr>
      <vt:lpstr>Managing documents</vt:lpstr>
      <vt:lpstr>Demo: Personalize a Workspace</vt:lpstr>
      <vt:lpstr>Exercise 1: Work with an Operational Workspace</vt:lpstr>
      <vt:lpstr>Group Discussion: List Top Five Benefits Gained by Using Operational Workspaces</vt:lpstr>
      <vt:lpstr>Search in Finance and Operations Apps</vt:lpstr>
      <vt:lpstr>Exercise 2: Perform Searches and Work with Filters</vt:lpstr>
      <vt:lpstr>Exercise 3: Create Search Queries and Save for Future Use</vt:lpstr>
      <vt:lpstr>What are Record Templates?</vt:lpstr>
      <vt:lpstr>Exercise 4: Work with Record Templates</vt:lpstr>
      <vt:lpstr>Introduction to Financial Reporting</vt:lpstr>
      <vt:lpstr>Inquiry and report types available in a default installation</vt:lpstr>
      <vt:lpstr>Business Document Management </vt:lpstr>
      <vt:lpstr>Financial Reporting – Report Designer</vt:lpstr>
      <vt:lpstr>Accessing Financial Reporting</vt:lpstr>
      <vt:lpstr>Financial Reporting Setup</vt:lpstr>
      <vt:lpstr>Financial Reporting Components</vt:lpstr>
      <vt:lpstr>Financial Report Retention Policies</vt:lpstr>
      <vt:lpstr>Exercise 5: Prepare, Enable, and Use Business Document Management</vt:lpstr>
      <vt:lpstr>In-Product Help</vt:lpstr>
      <vt:lpstr>Customizing Help Options</vt:lpstr>
      <vt:lpstr>Introduction to Saved Views</vt:lpstr>
      <vt:lpstr>Sharing Personalizations</vt:lpstr>
      <vt:lpstr>Exercise 6: Work with Saved Views</vt:lpstr>
      <vt:lpstr>Managing Menus: Key Performance Indicators (KPI)</vt:lpstr>
      <vt:lpstr>Managing Menus: Key Performance Indicators (KPI) </vt:lpstr>
      <vt:lpstr>Manage Menus: Favourites</vt:lpstr>
      <vt:lpstr>Lesson 3: Dynamics 365 Finance and Operations Features and Functionality</vt:lpstr>
      <vt:lpstr>Dynamics 365 FO Features and Functionality</vt:lpstr>
      <vt:lpstr>Dynamics 365 FO Features and Functionality – Continued</vt:lpstr>
      <vt:lpstr>Common Processes in Dynamics 365</vt:lpstr>
      <vt:lpstr>Dynamics 365 Finance – Introduction</vt:lpstr>
      <vt:lpstr>Dynamics 365 Finance – Modules</vt:lpstr>
      <vt:lpstr>Dynamics 365 Finance – Modules </vt:lpstr>
      <vt:lpstr>Dynamics 365 Finance – Modules  </vt:lpstr>
      <vt:lpstr>Dynamics 365 Finance – Modules   </vt:lpstr>
      <vt:lpstr>Dynamics 365 Finance – Modules    </vt:lpstr>
      <vt:lpstr>Dynamics 365 Finance – Modules     </vt:lpstr>
      <vt:lpstr>Dynamics 365 Finance – Modules      </vt:lpstr>
      <vt:lpstr>Dynamics 365 Finance – Modules       </vt:lpstr>
      <vt:lpstr>Dynamics 365 Finance – Modules        </vt:lpstr>
      <vt:lpstr>Revenue Recognition Overview</vt:lpstr>
      <vt:lpstr>Overview of Supply Chain Management</vt:lpstr>
      <vt:lpstr>Benefits of Dynamics 365 Supply Chain Management</vt:lpstr>
      <vt:lpstr>Dynamics 365 Supply Chain Management</vt:lpstr>
      <vt:lpstr>Dynamics 365 Commerce – Introduction</vt:lpstr>
      <vt:lpstr>Unified Commerce and Point of Sale (POS)</vt:lpstr>
      <vt:lpstr>Merchandise Management and Customer Loyalty</vt:lpstr>
      <vt:lpstr>Managing your organization with Dynamics 365 human resources</vt:lpstr>
      <vt:lpstr>Dynamics 365 Project Operations</vt:lpstr>
      <vt:lpstr>Number sequence overview</vt:lpstr>
      <vt:lpstr>Creating a number sequence</vt:lpstr>
      <vt:lpstr>Exercise 7: Set up Number Sequence</vt:lpstr>
      <vt:lpstr>Overview of Global Address Book</vt:lpstr>
      <vt:lpstr>Global Address Book – Sample Parties</vt:lpstr>
      <vt:lpstr>Exercise 8: Configuring Address Books</vt:lpstr>
      <vt:lpstr>Create and use Alert rules</vt:lpstr>
      <vt:lpstr>Printing Management for documents</vt:lpstr>
      <vt:lpstr>Enabling new features using Feature Management</vt:lpstr>
      <vt:lpstr>Regulatory Updates in Dynamics 365</vt:lpstr>
      <vt:lpstr>Globalization Resources</vt:lpstr>
      <vt:lpstr>Protecting the Privacy and Personal Data of your Customers</vt:lpstr>
      <vt:lpstr>Overview of General Data Protection Regulation(GDPR) Features</vt:lpstr>
      <vt:lpstr>Protecting Data and Privacy in Dynamics 365</vt:lpstr>
      <vt:lpstr>Module Summary</vt:lpstr>
      <vt:lpstr>Summary</vt:lpstr>
      <vt:lpstr>Knowledge Check </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2023-10-20T07:32:57Z</dcterms:created>
  <dcterms:modified xsi:type="dcterms:W3CDTF">2023-10-20T07:33:01Z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0x01010070AB3889E58DB141A6E1281B02136174|-369733750</vt:lpwstr>
  </property>
  <property fmtid="{D5CDD505-2E9C-101B-9397-08002B2CF9AE}" pid="3" name="MSIP_Label_f42aa342-8706-4288-bd11-ebb85995028c_Enabled">
    <vt:lpwstr>True</vt:lpwstr>
  </property>
  <property fmtid="{D5CDD505-2E9C-101B-9397-08002B2CF9AE}" pid="4" name="MediaServiceImageTags">
    <vt:lpwstr/>
  </property>
  <property fmtid="{D5CDD505-2E9C-101B-9397-08002B2CF9AE}" pid="5" name="ContentTypeId">
    <vt:lpwstr>0x010100EC7EC088F4D2974C9244144D3FA78CFC</vt:lpwstr>
  </property>
  <property fmtid="{D5CDD505-2E9C-101B-9397-08002B2CF9AE}" pid="6"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y fmtid="{D5CDD505-2E9C-101B-9397-08002B2CF9AE}" pid="7" name="MSIP_Label_f42aa342-8706-4288-bd11-ebb85995028c_SetDate">
    <vt:lpwstr>2020-04-30T16:58:44.8526099Z</vt:lpwstr>
  </property>
  <property fmtid="{D5CDD505-2E9C-101B-9397-08002B2CF9AE}" pid="8" name="MSIP_Label_f42aa342-8706-4288-bd11-ebb85995028c_Name">
    <vt:lpwstr>General</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Extended_MSFT_Method">
    <vt:lpwstr>Automatic</vt:lpwstr>
  </property>
  <property fmtid="{D5CDD505-2E9C-101B-9397-08002B2CF9AE}" pid="11" name="MSIP_Label_f42aa342-8706-4288-bd11-ebb85995028c_ActionId">
    <vt:lpwstr>a6dbb04b-5cb4-4cb5-bb6f-3d6af857b37d</vt:lpwstr>
  </property>
  <property fmtid="{D5CDD505-2E9C-101B-9397-08002B2CF9AE}" pid="12" name="Sensitivity">
    <vt:lpwstr>General</vt:lpwstr>
  </property>
</Properties>
</file>